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95" r:id="rId2"/>
    <p:sldId id="296" r:id="rId3"/>
    <p:sldId id="294" r:id="rId4"/>
    <p:sldId id="298" r:id="rId5"/>
    <p:sldId id="299" r:id="rId6"/>
    <p:sldId id="297" r:id="rId7"/>
    <p:sldId id="300" r:id="rId8"/>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D81FBE69-8BA3-4D64-8C10-CE91DA47DC02}">
          <p14:sldIdLst>
            <p14:sldId id="295"/>
            <p14:sldId id="296"/>
            <p14:sldId id="294"/>
            <p14:sldId id="298"/>
            <p14:sldId id="299"/>
            <p14:sldId id="297"/>
            <p14:sldId id="30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43728" autoAdjust="0"/>
  </p:normalViewPr>
  <p:slideViewPr>
    <p:cSldViewPr snapToGrid="0">
      <p:cViewPr varScale="1">
        <p:scale>
          <a:sx n="51" d="100"/>
          <a:sy n="51" d="100"/>
        </p:scale>
        <p:origin x="2298" y="60"/>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3078427" cy="513508"/>
          </a:xfrm>
          <a:prstGeom prst="rect">
            <a:avLst/>
          </a:prstGeom>
        </p:spPr>
        <p:txBody>
          <a:bodyPr vert="horz" lIns="94787" tIns="47393" rIns="94787" bIns="47393" rtlCol="0"/>
          <a:lstStyle>
            <a:lvl1pPr algn="l">
              <a:defRPr sz="1200"/>
            </a:lvl1pPr>
          </a:lstStyle>
          <a:p>
            <a:endParaRPr lang="en-GB"/>
          </a:p>
        </p:txBody>
      </p:sp>
      <p:sp>
        <p:nvSpPr>
          <p:cNvPr id="3" name="Plassholder for dato 2"/>
          <p:cNvSpPr>
            <a:spLocks noGrp="1"/>
          </p:cNvSpPr>
          <p:nvPr>
            <p:ph type="dt" idx="1"/>
          </p:nvPr>
        </p:nvSpPr>
        <p:spPr>
          <a:xfrm>
            <a:off x="4023993" y="0"/>
            <a:ext cx="3078427" cy="513508"/>
          </a:xfrm>
          <a:prstGeom prst="rect">
            <a:avLst/>
          </a:prstGeom>
        </p:spPr>
        <p:txBody>
          <a:bodyPr vert="horz" lIns="94787" tIns="47393" rIns="94787" bIns="47393" rtlCol="0"/>
          <a:lstStyle>
            <a:lvl1pPr algn="r">
              <a:defRPr sz="1200"/>
            </a:lvl1pPr>
          </a:lstStyle>
          <a:p>
            <a:fld id="{DA184B42-AA51-4E9A-891D-EDE8CF6EE538}" type="datetimeFigureOut">
              <a:rPr lang="en-GB" smtClean="0"/>
              <a:pPr/>
              <a:t>22/09/2016</a:t>
            </a:fld>
            <a:endParaRPr lang="en-GB"/>
          </a:p>
        </p:txBody>
      </p:sp>
      <p:sp>
        <p:nvSpPr>
          <p:cNvPr id="4" name="Plassholder for lysbilde 3"/>
          <p:cNvSpPr>
            <a:spLocks noGrp="1" noRot="1" noChangeAspect="1"/>
          </p:cNvSpPr>
          <p:nvPr>
            <p:ph type="sldImg" idx="2"/>
          </p:nvPr>
        </p:nvSpPr>
        <p:spPr>
          <a:xfrm>
            <a:off x="482600" y="1279525"/>
            <a:ext cx="6138863" cy="3452813"/>
          </a:xfrm>
          <a:prstGeom prst="rect">
            <a:avLst/>
          </a:prstGeom>
          <a:noFill/>
          <a:ln w="12700">
            <a:solidFill>
              <a:prstClr val="black"/>
            </a:solidFill>
          </a:ln>
        </p:spPr>
        <p:txBody>
          <a:bodyPr vert="horz" lIns="94787" tIns="47393" rIns="94787" bIns="47393" rtlCol="0" anchor="ctr"/>
          <a:lstStyle/>
          <a:p>
            <a:endParaRPr lang="en-GB"/>
          </a:p>
        </p:txBody>
      </p:sp>
      <p:sp>
        <p:nvSpPr>
          <p:cNvPr id="5" name="Plassholder for notater 4"/>
          <p:cNvSpPr>
            <a:spLocks noGrp="1"/>
          </p:cNvSpPr>
          <p:nvPr>
            <p:ph type="body" sz="quarter" idx="3"/>
          </p:nvPr>
        </p:nvSpPr>
        <p:spPr>
          <a:xfrm>
            <a:off x="710407" y="4925408"/>
            <a:ext cx="5683250" cy="4029879"/>
          </a:xfrm>
          <a:prstGeom prst="rect">
            <a:avLst/>
          </a:prstGeom>
        </p:spPr>
        <p:txBody>
          <a:bodyPr vert="horz" lIns="94787" tIns="47393" rIns="94787" bIns="47393"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6" name="Plassholder for bunntekst 5"/>
          <p:cNvSpPr>
            <a:spLocks noGrp="1"/>
          </p:cNvSpPr>
          <p:nvPr>
            <p:ph type="ftr" sz="quarter" idx="4"/>
          </p:nvPr>
        </p:nvSpPr>
        <p:spPr>
          <a:xfrm>
            <a:off x="1" y="9721106"/>
            <a:ext cx="3078427" cy="513507"/>
          </a:xfrm>
          <a:prstGeom prst="rect">
            <a:avLst/>
          </a:prstGeom>
        </p:spPr>
        <p:txBody>
          <a:bodyPr vert="horz" lIns="94787" tIns="47393" rIns="94787" bIns="47393" rtlCol="0" anchor="b"/>
          <a:lstStyle>
            <a:lvl1pPr algn="l">
              <a:defRPr sz="1200"/>
            </a:lvl1pPr>
          </a:lstStyle>
          <a:p>
            <a:endParaRPr lang="en-GB"/>
          </a:p>
        </p:txBody>
      </p:sp>
      <p:sp>
        <p:nvSpPr>
          <p:cNvPr id="7" name="Plassholder for lysbildenummer 6"/>
          <p:cNvSpPr>
            <a:spLocks noGrp="1"/>
          </p:cNvSpPr>
          <p:nvPr>
            <p:ph type="sldNum" sz="quarter" idx="5"/>
          </p:nvPr>
        </p:nvSpPr>
        <p:spPr>
          <a:xfrm>
            <a:off x="4023993" y="9721106"/>
            <a:ext cx="3078427" cy="513507"/>
          </a:xfrm>
          <a:prstGeom prst="rect">
            <a:avLst/>
          </a:prstGeom>
        </p:spPr>
        <p:txBody>
          <a:bodyPr vert="horz" lIns="94787" tIns="47393" rIns="94787" bIns="47393" rtlCol="0" anchor="b"/>
          <a:lstStyle>
            <a:lvl1pPr algn="r">
              <a:defRPr sz="1200"/>
            </a:lvl1pPr>
          </a:lstStyle>
          <a:p>
            <a:fld id="{23672944-61A1-43D4-AA57-835A3626003D}" type="slidenum">
              <a:rPr lang="en-GB" smtClean="0"/>
              <a:pPr/>
              <a:t>‹#›</a:t>
            </a:fld>
            <a:endParaRPr lang="en-GB"/>
          </a:p>
        </p:txBody>
      </p:sp>
    </p:spTree>
    <p:extLst>
      <p:ext uri="{BB962C8B-B14F-4D97-AF65-F5344CB8AC3E}">
        <p14:creationId xmlns:p14="http://schemas.microsoft.com/office/powerpoint/2010/main" val="1366594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Epistle_to_Diognetu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defTabSz="947867"/>
            <a:r>
              <a:rPr lang="nb-NO" dirty="0" smtClean="0"/>
              <a:t>Denne PowerPoint-presentasjonen </a:t>
            </a:r>
            <a:r>
              <a:rPr lang="nb-NO" baseline="0" dirty="0" smtClean="0"/>
              <a:t>er tilknyttet «Bibel og samliv»-ressursen fra </a:t>
            </a:r>
            <a:r>
              <a:rPr lang="nb-NO" baseline="0" dirty="0" err="1" smtClean="0"/>
              <a:t>Damaris</a:t>
            </a:r>
            <a:r>
              <a:rPr lang="nb-NO" baseline="0" dirty="0" smtClean="0"/>
              <a:t> Skole </a:t>
            </a:r>
            <a:r>
              <a:rPr lang="nb-NO" baseline="0" dirty="0" err="1" smtClean="0"/>
              <a:t>Grs</a:t>
            </a:r>
            <a:r>
              <a:rPr lang="nb-NO" baseline="0" dirty="0" smtClean="0"/>
              <a:t>. </a:t>
            </a:r>
          </a:p>
          <a:p>
            <a:pPr defTabSz="947867"/>
            <a:endParaRPr lang="nb-NO" dirty="0" smtClean="0"/>
          </a:p>
          <a:p>
            <a:endParaRPr lang="nb-NO" dirty="0" smtClean="0"/>
          </a:p>
          <a:p>
            <a:endParaRPr lang="nb-NO" dirty="0"/>
          </a:p>
        </p:txBody>
      </p:sp>
      <p:sp>
        <p:nvSpPr>
          <p:cNvPr id="4" name="Plassholder for lysbildenummer 3"/>
          <p:cNvSpPr>
            <a:spLocks noGrp="1"/>
          </p:cNvSpPr>
          <p:nvPr>
            <p:ph type="sldNum" sz="quarter" idx="10"/>
          </p:nvPr>
        </p:nvSpPr>
        <p:spPr/>
        <p:txBody>
          <a:bodyPr/>
          <a:lstStyle/>
          <a:p>
            <a:fld id="{23672944-61A1-43D4-AA57-835A3626003D}" type="slidenum">
              <a:rPr lang="en-GB" smtClean="0"/>
              <a:pPr/>
              <a:t>1</a:t>
            </a:fld>
            <a:endParaRPr lang="en-GB"/>
          </a:p>
        </p:txBody>
      </p:sp>
    </p:spTree>
    <p:extLst>
      <p:ext uri="{BB962C8B-B14F-4D97-AF65-F5344CB8AC3E}">
        <p14:creationId xmlns:p14="http://schemas.microsoft.com/office/powerpoint/2010/main" val="310398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Jeg vil vente med sex –fra</a:t>
            </a:r>
            <a:r>
              <a:rPr lang="nb-NO" baseline="0" dirty="0" smtClean="0"/>
              <a:t> NRK Puls.</a:t>
            </a:r>
            <a:endParaRPr lang="nb-NO" dirty="0" smtClean="0"/>
          </a:p>
          <a:p>
            <a:endParaRPr lang="nb-NO" dirty="0" smtClean="0"/>
          </a:p>
          <a:p>
            <a:r>
              <a:rPr lang="nb-NO" dirty="0" smtClean="0"/>
              <a:t>https://www.youtube.com/watch?v=DgjpkJ2KVy8</a:t>
            </a:r>
          </a:p>
          <a:p>
            <a:endParaRPr lang="nb-NO" dirty="0" smtClean="0"/>
          </a:p>
          <a:p>
            <a:r>
              <a:rPr lang="nb-NO" dirty="0" smtClean="0"/>
              <a:t>NB, ved fremvisning kan det ta litt tid før klippet</a:t>
            </a:r>
            <a:r>
              <a:rPr lang="nb-NO" baseline="0" dirty="0" smtClean="0"/>
              <a:t> blir lastet opp. Husk internett-tilkobling. </a:t>
            </a:r>
            <a:endParaRPr lang="nb-NO" dirty="0"/>
          </a:p>
        </p:txBody>
      </p:sp>
      <p:sp>
        <p:nvSpPr>
          <p:cNvPr id="4" name="Plassholder for lysbildenummer 3"/>
          <p:cNvSpPr>
            <a:spLocks noGrp="1"/>
          </p:cNvSpPr>
          <p:nvPr>
            <p:ph type="sldNum" sz="quarter" idx="10"/>
          </p:nvPr>
        </p:nvSpPr>
        <p:spPr/>
        <p:txBody>
          <a:bodyPr/>
          <a:lstStyle/>
          <a:p>
            <a:fld id="{23672944-61A1-43D4-AA57-835A3626003D}" type="slidenum">
              <a:rPr lang="en-GB" smtClean="0"/>
              <a:pPr/>
              <a:t>2</a:t>
            </a:fld>
            <a:endParaRPr lang="en-GB"/>
          </a:p>
        </p:txBody>
      </p:sp>
    </p:spTree>
    <p:extLst>
      <p:ext uri="{BB962C8B-B14F-4D97-AF65-F5344CB8AC3E}">
        <p14:creationId xmlns:p14="http://schemas.microsoft.com/office/powerpoint/2010/main" val="3274548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solidFill>
                  <a:schemeClr val="tx2"/>
                </a:solidFill>
                <a:hlinkClick r:id="rId3"/>
              </a:rPr>
              <a:t>Brevet til </a:t>
            </a:r>
            <a:r>
              <a:rPr lang="nb-NO" dirty="0" err="1" smtClean="0">
                <a:solidFill>
                  <a:schemeClr val="tx2"/>
                </a:solidFill>
                <a:hlinkClick r:id="rId3"/>
              </a:rPr>
              <a:t>Diognet</a:t>
            </a:r>
            <a:r>
              <a:rPr lang="nb-NO" dirty="0" smtClean="0">
                <a:solidFill>
                  <a:schemeClr val="tx2"/>
                </a:solidFill>
                <a:hlinkClick r:id="rId3"/>
              </a:rPr>
              <a:t> </a:t>
            </a:r>
            <a:r>
              <a:rPr lang="nb-NO" dirty="0" smtClean="0"/>
              <a:t>skriver seg fra det 2.århundret etter Kristus. Forfatteren er ukjent, men han skriver i alle fall til en innflytelsesrik mann, som altså hette </a:t>
            </a:r>
            <a:r>
              <a:rPr lang="nb-NO" dirty="0" err="1" smtClean="0"/>
              <a:t>Diognet</a:t>
            </a:r>
            <a:r>
              <a:rPr lang="nb-NO" dirty="0" smtClean="0"/>
              <a:t>. Denne </a:t>
            </a:r>
            <a:r>
              <a:rPr lang="nb-NO" dirty="0" err="1" smtClean="0"/>
              <a:t>Diognet</a:t>
            </a:r>
            <a:r>
              <a:rPr lang="nb-NO" dirty="0" smtClean="0"/>
              <a:t> visste lite om hvem disse kristne var - men dette var hva han fikk vite:</a:t>
            </a:r>
            <a:r>
              <a:rPr lang="nb-NO" baseline="0" dirty="0" smtClean="0"/>
              <a:t> Les teksten.</a:t>
            </a:r>
          </a:p>
          <a:p>
            <a:endParaRPr lang="nb-NO" baseline="0" dirty="0" smtClean="0"/>
          </a:p>
          <a:p>
            <a:endParaRPr lang="nb-NO" dirty="0" smtClean="0"/>
          </a:p>
          <a:p>
            <a:endParaRPr lang="nb-NO" dirty="0" smtClean="0"/>
          </a:p>
          <a:p>
            <a:r>
              <a:rPr lang="nb-NO" b="1" dirty="0" smtClean="0"/>
              <a:t>Helt fra de første kristne menighetene og frem til ganske nylig, mente "alle" kristne at sex hørte til innenfor ekteskapet. Dette begrunnet de ut fra Bibelen (ta eventuelt tid her til å lese aktuelle bibeltekster sammen).</a:t>
            </a:r>
          </a:p>
          <a:p>
            <a:endParaRPr lang="nb-NO" b="1" dirty="0" smtClean="0"/>
          </a:p>
          <a:p>
            <a:r>
              <a:rPr lang="nb-NO" dirty="0" smtClean="0"/>
              <a:t>Hvordan vi ser på Bibelen, får betydning for hvordan vi lar den påvirke oss, også når det gjelder kjærlighet, sex og ekteskap. Er Bibelen troverdig? Er den utdatert? Aktuell i dag? Hvordan forstå Bibelen? Leser jeg Bibelen selv?</a:t>
            </a:r>
          </a:p>
          <a:p>
            <a:endParaRPr lang="nb-NO" dirty="0" smtClean="0"/>
          </a:p>
          <a:p>
            <a:r>
              <a:rPr lang="nb-NO" dirty="0" smtClean="0"/>
              <a:t>Hvor grundig vi har tenkt gjennom hva vi  vil gjøre før vi står midt oppi et valg, betyr også mye for hvordan vi konkret tar avgjørelser. Mange har opplevd at "det bare ble slik" etter at de har hatt sex med kjæresten og kanskje gradvis blitt samboere. Det var aldri et aktivt valg, men plutselig hadde det skjedd likevel.</a:t>
            </a:r>
          </a:p>
          <a:p>
            <a:r>
              <a:rPr lang="nb-NO" dirty="0" smtClean="0"/>
              <a:t>Ønsker du at ditt samliv med den du er glad i skal starte tilfeldig og uten at du har gjort et bevisst valg? Hvem skal få bestemme når ditt seksuelle samliv starter: Kjæresten din? Foreldrene dine? Du selv? Bibelen...?</a:t>
            </a:r>
          </a:p>
          <a:p>
            <a:endParaRPr lang="nb-NO" dirty="0" smtClean="0"/>
          </a:p>
          <a:p>
            <a:endParaRPr lang="nb-NO" dirty="0" smtClean="0"/>
          </a:p>
          <a:p>
            <a:endParaRPr lang="nb-NO" dirty="0" smtClean="0"/>
          </a:p>
          <a:p>
            <a:r>
              <a:rPr lang="nb-NO" dirty="0" smtClean="0"/>
              <a:t>For</a:t>
            </a:r>
            <a:r>
              <a:rPr lang="nb-NO" baseline="0" dirty="0" smtClean="0"/>
              <a:t> mer informasjon om illustrasjonsbildet: https://en.wikipedia.org/wiki/Epistle_to_Philemon</a:t>
            </a:r>
            <a:endParaRPr lang="nb-NO" dirty="0"/>
          </a:p>
        </p:txBody>
      </p:sp>
      <p:sp>
        <p:nvSpPr>
          <p:cNvPr id="4" name="Plassholder for lysbildenummer 3"/>
          <p:cNvSpPr>
            <a:spLocks noGrp="1"/>
          </p:cNvSpPr>
          <p:nvPr>
            <p:ph type="sldNum" sz="quarter" idx="10"/>
          </p:nvPr>
        </p:nvSpPr>
        <p:spPr/>
        <p:txBody>
          <a:bodyPr/>
          <a:lstStyle/>
          <a:p>
            <a:fld id="{23672944-61A1-43D4-AA57-835A3626003D}" type="slidenum">
              <a:rPr lang="en-GB" smtClean="0"/>
              <a:pPr/>
              <a:t>3</a:t>
            </a:fld>
            <a:endParaRPr lang="en-GB"/>
          </a:p>
        </p:txBody>
      </p:sp>
    </p:spTree>
    <p:extLst>
      <p:ext uri="{BB962C8B-B14F-4D97-AF65-F5344CB8AC3E}">
        <p14:creationId xmlns:p14="http://schemas.microsoft.com/office/powerpoint/2010/main" val="3804923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Se trailer til filmen «The </a:t>
            </a:r>
            <a:r>
              <a:rPr lang="nb-NO" dirty="0" err="1" smtClean="0"/>
              <a:t>holiday</a:t>
            </a:r>
            <a:r>
              <a:rPr lang="nb-NO" dirty="0" smtClean="0"/>
              <a:t>».</a:t>
            </a:r>
            <a:r>
              <a:rPr lang="nb-NO" baseline="0" dirty="0" smtClean="0"/>
              <a:t> (NB, engelsk, noe banning i klippet.)</a:t>
            </a:r>
          </a:p>
          <a:p>
            <a:endParaRPr lang="nb-NO" baseline="0" dirty="0" smtClean="0"/>
          </a:p>
          <a:p>
            <a:r>
              <a:rPr lang="nb-NO" dirty="0" smtClean="0"/>
              <a:t>Drøft i klassen: I hvilken grad stemmer/stemmer ikke budskap og holdninger som formidles om kjærlighet, sex og ekteskap, med det Bibelen sier om dette?</a:t>
            </a:r>
          </a:p>
          <a:p>
            <a:endParaRPr lang="nb-NO" dirty="0" smtClean="0"/>
          </a:p>
          <a:p>
            <a:pPr defTabSz="947867"/>
            <a:r>
              <a:rPr lang="nb-NO" dirty="0" smtClean="0"/>
              <a:t>NB, ved fremvisning kan det ta litt tid før klippet</a:t>
            </a:r>
            <a:r>
              <a:rPr lang="nb-NO" baseline="0" dirty="0" smtClean="0"/>
              <a:t> blir lastet opp. Husk internett-tilkobling. </a:t>
            </a:r>
            <a:endParaRPr lang="nb-NO" dirty="0" smtClean="0"/>
          </a:p>
          <a:p>
            <a:endParaRPr lang="nb-NO" dirty="0"/>
          </a:p>
        </p:txBody>
      </p:sp>
      <p:sp>
        <p:nvSpPr>
          <p:cNvPr id="4" name="Plassholder for lysbildenummer 3"/>
          <p:cNvSpPr>
            <a:spLocks noGrp="1"/>
          </p:cNvSpPr>
          <p:nvPr>
            <p:ph type="sldNum" sz="quarter" idx="10"/>
          </p:nvPr>
        </p:nvSpPr>
        <p:spPr/>
        <p:txBody>
          <a:bodyPr/>
          <a:lstStyle/>
          <a:p>
            <a:fld id="{23672944-61A1-43D4-AA57-835A3626003D}" type="slidenum">
              <a:rPr lang="en-GB" smtClean="0"/>
              <a:pPr/>
              <a:t>4</a:t>
            </a:fld>
            <a:endParaRPr lang="en-GB"/>
          </a:p>
        </p:txBody>
      </p:sp>
    </p:spTree>
    <p:extLst>
      <p:ext uri="{BB962C8B-B14F-4D97-AF65-F5344CB8AC3E}">
        <p14:creationId xmlns:p14="http://schemas.microsoft.com/office/powerpoint/2010/main" val="3361779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23672944-61A1-43D4-AA57-835A3626003D}" type="slidenum">
              <a:rPr lang="en-GB" smtClean="0"/>
              <a:pPr/>
              <a:t>5</a:t>
            </a:fld>
            <a:endParaRPr lang="en-GB"/>
          </a:p>
        </p:txBody>
      </p:sp>
    </p:spTree>
    <p:extLst>
      <p:ext uri="{BB962C8B-B14F-4D97-AF65-F5344CB8AC3E}">
        <p14:creationId xmlns:p14="http://schemas.microsoft.com/office/powerpoint/2010/main" val="2831748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23672944-61A1-43D4-AA57-835A3626003D}" type="slidenum">
              <a:rPr lang="en-GB" smtClean="0"/>
              <a:pPr/>
              <a:t>6</a:t>
            </a:fld>
            <a:endParaRPr lang="en-GB"/>
          </a:p>
        </p:txBody>
      </p:sp>
    </p:spTree>
    <p:extLst>
      <p:ext uri="{BB962C8B-B14F-4D97-AF65-F5344CB8AC3E}">
        <p14:creationId xmlns:p14="http://schemas.microsoft.com/office/powerpoint/2010/main" val="3781840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smtClean="0"/>
              <a:t>Oppsummering</a:t>
            </a:r>
          </a:p>
          <a:p>
            <a:endParaRPr lang="nb-NO" b="1" dirty="0" smtClean="0"/>
          </a:p>
          <a:p>
            <a:r>
              <a:rPr lang="nb-NO" dirty="0" smtClean="0"/>
              <a:t>Vi har en sterk kultur for å "passe våre egne saker" i Norge.</a:t>
            </a:r>
          </a:p>
          <a:p>
            <a:endParaRPr lang="nb-NO" dirty="0" smtClean="0"/>
          </a:p>
          <a:p>
            <a:r>
              <a:rPr lang="nb-NO" dirty="0" smtClean="0"/>
              <a:t>Det blir også regnet som nokså selvfølgelig i hele den vestlige verden at en hver må finne ut hva som er rett for en selv, følge sitt eget hjerte og finne eller skape sin egen identitet. Ingen andre skal kunne si hva som er rett for deg. Dette har også gradvis preget hvordan mange kristne tenker om livet, og det preger nok i større eller mindre grad også hvordan kristne leser Bibelen.</a:t>
            </a:r>
          </a:p>
          <a:p>
            <a:endParaRPr lang="nb-NO" dirty="0" smtClean="0"/>
          </a:p>
          <a:p>
            <a:r>
              <a:rPr lang="nb-NO" dirty="0" smtClean="0"/>
              <a:t>Det er viktig å finne ut hvem man vil ha som autoritet og guide i gjennom livet. </a:t>
            </a:r>
          </a:p>
          <a:p>
            <a:endParaRPr lang="nb-NO" b="1" dirty="0" smtClean="0"/>
          </a:p>
          <a:p>
            <a:r>
              <a:rPr lang="nb-NO" b="1" dirty="0" smtClean="0"/>
              <a:t>Har du bestemt deg for om du vil følge </a:t>
            </a:r>
            <a:r>
              <a:rPr lang="nb-NO" b="1" i="1" dirty="0" smtClean="0"/>
              <a:t>strømmen</a:t>
            </a:r>
            <a:r>
              <a:rPr lang="nb-NO" b="1" dirty="0" smtClean="0"/>
              <a:t>, følge ditt </a:t>
            </a:r>
            <a:r>
              <a:rPr lang="nb-NO" b="1" i="1" dirty="0" smtClean="0"/>
              <a:t>eget hjerte</a:t>
            </a:r>
            <a:r>
              <a:rPr lang="nb-NO" b="1" dirty="0" smtClean="0"/>
              <a:t> til en hver tid, eller følge </a:t>
            </a:r>
            <a:r>
              <a:rPr lang="nb-NO" b="1" i="1" dirty="0" smtClean="0"/>
              <a:t>Guds hjerte</a:t>
            </a:r>
            <a:r>
              <a:rPr lang="nb-NO" b="1" dirty="0" smtClean="0"/>
              <a:t>...?</a:t>
            </a:r>
          </a:p>
          <a:p>
            <a:endParaRPr lang="nb-NO" dirty="0"/>
          </a:p>
        </p:txBody>
      </p:sp>
      <p:sp>
        <p:nvSpPr>
          <p:cNvPr id="4" name="Plassholder for lysbildenummer 3"/>
          <p:cNvSpPr>
            <a:spLocks noGrp="1"/>
          </p:cNvSpPr>
          <p:nvPr>
            <p:ph type="sldNum" sz="quarter" idx="10"/>
          </p:nvPr>
        </p:nvSpPr>
        <p:spPr/>
        <p:txBody>
          <a:bodyPr/>
          <a:lstStyle/>
          <a:p>
            <a:fld id="{23672944-61A1-43D4-AA57-835A3626003D}" type="slidenum">
              <a:rPr lang="en-GB" smtClean="0"/>
              <a:pPr/>
              <a:t>7</a:t>
            </a:fld>
            <a:endParaRPr lang="en-GB"/>
          </a:p>
        </p:txBody>
      </p:sp>
    </p:spTree>
    <p:extLst>
      <p:ext uri="{BB962C8B-B14F-4D97-AF65-F5344CB8AC3E}">
        <p14:creationId xmlns:p14="http://schemas.microsoft.com/office/powerpoint/2010/main" val="1065179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en-GB"/>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en-GB"/>
          </a:p>
        </p:txBody>
      </p:sp>
      <p:sp>
        <p:nvSpPr>
          <p:cNvPr id="4" name="Plassholder for dato 3"/>
          <p:cNvSpPr>
            <a:spLocks noGrp="1"/>
          </p:cNvSpPr>
          <p:nvPr>
            <p:ph type="dt" sz="half" idx="10"/>
          </p:nvPr>
        </p:nvSpPr>
        <p:spPr/>
        <p:txBody>
          <a:bodyPr/>
          <a:lstStyle/>
          <a:p>
            <a:fld id="{948A2B68-38F8-443D-8027-5E73054DCA88}" type="datetimeFigureOut">
              <a:rPr lang="en-GB" smtClean="0"/>
              <a:pPr/>
              <a:t>22/09/2016</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3369448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948A2B68-38F8-443D-8027-5E73054DCA88}" type="datetimeFigureOut">
              <a:rPr lang="en-GB" smtClean="0"/>
              <a:pPr/>
              <a:t>22/09/2016</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3535511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en-GB"/>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dato 3"/>
          <p:cNvSpPr>
            <a:spLocks noGrp="1"/>
          </p:cNvSpPr>
          <p:nvPr>
            <p:ph type="dt" sz="half" idx="10"/>
          </p:nvPr>
        </p:nvSpPr>
        <p:spPr/>
        <p:txBody>
          <a:bodyPr/>
          <a:lstStyle/>
          <a:p>
            <a:fld id="{948A2B68-38F8-443D-8027-5E73054DCA88}" type="datetimeFigureOut">
              <a:rPr lang="en-GB" smtClean="0"/>
              <a:pPr/>
              <a:t>22/09/2016</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3284279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lvl1pPr>
              <a:defRPr sz="6000" b="1"/>
            </a:lvl1pPr>
          </a:lstStyle>
          <a:p>
            <a:r>
              <a:rPr lang="nb-NO" smtClean="0"/>
              <a:t>Klikk for å redigere tittelstil</a:t>
            </a:r>
            <a:endParaRPr lang="en-GB" dirty="0"/>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dirty="0"/>
          </a:p>
        </p:txBody>
      </p:sp>
      <p:sp>
        <p:nvSpPr>
          <p:cNvPr id="4" name="Plassholder for dato 3"/>
          <p:cNvSpPr>
            <a:spLocks noGrp="1"/>
          </p:cNvSpPr>
          <p:nvPr>
            <p:ph type="dt" sz="half" idx="10"/>
          </p:nvPr>
        </p:nvSpPr>
        <p:spPr/>
        <p:txBody>
          <a:bodyPr/>
          <a:lstStyle/>
          <a:p>
            <a:fld id="{948A2B68-38F8-443D-8027-5E73054DCA88}" type="datetimeFigureOut">
              <a:rPr lang="en-GB" smtClean="0"/>
              <a:pPr/>
              <a:t>22/09/2016</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537232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en-GB"/>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948A2B68-38F8-443D-8027-5E73054DCA88}" type="datetimeFigureOut">
              <a:rPr lang="en-GB" smtClean="0"/>
              <a:pPr/>
              <a:t>22/09/2016</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53594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5" name="Plassholder for dato 4"/>
          <p:cNvSpPr>
            <a:spLocks noGrp="1"/>
          </p:cNvSpPr>
          <p:nvPr>
            <p:ph type="dt" sz="half" idx="10"/>
          </p:nvPr>
        </p:nvSpPr>
        <p:spPr/>
        <p:txBody>
          <a:bodyPr/>
          <a:lstStyle/>
          <a:p>
            <a:fld id="{948A2B68-38F8-443D-8027-5E73054DCA88}" type="datetimeFigureOut">
              <a:rPr lang="en-GB" smtClean="0"/>
              <a:pPr/>
              <a:t>22/09/2016</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118141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en-GB"/>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7" name="Plassholder for dato 6"/>
          <p:cNvSpPr>
            <a:spLocks noGrp="1"/>
          </p:cNvSpPr>
          <p:nvPr>
            <p:ph type="dt" sz="half" idx="10"/>
          </p:nvPr>
        </p:nvSpPr>
        <p:spPr/>
        <p:txBody>
          <a:bodyPr/>
          <a:lstStyle/>
          <a:p>
            <a:fld id="{948A2B68-38F8-443D-8027-5E73054DCA88}" type="datetimeFigureOut">
              <a:rPr lang="en-GB" smtClean="0"/>
              <a:pPr/>
              <a:t>22/09/2016</a:t>
            </a:fld>
            <a:endParaRPr lang="en-GB"/>
          </a:p>
        </p:txBody>
      </p:sp>
      <p:sp>
        <p:nvSpPr>
          <p:cNvPr id="8" name="Plassholder for bunntekst 7"/>
          <p:cNvSpPr>
            <a:spLocks noGrp="1"/>
          </p:cNvSpPr>
          <p:nvPr>
            <p:ph type="ftr" sz="quarter" idx="11"/>
          </p:nvPr>
        </p:nvSpPr>
        <p:spPr/>
        <p:txBody>
          <a:bodyPr/>
          <a:lstStyle/>
          <a:p>
            <a:endParaRPr lang="en-GB"/>
          </a:p>
        </p:txBody>
      </p:sp>
      <p:sp>
        <p:nvSpPr>
          <p:cNvPr id="9" name="Plassholder for lysbildenummer 8"/>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3369139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GB"/>
          </a:p>
        </p:txBody>
      </p:sp>
      <p:sp>
        <p:nvSpPr>
          <p:cNvPr id="3" name="Plassholder for dato 2"/>
          <p:cNvSpPr>
            <a:spLocks noGrp="1"/>
          </p:cNvSpPr>
          <p:nvPr>
            <p:ph type="dt" sz="half" idx="10"/>
          </p:nvPr>
        </p:nvSpPr>
        <p:spPr/>
        <p:txBody>
          <a:bodyPr/>
          <a:lstStyle/>
          <a:p>
            <a:fld id="{948A2B68-38F8-443D-8027-5E73054DCA88}" type="datetimeFigureOut">
              <a:rPr lang="en-GB" smtClean="0"/>
              <a:pPr/>
              <a:t>22/09/2016</a:t>
            </a:fld>
            <a:endParaRPr lang="en-GB"/>
          </a:p>
        </p:txBody>
      </p:sp>
      <p:sp>
        <p:nvSpPr>
          <p:cNvPr id="4" name="Plassholder for bunntekst 3"/>
          <p:cNvSpPr>
            <a:spLocks noGrp="1"/>
          </p:cNvSpPr>
          <p:nvPr>
            <p:ph type="ftr" sz="quarter" idx="11"/>
          </p:nvPr>
        </p:nvSpPr>
        <p:spPr/>
        <p:txBody>
          <a:bodyPr/>
          <a:lstStyle/>
          <a:p>
            <a:endParaRPr lang="en-GB"/>
          </a:p>
        </p:txBody>
      </p:sp>
      <p:sp>
        <p:nvSpPr>
          <p:cNvPr id="5" name="Plassholder for lysbildenummer 4"/>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2209001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948A2B68-38F8-443D-8027-5E73054DCA88}" type="datetimeFigureOut">
              <a:rPr lang="en-GB" smtClean="0"/>
              <a:pPr/>
              <a:t>22/09/2016</a:t>
            </a:fld>
            <a:endParaRPr lang="en-GB"/>
          </a:p>
        </p:txBody>
      </p:sp>
      <p:sp>
        <p:nvSpPr>
          <p:cNvPr id="3" name="Plassholder for bunntekst 2"/>
          <p:cNvSpPr>
            <a:spLocks noGrp="1"/>
          </p:cNvSpPr>
          <p:nvPr>
            <p:ph type="ftr" sz="quarter" idx="11"/>
          </p:nvPr>
        </p:nvSpPr>
        <p:spPr/>
        <p:txBody>
          <a:bodyPr/>
          <a:lstStyle/>
          <a:p>
            <a:endParaRPr lang="en-GB"/>
          </a:p>
        </p:txBody>
      </p:sp>
      <p:sp>
        <p:nvSpPr>
          <p:cNvPr id="4" name="Plassholder for lysbildenummer 3"/>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277376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en-GB"/>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GB"/>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948A2B68-38F8-443D-8027-5E73054DCA88}" type="datetimeFigureOut">
              <a:rPr lang="en-GB" smtClean="0"/>
              <a:pPr/>
              <a:t>22/09/2016</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4002137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en-GB"/>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en-GB"/>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948A2B68-38F8-443D-8027-5E73054DCA88}" type="datetimeFigureOut">
              <a:rPr lang="en-GB" smtClean="0"/>
              <a:pPr/>
              <a:t>22/09/2016</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E2AAC3AA-F324-47DA-AC2D-FE8F1C6F842B}" type="slidenum">
              <a:rPr lang="en-GB" smtClean="0"/>
              <a:pPr/>
              <a:t>‹#›</a:t>
            </a:fld>
            <a:endParaRPr lang="en-GB"/>
          </a:p>
        </p:txBody>
      </p:sp>
    </p:spTree>
    <p:extLst>
      <p:ext uri="{BB962C8B-B14F-4D97-AF65-F5344CB8AC3E}">
        <p14:creationId xmlns:p14="http://schemas.microsoft.com/office/powerpoint/2010/main" val="183583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dirty="0" smtClean="0"/>
              <a:t>Klikk for å redigere tittelstil</a:t>
            </a:r>
            <a:endParaRPr lang="en-GB" dirty="0"/>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en-GB" dirty="0"/>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A2B68-38F8-443D-8027-5E73054DCA88}" type="datetimeFigureOut">
              <a:rPr lang="en-GB" smtClean="0"/>
              <a:pPr/>
              <a:t>22/09/2016</a:t>
            </a:fld>
            <a:endParaRPr lang="en-GB"/>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AAC3AA-F324-47DA-AC2D-FE8F1C6F842B}" type="slidenum">
              <a:rPr lang="en-GB" smtClean="0"/>
              <a:pPr/>
              <a:t>‹#›</a:t>
            </a:fld>
            <a:endParaRPr lang="en-GB"/>
          </a:p>
        </p:txBody>
      </p:sp>
      <p:pic>
        <p:nvPicPr>
          <p:cNvPr id="7" name="Bild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120993" y="5965976"/>
            <a:ext cx="1690007" cy="691847"/>
          </a:xfrm>
          <a:prstGeom prst="rect">
            <a:avLst/>
          </a:prstGeom>
        </p:spPr>
      </p:pic>
    </p:spTree>
    <p:extLst>
      <p:ext uri="{BB962C8B-B14F-4D97-AF65-F5344CB8AC3E}">
        <p14:creationId xmlns:p14="http://schemas.microsoft.com/office/powerpoint/2010/main" val="3192341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7030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video" Target="https://www.youtube.com/embed/DgjpkJ2KVy8"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ideo" Target="https://www.youtube.com/embed/G0p8Su3bdHc"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chemeClr val="tx2"/>
                </a:solidFill>
              </a:rPr>
              <a:t>Bibel og samliv</a:t>
            </a:r>
            <a:endParaRPr lang="nb-NO" dirty="0">
              <a:solidFill>
                <a:schemeClr val="tx2"/>
              </a:solidFill>
            </a:endParaRPr>
          </a:p>
        </p:txBody>
      </p:sp>
      <p:sp>
        <p:nvSpPr>
          <p:cNvPr id="3" name="Plassholder for innhold 2"/>
          <p:cNvSpPr>
            <a:spLocks noGrp="1"/>
          </p:cNvSpPr>
          <p:nvPr>
            <p:ph sz="half" idx="1"/>
          </p:nvPr>
        </p:nvSpPr>
        <p:spPr/>
        <p:txBody>
          <a:bodyPr/>
          <a:lstStyle/>
          <a:p>
            <a:r>
              <a:rPr lang="nb-NO" sz="3200" dirty="0" smtClean="0"/>
              <a:t>Hvordan har kristne historisk tolket Bibelen når det gjelder </a:t>
            </a:r>
            <a:r>
              <a:rPr lang="nb-NO" sz="3200" dirty="0"/>
              <a:t>sex og samliv</a:t>
            </a:r>
            <a:r>
              <a:rPr lang="nb-NO" sz="3200" dirty="0" smtClean="0"/>
              <a:t>?</a:t>
            </a:r>
          </a:p>
          <a:p>
            <a:pPr marL="0" indent="0">
              <a:buNone/>
            </a:pPr>
            <a:endParaRPr lang="nb-NO" sz="3200" dirty="0"/>
          </a:p>
          <a:p>
            <a:r>
              <a:rPr lang="nb-NO" sz="3200" dirty="0"/>
              <a:t>På hvilken måte er Bibelen avgjørende for dine konkrete valg i livet?</a:t>
            </a:r>
          </a:p>
          <a:p>
            <a:endParaRPr lang="nb-NO" dirty="0"/>
          </a:p>
        </p:txBody>
      </p:sp>
      <p:pic>
        <p:nvPicPr>
          <p:cNvPr id="1026" name="Picture 2" descr="http://damaris-skole-grs.no/wp-content/uploads/2016/08/couple-4379872-767x51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534150" y="1690688"/>
            <a:ext cx="5181600" cy="3452148"/>
          </a:xfrm>
          <a:prstGeom prst="rect">
            <a:avLst/>
          </a:prstGeom>
          <a:noFill/>
          <a:extLst>
            <a:ext uri="{909E8E84-426E-40DD-AFC4-6F175D3DCCD1}">
              <a14:hiddenFill xmlns:a14="http://schemas.microsoft.com/office/drawing/2010/main">
                <a:solidFill>
                  <a:srgbClr val="FFFFFF"/>
                </a:solidFill>
              </a14:hiddenFill>
            </a:ext>
          </a:extLst>
        </p:spPr>
      </p:pic>
      <p:sp>
        <p:nvSpPr>
          <p:cNvPr id="5" name="TekstSylinder 4"/>
          <p:cNvSpPr txBox="1"/>
          <p:nvPr/>
        </p:nvSpPr>
        <p:spPr>
          <a:xfrm>
            <a:off x="9620250" y="4761266"/>
            <a:ext cx="2247900" cy="369332"/>
          </a:xfrm>
          <a:prstGeom prst="rect">
            <a:avLst/>
          </a:prstGeom>
          <a:noFill/>
        </p:spPr>
        <p:txBody>
          <a:bodyPr wrap="square" rtlCol="0">
            <a:spAutoFit/>
          </a:bodyPr>
          <a:lstStyle/>
          <a:p>
            <a:r>
              <a:rPr lang="nb-NO" dirty="0" smtClean="0">
                <a:solidFill>
                  <a:schemeClr val="bg1"/>
                </a:solidFill>
              </a:rPr>
              <a:t>Bilde: </a:t>
            </a:r>
            <a:r>
              <a:rPr lang="nb-NO" i="1" dirty="0" err="1">
                <a:solidFill>
                  <a:schemeClr val="bg1"/>
                </a:solidFill>
              </a:rPr>
              <a:t>Morguefile</a:t>
            </a:r>
            <a:endParaRPr lang="nb-NO" dirty="0">
              <a:solidFill>
                <a:schemeClr val="bg1"/>
              </a:solidFill>
            </a:endParaRPr>
          </a:p>
        </p:txBody>
      </p:sp>
    </p:spTree>
    <p:extLst>
      <p:ext uri="{BB962C8B-B14F-4D97-AF65-F5344CB8AC3E}">
        <p14:creationId xmlns:p14="http://schemas.microsoft.com/office/powerpoint/2010/main" val="3199865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dirty="0"/>
          </a:p>
        </p:txBody>
      </p:sp>
      <p:pic>
        <p:nvPicPr>
          <p:cNvPr id="5" name="DgjpkJ2KVy8"/>
          <p:cNvPicPr>
            <a:picLocks noGrp="1" noRot="1" noChangeAspect="1"/>
          </p:cNvPicPr>
          <p:nvPr>
            <p:ph sz="half" idx="1"/>
            <a:videoFile r:link="rId1"/>
          </p:nvPr>
        </p:nvPicPr>
        <p:blipFill>
          <a:blip r:embed="rId4"/>
          <a:stretch>
            <a:fillRect/>
          </a:stretch>
        </p:blipFill>
        <p:spPr>
          <a:xfrm>
            <a:off x="514350" y="285353"/>
            <a:ext cx="11410950" cy="6418659"/>
          </a:xfrm>
          <a:prstGeom prst="rect">
            <a:avLst/>
          </a:prstGeom>
        </p:spPr>
      </p:pic>
    </p:spTree>
    <p:extLst>
      <p:ext uri="{BB962C8B-B14F-4D97-AF65-F5344CB8AC3E}">
        <p14:creationId xmlns:p14="http://schemas.microsoft.com/office/powerpoint/2010/main" val="3736149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p:txBody>
          <a:bodyPr/>
          <a:lstStyle/>
          <a:p>
            <a:r>
              <a:rPr lang="nb-NO" dirty="0"/>
              <a:t>Brevet til </a:t>
            </a:r>
            <a:r>
              <a:rPr lang="nb-NO" dirty="0" err="1" smtClean="0"/>
              <a:t>Diognet</a:t>
            </a:r>
            <a:endParaRPr lang="nb-NO" dirty="0"/>
          </a:p>
        </p:txBody>
      </p:sp>
      <p:sp>
        <p:nvSpPr>
          <p:cNvPr id="7" name="Plassholder for innhold 6"/>
          <p:cNvSpPr>
            <a:spLocks noGrp="1"/>
          </p:cNvSpPr>
          <p:nvPr>
            <p:ph sz="half" idx="1"/>
          </p:nvPr>
        </p:nvSpPr>
        <p:spPr>
          <a:xfrm>
            <a:off x="838200" y="1628776"/>
            <a:ext cx="9190101" cy="4651375"/>
          </a:xfrm>
        </p:spPr>
        <p:txBody>
          <a:bodyPr>
            <a:normAutofit fontScale="77500" lnSpcReduction="20000"/>
          </a:bodyPr>
          <a:lstStyle/>
          <a:p>
            <a:r>
              <a:rPr lang="nb-NO" i="1" dirty="0">
                <a:solidFill>
                  <a:schemeClr val="tx2"/>
                </a:solidFill>
              </a:rPr>
              <a:t>Det som skiller de kristne fra andre mennesker er verken fedreland, språk eller skikker. De bor ikke i egne byer og taler ikke fremmede tungemål. I sin daglige tilværelse avviker de ikke fra andre… De lever blant grekere og barbarer, slik det falt seg for den enkelte. De følger stedets skikk med hensyn til klær og mat og adferd forøvrig, og likevel er deres vandel slik at den vekker alminnelig undring og beundring</a:t>
            </a:r>
            <a:r>
              <a:rPr lang="nb-NO" i="1" dirty="0" smtClean="0">
                <a:solidFill>
                  <a:schemeClr val="tx2"/>
                </a:solidFill>
              </a:rPr>
              <a:t>.</a:t>
            </a:r>
            <a:br>
              <a:rPr lang="nb-NO" i="1" dirty="0" smtClean="0">
                <a:solidFill>
                  <a:schemeClr val="tx2"/>
                </a:solidFill>
              </a:rPr>
            </a:br>
            <a:endParaRPr lang="nb-NO" i="1" dirty="0" smtClean="0">
              <a:solidFill>
                <a:schemeClr val="tx2"/>
              </a:solidFill>
            </a:endParaRPr>
          </a:p>
          <a:p>
            <a:r>
              <a:rPr lang="nb-NO" i="1" dirty="0" smtClean="0">
                <a:solidFill>
                  <a:schemeClr val="tx2"/>
                </a:solidFill>
              </a:rPr>
              <a:t>De </a:t>
            </a:r>
            <a:r>
              <a:rPr lang="nb-NO" i="1" dirty="0">
                <a:solidFill>
                  <a:schemeClr val="tx2"/>
                </a:solidFill>
              </a:rPr>
              <a:t>bor i sine land, men som utlendinger. De tar del i alt som borgere, men må finne seg i alt som de var fremmede. Ethvert fremmed land er for dem et fedreland, ethvert fedreland et fremmed land. De gifter seg som andre og får barn, men setter ikke ut sitt avkom.</a:t>
            </a:r>
            <a:r>
              <a:rPr lang="nb-NO" b="1" i="1" dirty="0">
                <a:solidFill>
                  <a:schemeClr val="tx2"/>
                </a:solidFill>
              </a:rPr>
              <a:t> De deler bord, men ikke ekteseng med andre. De er i kjødet, men lever ikke etter kjødet. </a:t>
            </a:r>
            <a:r>
              <a:rPr lang="nb-NO" i="1" dirty="0">
                <a:solidFill>
                  <a:schemeClr val="tx2"/>
                </a:solidFill>
              </a:rPr>
              <a:t>De bor på jorden, men har sitt hjem i himmelen. De adlyder de gjeldende lover, men gjør dem overflødige gjennom sin livsførsel. </a:t>
            </a:r>
            <a:r>
              <a:rPr lang="nb-NO" i="1" dirty="0" smtClean="0">
                <a:solidFill>
                  <a:schemeClr val="tx2"/>
                </a:solidFill>
              </a:rPr>
              <a:t/>
            </a:r>
            <a:br>
              <a:rPr lang="nb-NO" i="1" dirty="0" smtClean="0">
                <a:solidFill>
                  <a:schemeClr val="tx2"/>
                </a:solidFill>
              </a:rPr>
            </a:br>
            <a:endParaRPr lang="nb-NO" i="1" dirty="0" smtClean="0">
              <a:solidFill>
                <a:schemeClr val="tx2"/>
              </a:solidFill>
            </a:endParaRPr>
          </a:p>
          <a:p>
            <a:r>
              <a:rPr lang="nb-NO" i="1" dirty="0" smtClean="0">
                <a:solidFill>
                  <a:schemeClr val="tx2"/>
                </a:solidFill>
              </a:rPr>
              <a:t>De </a:t>
            </a:r>
            <a:r>
              <a:rPr lang="nb-NO" i="1" dirty="0">
                <a:solidFill>
                  <a:schemeClr val="tx2"/>
                </a:solidFill>
              </a:rPr>
              <a:t>elsker alle, og blir forfulgt av alle. Man kjenner dem ikke, og allikevel fordømmer man dem.</a:t>
            </a:r>
            <a:endParaRPr lang="nb-NO" dirty="0">
              <a:solidFill>
                <a:schemeClr val="tx2"/>
              </a:solidFill>
            </a:endParaRPr>
          </a:p>
        </p:txBody>
      </p:sp>
      <p:pic>
        <p:nvPicPr>
          <p:cNvPr id="9" name="Bilde 8"/>
          <p:cNvPicPr>
            <a:picLocks noChangeAspect="1"/>
          </p:cNvPicPr>
          <p:nvPr/>
        </p:nvPicPr>
        <p:blipFill>
          <a:blip r:embed="rId3">
            <a:clrChange>
              <a:clrFrom>
                <a:srgbClr val="F6F8F5"/>
              </a:clrFrom>
              <a:clrTo>
                <a:srgbClr val="F6F8F5">
                  <a:alpha val="0"/>
                </a:srgbClr>
              </a:clrTo>
            </a:clrChange>
            <a:extLst>
              <a:ext uri="{28A0092B-C50C-407E-A947-70E740481C1C}">
                <a14:useLocalDpi xmlns:a14="http://schemas.microsoft.com/office/drawing/2010/main" val="0"/>
              </a:ext>
            </a:extLst>
          </a:blip>
          <a:stretch>
            <a:fillRect/>
          </a:stretch>
        </p:blipFill>
        <p:spPr>
          <a:xfrm>
            <a:off x="10009252" y="217932"/>
            <a:ext cx="2011978" cy="2277618"/>
          </a:xfrm>
          <a:prstGeom prst="rect">
            <a:avLst/>
          </a:prstGeom>
          <a:ln>
            <a:solidFill>
              <a:srgbClr val="002060"/>
            </a:solidFill>
          </a:ln>
        </p:spPr>
      </p:pic>
      <p:sp>
        <p:nvSpPr>
          <p:cNvPr id="10" name="TekstSylinder 9"/>
          <p:cNvSpPr txBox="1"/>
          <p:nvPr/>
        </p:nvSpPr>
        <p:spPr>
          <a:xfrm>
            <a:off x="10238191" y="2547493"/>
            <a:ext cx="1783039" cy="1077218"/>
          </a:xfrm>
          <a:prstGeom prst="rect">
            <a:avLst/>
          </a:prstGeom>
          <a:noFill/>
        </p:spPr>
        <p:txBody>
          <a:bodyPr wrap="square" rtlCol="0">
            <a:spAutoFit/>
          </a:bodyPr>
          <a:lstStyle/>
          <a:p>
            <a:r>
              <a:rPr lang="nb-NO" sz="1600" dirty="0" smtClean="0">
                <a:solidFill>
                  <a:schemeClr val="tx2"/>
                </a:solidFill>
              </a:rPr>
              <a:t>Illustrasjonsbilde: </a:t>
            </a:r>
            <a:br>
              <a:rPr lang="nb-NO" sz="1600" dirty="0" smtClean="0">
                <a:solidFill>
                  <a:schemeClr val="tx2"/>
                </a:solidFill>
              </a:rPr>
            </a:br>
            <a:r>
              <a:rPr lang="nb-NO" sz="1600" dirty="0" smtClean="0">
                <a:solidFill>
                  <a:schemeClr val="tx2"/>
                </a:solidFill>
              </a:rPr>
              <a:t>-brev fra 250 e.Kr. Hentet  fra wikipedia</a:t>
            </a:r>
            <a:endParaRPr lang="nb-NO" sz="1600" dirty="0">
              <a:solidFill>
                <a:schemeClr val="tx2"/>
              </a:solidFill>
            </a:endParaRPr>
          </a:p>
        </p:txBody>
      </p:sp>
    </p:spTree>
    <p:extLst>
      <p:ext uri="{BB962C8B-B14F-4D97-AF65-F5344CB8AC3E}">
        <p14:creationId xmlns:p14="http://schemas.microsoft.com/office/powerpoint/2010/main" val="226323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0p8Su3bdHc"/>
          <p:cNvPicPr>
            <a:picLocks noGrp="1" noRot="1" noChangeAspect="1"/>
          </p:cNvPicPr>
          <p:nvPr>
            <p:ph sz="half" idx="1"/>
            <a:videoFile r:link="rId1"/>
          </p:nvPr>
        </p:nvPicPr>
        <p:blipFill>
          <a:blip r:embed="rId4"/>
          <a:stretch>
            <a:fillRect/>
          </a:stretch>
        </p:blipFill>
        <p:spPr>
          <a:xfrm>
            <a:off x="270933" y="0"/>
            <a:ext cx="11751734" cy="6610350"/>
          </a:xfrm>
          <a:prstGeom prst="rect">
            <a:avLst/>
          </a:prstGeom>
        </p:spPr>
      </p:pic>
    </p:spTree>
    <p:extLst>
      <p:ext uri="{BB962C8B-B14F-4D97-AF65-F5344CB8AC3E}">
        <p14:creationId xmlns:p14="http://schemas.microsoft.com/office/powerpoint/2010/main" val="2353862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Drøft i klassen </a:t>
            </a:r>
            <a:endParaRPr lang="nb-NO" dirty="0"/>
          </a:p>
        </p:txBody>
      </p:sp>
      <p:sp>
        <p:nvSpPr>
          <p:cNvPr id="3" name="Plassholder for innhold 2"/>
          <p:cNvSpPr>
            <a:spLocks noGrp="1"/>
          </p:cNvSpPr>
          <p:nvPr>
            <p:ph sz="half" idx="1"/>
          </p:nvPr>
        </p:nvSpPr>
        <p:spPr>
          <a:xfrm>
            <a:off x="838199" y="1825625"/>
            <a:ext cx="5776911" cy="4351338"/>
          </a:xfrm>
        </p:spPr>
        <p:txBody>
          <a:bodyPr/>
          <a:lstStyle/>
          <a:p>
            <a:r>
              <a:rPr lang="nb-NO" sz="3200" dirty="0">
                <a:solidFill>
                  <a:schemeClr val="tx2"/>
                </a:solidFill>
              </a:rPr>
              <a:t>I hvilken grad stemmer/stemmer ikke budskap og holdninger som formidles </a:t>
            </a:r>
            <a:r>
              <a:rPr lang="nb-NO" sz="3200" dirty="0" smtClean="0">
                <a:solidFill>
                  <a:schemeClr val="tx2"/>
                </a:solidFill>
              </a:rPr>
              <a:t/>
            </a:r>
            <a:br>
              <a:rPr lang="nb-NO" sz="3200" dirty="0" smtClean="0">
                <a:solidFill>
                  <a:schemeClr val="tx2"/>
                </a:solidFill>
              </a:rPr>
            </a:br>
            <a:r>
              <a:rPr lang="nb-NO" sz="3200" i="1" dirty="0" smtClean="0">
                <a:solidFill>
                  <a:schemeClr val="tx2"/>
                </a:solidFill>
              </a:rPr>
              <a:t>(i f.eks. filmen «The Holiday») </a:t>
            </a:r>
            <a:r>
              <a:rPr lang="nb-NO" sz="3200" dirty="0" smtClean="0">
                <a:solidFill>
                  <a:schemeClr val="tx2"/>
                </a:solidFill>
              </a:rPr>
              <a:t>om </a:t>
            </a:r>
            <a:r>
              <a:rPr lang="nb-NO" sz="3200" dirty="0">
                <a:solidFill>
                  <a:schemeClr val="tx2"/>
                </a:solidFill>
              </a:rPr>
              <a:t>kjærlighet, sex og ekteskap, med det Bibelen sier om dette?</a:t>
            </a:r>
          </a:p>
          <a:p>
            <a:endParaRPr lang="nb-NO" dirty="0"/>
          </a:p>
        </p:txBody>
      </p:sp>
      <p:pic>
        <p:nvPicPr>
          <p:cNvPr id="2050" name="Picture 2" descr="http://media.filmweb.no/ikoner/uip/UIP20060085/4.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086600" y="136525"/>
            <a:ext cx="3795711" cy="5693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9562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Oppgaver</a:t>
            </a:r>
            <a:endParaRPr lang="nb-NO" dirty="0"/>
          </a:p>
        </p:txBody>
      </p:sp>
      <p:sp>
        <p:nvSpPr>
          <p:cNvPr id="3" name="Plassholder for innhold 2"/>
          <p:cNvSpPr>
            <a:spLocks noGrp="1"/>
          </p:cNvSpPr>
          <p:nvPr>
            <p:ph sz="half" idx="1"/>
          </p:nvPr>
        </p:nvSpPr>
        <p:spPr/>
        <p:txBody>
          <a:bodyPr>
            <a:normAutofit/>
          </a:bodyPr>
          <a:lstStyle/>
          <a:p>
            <a:pPr marL="0" indent="0">
              <a:buNone/>
            </a:pPr>
            <a:r>
              <a:rPr lang="nb-NO" sz="3600" dirty="0">
                <a:solidFill>
                  <a:schemeClr val="tx2"/>
                </a:solidFill>
              </a:rPr>
              <a:t>Tenk deg at du skal forklare til noen på din egen alder hva </a:t>
            </a:r>
            <a:r>
              <a:rPr lang="nb-NO" sz="3600" i="1" dirty="0">
                <a:solidFill>
                  <a:schemeClr val="tx2"/>
                </a:solidFill>
              </a:rPr>
              <a:t>Bibelen </a:t>
            </a:r>
            <a:r>
              <a:rPr lang="nb-NO" sz="3600" dirty="0">
                <a:solidFill>
                  <a:schemeClr val="tx2"/>
                </a:solidFill>
              </a:rPr>
              <a:t>sier om </a:t>
            </a:r>
            <a:r>
              <a:rPr lang="nb-NO" sz="3600" i="1" dirty="0" smtClean="0">
                <a:solidFill>
                  <a:schemeClr val="tx2"/>
                </a:solidFill>
              </a:rPr>
              <a:t>sex</a:t>
            </a:r>
            <a:r>
              <a:rPr lang="nb-NO" sz="3600" dirty="0" smtClean="0">
                <a:solidFill>
                  <a:schemeClr val="tx2"/>
                </a:solidFill>
              </a:rPr>
              <a:t> </a:t>
            </a:r>
            <a:r>
              <a:rPr lang="nb-NO" sz="3600" dirty="0">
                <a:solidFill>
                  <a:schemeClr val="tx2"/>
                </a:solidFill>
              </a:rPr>
              <a:t>og om </a:t>
            </a:r>
            <a:r>
              <a:rPr lang="nb-NO" sz="3600" i="1" dirty="0">
                <a:solidFill>
                  <a:schemeClr val="tx2"/>
                </a:solidFill>
              </a:rPr>
              <a:t>ekteskap</a:t>
            </a:r>
            <a:r>
              <a:rPr lang="nb-NO" sz="3600" dirty="0">
                <a:solidFill>
                  <a:schemeClr val="tx2"/>
                </a:solidFill>
              </a:rPr>
              <a:t>. </a:t>
            </a:r>
            <a:endParaRPr lang="nb-NO" sz="3600" dirty="0" smtClean="0">
              <a:solidFill>
                <a:schemeClr val="tx2"/>
              </a:solidFill>
            </a:endParaRPr>
          </a:p>
          <a:p>
            <a:pPr marL="0" indent="0">
              <a:buNone/>
            </a:pPr>
            <a:endParaRPr lang="nb-NO" sz="3600" dirty="0">
              <a:solidFill>
                <a:schemeClr val="tx2"/>
              </a:solidFill>
            </a:endParaRPr>
          </a:p>
          <a:p>
            <a:pPr marL="0" indent="0">
              <a:buNone/>
            </a:pPr>
            <a:r>
              <a:rPr lang="nb-NO" sz="3600" dirty="0" smtClean="0">
                <a:solidFill>
                  <a:schemeClr val="tx2"/>
                </a:solidFill>
              </a:rPr>
              <a:t>Bruk bibelversene, </a:t>
            </a:r>
            <a:r>
              <a:rPr lang="nb-NO" sz="3600" dirty="0">
                <a:solidFill>
                  <a:schemeClr val="tx2"/>
                </a:solidFill>
              </a:rPr>
              <a:t>skriv så en forklaring i form av et brev.</a:t>
            </a:r>
          </a:p>
          <a:p>
            <a:endParaRPr lang="nb-NO" dirty="0"/>
          </a:p>
        </p:txBody>
      </p:sp>
      <p:sp>
        <p:nvSpPr>
          <p:cNvPr id="4" name="Plassholder for innhold 3"/>
          <p:cNvSpPr>
            <a:spLocks noGrp="1"/>
          </p:cNvSpPr>
          <p:nvPr>
            <p:ph sz="half" idx="2"/>
          </p:nvPr>
        </p:nvSpPr>
        <p:spPr>
          <a:xfrm>
            <a:off x="7010400" y="1825625"/>
            <a:ext cx="5181600" cy="4351338"/>
          </a:xfrm>
        </p:spPr>
        <p:txBody>
          <a:bodyPr>
            <a:normAutofit/>
          </a:bodyPr>
          <a:lstStyle/>
          <a:p>
            <a:r>
              <a:rPr lang="nb-NO" dirty="0"/>
              <a:t>1.Mos 2,18</a:t>
            </a:r>
            <a:br>
              <a:rPr lang="nb-NO" dirty="0"/>
            </a:br>
            <a:r>
              <a:rPr lang="nb-NO" dirty="0"/>
              <a:t>1.Mos 2, 23-25</a:t>
            </a:r>
            <a:br>
              <a:rPr lang="nb-NO" dirty="0"/>
            </a:br>
            <a:r>
              <a:rPr lang="nb-NO" dirty="0"/>
              <a:t>1. Mos 5, 1-2</a:t>
            </a:r>
            <a:br>
              <a:rPr lang="nb-NO" dirty="0"/>
            </a:br>
            <a:r>
              <a:rPr lang="nb-NO" dirty="0"/>
              <a:t>Ordspråkene 31,10</a:t>
            </a:r>
            <a:br>
              <a:rPr lang="nb-NO" dirty="0"/>
            </a:br>
            <a:r>
              <a:rPr lang="nb-NO" dirty="0"/>
              <a:t>Høysangen 2, 7</a:t>
            </a:r>
          </a:p>
          <a:p>
            <a:r>
              <a:rPr lang="nb-NO" dirty="0"/>
              <a:t>Matt 19, 3-9</a:t>
            </a:r>
            <a:br>
              <a:rPr lang="nb-NO" dirty="0"/>
            </a:br>
            <a:r>
              <a:rPr lang="nb-NO" dirty="0"/>
              <a:t>Joh.8, 3-11</a:t>
            </a:r>
            <a:br>
              <a:rPr lang="nb-NO" dirty="0"/>
            </a:br>
            <a:r>
              <a:rPr lang="nb-NO" dirty="0"/>
              <a:t>1.Kor 7, 1-11</a:t>
            </a:r>
            <a:br>
              <a:rPr lang="nb-NO" dirty="0"/>
            </a:br>
            <a:r>
              <a:rPr lang="nb-NO" dirty="0"/>
              <a:t>1. Tess 4, 4-5</a:t>
            </a:r>
            <a:br>
              <a:rPr lang="nb-NO" dirty="0"/>
            </a:br>
            <a:r>
              <a:rPr lang="nb-NO" dirty="0"/>
              <a:t>Ef. 5, 30-33</a:t>
            </a:r>
          </a:p>
          <a:p>
            <a:endParaRPr lang="nb-NO" dirty="0"/>
          </a:p>
        </p:txBody>
      </p:sp>
    </p:spTree>
    <p:extLst>
      <p:ext uri="{BB962C8B-B14F-4D97-AF65-F5344CB8AC3E}">
        <p14:creationId xmlns:p14="http://schemas.microsoft.com/office/powerpoint/2010/main" val="385985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Utfordring til ettertanke: </a:t>
            </a:r>
          </a:p>
        </p:txBody>
      </p:sp>
      <p:sp>
        <p:nvSpPr>
          <p:cNvPr id="3" name="Plassholder for innhold 2"/>
          <p:cNvSpPr>
            <a:spLocks noGrp="1"/>
          </p:cNvSpPr>
          <p:nvPr>
            <p:ph sz="half" idx="1"/>
          </p:nvPr>
        </p:nvSpPr>
        <p:spPr>
          <a:xfrm>
            <a:off x="838200" y="1825625"/>
            <a:ext cx="5715000" cy="4351338"/>
          </a:xfrm>
        </p:spPr>
        <p:txBody>
          <a:bodyPr>
            <a:normAutofit/>
          </a:bodyPr>
          <a:lstStyle/>
          <a:p>
            <a:r>
              <a:rPr lang="nb-NO" sz="3600" dirty="0" smtClean="0">
                <a:solidFill>
                  <a:schemeClr val="tx2"/>
                </a:solidFill>
              </a:rPr>
              <a:t>På </a:t>
            </a:r>
            <a:r>
              <a:rPr lang="nb-NO" sz="3600" dirty="0">
                <a:solidFill>
                  <a:schemeClr val="tx2"/>
                </a:solidFill>
              </a:rPr>
              <a:t>hvilken måte har Bibelen noe å si for dine konkrete valg i livet? </a:t>
            </a:r>
            <a:r>
              <a:rPr lang="nb-NO" sz="3600" dirty="0" smtClean="0">
                <a:solidFill>
                  <a:schemeClr val="tx2"/>
                </a:solidFill>
              </a:rPr>
              <a:t/>
            </a:r>
            <a:br>
              <a:rPr lang="nb-NO" sz="3600" dirty="0" smtClean="0">
                <a:solidFill>
                  <a:schemeClr val="tx2"/>
                </a:solidFill>
              </a:rPr>
            </a:br>
            <a:endParaRPr lang="nb-NO" sz="3600" dirty="0" smtClean="0">
              <a:solidFill>
                <a:schemeClr val="tx2"/>
              </a:solidFill>
            </a:endParaRPr>
          </a:p>
          <a:p>
            <a:r>
              <a:rPr lang="nb-NO" sz="3600" dirty="0" smtClean="0">
                <a:solidFill>
                  <a:schemeClr val="tx2"/>
                </a:solidFill>
              </a:rPr>
              <a:t>Hvorfor </a:t>
            </a:r>
            <a:r>
              <a:rPr lang="nb-NO" sz="3600" dirty="0">
                <a:solidFill>
                  <a:schemeClr val="tx2"/>
                </a:solidFill>
              </a:rPr>
              <a:t>(ikke) skal Bibelen ha noe å si for ditt liv i dag?</a:t>
            </a:r>
          </a:p>
        </p:txBody>
      </p:sp>
      <p:pic>
        <p:nvPicPr>
          <p:cNvPr id="7" name="Plassholder for innhold 6"/>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l="20000"/>
          <a:stretch/>
        </p:blipFill>
        <p:spPr bwMode="auto">
          <a:xfrm>
            <a:off x="7072067" y="1423861"/>
            <a:ext cx="4281733" cy="3567239"/>
          </a:xfrm>
          <a:prstGeom prst="rect">
            <a:avLst/>
          </a:prstGeom>
          <a:noFill/>
          <a:extLst>
            <a:ext uri="{909E8E84-426E-40DD-AFC4-6F175D3DCCD1}">
              <a14:hiddenFill xmlns:a14="http://schemas.microsoft.com/office/drawing/2010/main">
                <a:solidFill>
                  <a:srgbClr val="FFFFFF"/>
                </a:solidFill>
              </a14:hiddenFill>
            </a:ext>
          </a:extLst>
        </p:spPr>
      </p:pic>
      <p:sp>
        <p:nvSpPr>
          <p:cNvPr id="8" name="Rektangel 7"/>
          <p:cNvSpPr/>
          <p:nvPr/>
        </p:nvSpPr>
        <p:spPr>
          <a:xfrm>
            <a:off x="9940935" y="4621768"/>
            <a:ext cx="1258678" cy="369332"/>
          </a:xfrm>
          <a:prstGeom prst="rect">
            <a:avLst/>
          </a:prstGeom>
        </p:spPr>
        <p:txBody>
          <a:bodyPr wrap="none">
            <a:spAutoFit/>
          </a:bodyPr>
          <a:lstStyle/>
          <a:p>
            <a:r>
              <a:rPr lang="nb-NO" dirty="0">
                <a:solidFill>
                  <a:schemeClr val="bg1"/>
                </a:solidFill>
              </a:rPr>
              <a:t>Bilde: </a:t>
            </a:r>
            <a:r>
              <a:rPr lang="nb-NO" i="1" dirty="0" err="1" smtClean="0">
                <a:solidFill>
                  <a:schemeClr val="bg1"/>
                </a:solidFill>
              </a:rPr>
              <a:t>Flickr</a:t>
            </a:r>
            <a:endParaRPr lang="nb-NO" dirty="0">
              <a:solidFill>
                <a:schemeClr val="bg1"/>
              </a:solidFill>
            </a:endParaRPr>
          </a:p>
        </p:txBody>
      </p:sp>
    </p:spTree>
    <p:extLst>
      <p:ext uri="{BB962C8B-B14F-4D97-AF65-F5344CB8AC3E}">
        <p14:creationId xmlns:p14="http://schemas.microsoft.com/office/powerpoint/2010/main" val="3687182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Damaris skole">
      <a:dk1>
        <a:srgbClr val="7030A0"/>
      </a:dk1>
      <a:lt1>
        <a:sysClr val="window" lastClr="FFFFFF"/>
      </a:lt1>
      <a:dk2>
        <a:srgbClr val="000000"/>
      </a:dk2>
      <a:lt2>
        <a:srgbClr val="D7B5C6"/>
      </a:lt2>
      <a:accent1>
        <a:srgbClr val="7030A0"/>
      </a:accent1>
      <a:accent2>
        <a:srgbClr val="FF0000"/>
      </a:accent2>
      <a:accent3>
        <a:srgbClr val="A5A5A5"/>
      </a:accent3>
      <a:accent4>
        <a:srgbClr val="6F3B55"/>
      </a:accent4>
      <a:accent5>
        <a:srgbClr val="C490AA"/>
      </a:accent5>
      <a:accent6>
        <a:srgbClr val="D7B5C6"/>
      </a:accent6>
      <a:hlink>
        <a:srgbClr val="034A90"/>
      </a:hlink>
      <a:folHlink>
        <a:srgbClr val="034A9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1" id="{B5F032ED-C273-41BC-AB68-C06657F84304}" vid="{2718C285-71C5-486D-98DA-899C11ACA9D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Damaris skole PP mal</Template>
  <TotalTime>935</TotalTime>
  <Words>593</Words>
  <Application>Microsoft Office PowerPoint</Application>
  <PresentationFormat>Widescreen</PresentationFormat>
  <Paragraphs>64</Paragraphs>
  <Slides>7</Slides>
  <Notes>7</Notes>
  <HiddenSlides>0</HiddenSlides>
  <MMClips>2</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7</vt:i4>
      </vt:variant>
    </vt:vector>
  </HeadingPairs>
  <TitlesOfParts>
    <vt:vector size="10" baseType="lpstr">
      <vt:lpstr>Arial</vt:lpstr>
      <vt:lpstr>Calibri</vt:lpstr>
      <vt:lpstr>Office-tema</vt:lpstr>
      <vt:lpstr>Bibel og samliv</vt:lpstr>
      <vt:lpstr>PowerPoint-presentasjon</vt:lpstr>
      <vt:lpstr>Brevet til Diognet</vt:lpstr>
      <vt:lpstr>PowerPoint-presentasjon</vt:lpstr>
      <vt:lpstr>Drøft i klassen </vt:lpstr>
      <vt:lpstr>Oppgaver</vt:lpstr>
      <vt:lpstr>Utfordring til ettertanke: </vt:lpstr>
    </vt:vector>
  </TitlesOfParts>
  <Company>MHG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Bibel og samliv</dc:title>
  <dc:creator>Britt-Ellen Skregelid Birkeland</dc:creator>
  <cp:lastModifiedBy>Britt-Ellen Skregelid Birkeland</cp:lastModifiedBy>
  <cp:revision>91</cp:revision>
  <cp:lastPrinted>2016-09-22T09:38:42Z</cp:lastPrinted>
  <dcterms:created xsi:type="dcterms:W3CDTF">2016-05-03T11:56:38Z</dcterms:created>
  <dcterms:modified xsi:type="dcterms:W3CDTF">2016-09-22T10:57:42Z</dcterms:modified>
</cp:coreProperties>
</file>