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5" r:id="rId3"/>
    <p:sldId id="296" r:id="rId4"/>
    <p:sldId id="284" r:id="rId5"/>
    <p:sldId id="285" r:id="rId6"/>
    <p:sldId id="286" r:id="rId7"/>
    <p:sldId id="288" r:id="rId8"/>
    <p:sldId id="292" r:id="rId9"/>
    <p:sldId id="257" r:id="rId10"/>
    <p:sldId id="289" r:id="rId11"/>
    <p:sldId id="291" r:id="rId12"/>
    <p:sldId id="290" r:id="rId13"/>
    <p:sldId id="293" r:id="rId14"/>
    <p:sldId id="282" r:id="rId1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D81FBE69-8BA3-4D64-8C10-CE91DA47DC02}">
          <p14:sldIdLst>
            <p14:sldId id="256"/>
            <p14:sldId id="295"/>
            <p14:sldId id="296"/>
            <p14:sldId id="284"/>
            <p14:sldId id="285"/>
            <p14:sldId id="286"/>
            <p14:sldId id="288"/>
            <p14:sldId id="292"/>
            <p14:sldId id="257"/>
            <p14:sldId id="289"/>
            <p14:sldId id="291"/>
          </p14:sldIdLst>
        </p14:section>
        <p14:section name="EKSTRA" id="{A5722873-1F6C-4DE6-9C07-F3CC30295B28}">
          <p14:sldIdLst>
            <p14:sldId id="290"/>
            <p14:sldId id="293"/>
            <p14:sldId id="2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3728" autoAdjust="0"/>
  </p:normalViewPr>
  <p:slideViewPr>
    <p:cSldViewPr snapToGrid="0">
      <p:cViewPr varScale="1">
        <p:scale>
          <a:sx n="51" d="100"/>
          <a:sy n="51" d="100"/>
        </p:scale>
        <p:origin x="2856" y="3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A184B42-AA51-4E9A-891D-EDE8CF6EE538}" type="datetimeFigureOut">
              <a:rPr lang="en-GB" smtClean="0"/>
              <a:pPr/>
              <a:t>09/09/2016</a:t>
            </a:fld>
            <a:endParaRPr lang="en-GB"/>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6" name="Plassholder for bunn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3672944-61A1-43D4-AA57-835A3626003D}" type="slidenum">
              <a:rPr lang="en-GB" smtClean="0"/>
              <a:pPr/>
              <a:t>‹#›</a:t>
            </a:fld>
            <a:endParaRPr lang="en-GB"/>
          </a:p>
        </p:txBody>
      </p:sp>
    </p:spTree>
    <p:extLst>
      <p:ext uri="{BB962C8B-B14F-4D97-AF65-F5344CB8AC3E}">
        <p14:creationId xmlns:p14="http://schemas.microsoft.com/office/powerpoint/2010/main" val="136659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ibel.no/OversettelseSprakLitteratur/Bibelen-i-Norge/Bibelen-i-hoytidene/Pin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ibel.no/OversettelseSprakLitteratur/Bibelen-i-Norge/Bibelen-i-hoytidene/Pins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nettkirken.no/kirken/liturgiske-farge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ibel.no/OversettelseSprakLitteratur/Bibelen-i-Norge/Bibelen-i-hoytidene/Pins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Pinse er den tredje av de store, kristne høytidene. </a:t>
            </a:r>
          </a:p>
          <a:p>
            <a:endParaRPr lang="nb-NO" b="0" baseline="0" dirty="0" smtClean="0"/>
          </a:p>
          <a:p>
            <a:r>
              <a:rPr lang="nb-NO" b="0" baseline="0" dirty="0" smtClean="0"/>
              <a:t>Spør gjerne elevene:</a:t>
            </a:r>
          </a:p>
          <a:p>
            <a:pPr marL="171450" indent="-171450">
              <a:buFontTx/>
              <a:buChar char="-"/>
            </a:pPr>
            <a:r>
              <a:rPr lang="nb-NO" b="0" baseline="0" dirty="0" smtClean="0"/>
              <a:t>Hvorfor feirer vi jul?</a:t>
            </a:r>
          </a:p>
          <a:p>
            <a:pPr marL="171450" indent="-171450">
              <a:buFontTx/>
              <a:buChar char="-"/>
            </a:pPr>
            <a:r>
              <a:rPr lang="nb-NO" b="0" baseline="0" dirty="0" smtClean="0"/>
              <a:t>Hvorfor feirer vi påsken?</a:t>
            </a:r>
          </a:p>
          <a:p>
            <a:pPr marL="171450" indent="-171450">
              <a:buFontTx/>
              <a:buChar char="-"/>
            </a:pPr>
            <a:r>
              <a:rPr lang="nb-NO" b="0" baseline="0" dirty="0" smtClean="0"/>
              <a:t>Hvorfor feirer vi pinsen?</a:t>
            </a:r>
          </a:p>
          <a:p>
            <a:pPr marL="0" indent="0">
              <a:buFontTx/>
              <a:buNone/>
            </a:pPr>
            <a:r>
              <a:rPr lang="nb-NO" b="0" baseline="0" dirty="0" smtClean="0"/>
              <a:t>	</a:t>
            </a:r>
            <a:endParaRPr lang="en-GB"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1</a:t>
            </a:fld>
            <a:endParaRPr lang="en-GB"/>
          </a:p>
        </p:txBody>
      </p:sp>
    </p:spTree>
    <p:extLst>
      <p:ext uri="{BB962C8B-B14F-4D97-AF65-F5344CB8AC3E}">
        <p14:creationId xmlns:p14="http://schemas.microsoft.com/office/powerpoint/2010/main" val="124093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err="1" smtClean="0"/>
              <a:t>Etter</a:t>
            </a:r>
            <a:r>
              <a:rPr lang="en-GB" dirty="0" smtClean="0"/>
              <a:t> </a:t>
            </a:r>
            <a:r>
              <a:rPr lang="en-GB" dirty="0" err="1" smtClean="0"/>
              <a:t>talen</a:t>
            </a:r>
            <a:r>
              <a:rPr lang="en-GB" dirty="0" smtClean="0"/>
              <a:t> </a:t>
            </a:r>
            <a:r>
              <a:rPr lang="en-GB" dirty="0" err="1" smtClean="0"/>
              <a:t>til</a:t>
            </a:r>
            <a:r>
              <a:rPr lang="en-GB" dirty="0" smtClean="0"/>
              <a:t> Peter </a:t>
            </a:r>
            <a:r>
              <a:rPr lang="en-GB" dirty="0" err="1" smtClean="0"/>
              <a:t>fortelles</a:t>
            </a:r>
            <a:r>
              <a:rPr lang="en-GB" dirty="0" smtClean="0"/>
              <a:t> </a:t>
            </a:r>
            <a:r>
              <a:rPr lang="en-GB" dirty="0" err="1" smtClean="0"/>
              <a:t>det</a:t>
            </a:r>
            <a:r>
              <a:rPr lang="en-GB" dirty="0" smtClean="0"/>
              <a:t> at </a:t>
            </a:r>
            <a:r>
              <a:rPr lang="en-GB" dirty="0" err="1" smtClean="0"/>
              <a:t>omlag</a:t>
            </a:r>
            <a:r>
              <a:rPr lang="en-GB" baseline="0" dirty="0" smtClean="0"/>
              <a:t> </a:t>
            </a:r>
            <a:r>
              <a:rPr lang="en-GB" baseline="0" dirty="0" err="1" smtClean="0"/>
              <a:t>tre</a:t>
            </a:r>
            <a:r>
              <a:rPr lang="en-GB" baseline="0" dirty="0" smtClean="0"/>
              <a:t> </a:t>
            </a:r>
            <a:r>
              <a:rPr lang="en-GB" baseline="0" dirty="0" err="1" smtClean="0"/>
              <a:t>tusen</a:t>
            </a:r>
            <a:r>
              <a:rPr lang="en-GB" baseline="0" dirty="0" smtClean="0"/>
              <a:t> </a:t>
            </a:r>
            <a:r>
              <a:rPr lang="en-GB" baseline="0" dirty="0" err="1" smtClean="0"/>
              <a:t>mennesker</a:t>
            </a:r>
            <a:r>
              <a:rPr lang="en-GB" baseline="0" dirty="0" smtClean="0"/>
              <a:t> tar </a:t>
            </a:r>
            <a:r>
              <a:rPr lang="en-GB" baseline="0" dirty="0" err="1" smtClean="0"/>
              <a:t>imot</a:t>
            </a:r>
            <a:r>
              <a:rPr lang="en-GB" baseline="0" dirty="0" smtClean="0"/>
              <a:t> </a:t>
            </a:r>
            <a:r>
              <a:rPr lang="en-GB" baseline="0" dirty="0" err="1" smtClean="0"/>
              <a:t>budskapet</a:t>
            </a:r>
            <a:r>
              <a:rPr lang="en-GB" baseline="0" dirty="0" smtClean="0"/>
              <a:t>. De </a:t>
            </a:r>
            <a:r>
              <a:rPr lang="en-GB" baseline="0" dirty="0" err="1" smtClean="0"/>
              <a:t>blir</a:t>
            </a:r>
            <a:r>
              <a:rPr lang="en-GB" baseline="0" dirty="0" smtClean="0"/>
              <a:t> </a:t>
            </a:r>
            <a:r>
              <a:rPr lang="en-GB" baseline="0" dirty="0" err="1" smtClean="0"/>
              <a:t>døpt</a:t>
            </a:r>
            <a:r>
              <a:rPr lang="en-GB" baseline="0" dirty="0" smtClean="0"/>
              <a:t> </a:t>
            </a:r>
            <a:r>
              <a:rPr lang="en-GB" baseline="0" dirty="0" err="1" smtClean="0"/>
              <a:t>og</a:t>
            </a:r>
            <a:r>
              <a:rPr lang="en-GB" baseline="0" dirty="0" smtClean="0"/>
              <a:t> de </a:t>
            </a:r>
            <a:r>
              <a:rPr lang="en-GB" baseline="0" dirty="0" err="1" smtClean="0"/>
              <a:t>blir</a:t>
            </a:r>
            <a:r>
              <a:rPr lang="en-GB" baseline="0" dirty="0" smtClean="0"/>
              <a:t> </a:t>
            </a:r>
            <a:r>
              <a:rPr lang="en-GB" baseline="0" dirty="0" err="1" smtClean="0"/>
              <a:t>til</a:t>
            </a:r>
            <a:r>
              <a:rPr lang="en-GB" baseline="0" dirty="0" smtClean="0"/>
              <a:t> den </a:t>
            </a:r>
            <a:r>
              <a:rPr lang="en-GB" baseline="0" dirty="0" err="1" smtClean="0"/>
              <a:t>første</a:t>
            </a:r>
            <a:r>
              <a:rPr lang="en-GB" baseline="0" dirty="0" smtClean="0"/>
              <a:t> </a:t>
            </a:r>
            <a:r>
              <a:rPr lang="en-GB" baseline="0" dirty="0" err="1" smtClean="0"/>
              <a:t>kristne</a:t>
            </a:r>
            <a:r>
              <a:rPr lang="en-GB" baseline="0" dirty="0" smtClean="0"/>
              <a:t> </a:t>
            </a:r>
            <a:r>
              <a:rPr lang="en-GB" baseline="0" dirty="0" err="1" smtClean="0"/>
              <a:t>menighet</a:t>
            </a:r>
            <a:r>
              <a:rPr lang="en-GB" baseline="0" dirty="0" smtClean="0"/>
              <a:t>. </a:t>
            </a:r>
            <a:r>
              <a:rPr lang="en-GB" baseline="0" dirty="0" err="1" smtClean="0"/>
              <a:t>Det</a:t>
            </a:r>
            <a:r>
              <a:rPr lang="en-GB" baseline="0" dirty="0" smtClean="0"/>
              <a:t> </a:t>
            </a:r>
            <a:r>
              <a:rPr lang="en-GB" baseline="0" dirty="0" err="1" smtClean="0"/>
              <a:t>er</a:t>
            </a:r>
            <a:r>
              <a:rPr lang="en-GB" baseline="0" dirty="0" smtClean="0"/>
              <a:t> </a:t>
            </a:r>
            <a:r>
              <a:rPr lang="en-GB" baseline="0" dirty="0" err="1" smtClean="0"/>
              <a:t>grunnen</a:t>
            </a:r>
            <a:r>
              <a:rPr lang="en-GB" baseline="0" dirty="0" smtClean="0"/>
              <a:t> </a:t>
            </a:r>
            <a:r>
              <a:rPr lang="en-GB" baseline="0" dirty="0" err="1" smtClean="0"/>
              <a:t>til</a:t>
            </a:r>
            <a:r>
              <a:rPr lang="en-GB" baseline="0" dirty="0" smtClean="0"/>
              <a:t> at </a:t>
            </a:r>
            <a:r>
              <a:rPr lang="en-GB" baseline="0" dirty="0" err="1" smtClean="0"/>
              <a:t>pinsen</a:t>
            </a:r>
            <a:r>
              <a:rPr lang="en-GB" baseline="0" dirty="0" smtClean="0"/>
              <a:t> </a:t>
            </a:r>
            <a:r>
              <a:rPr lang="en-GB" baseline="0" dirty="0" err="1" smtClean="0"/>
              <a:t>også</a:t>
            </a:r>
            <a:r>
              <a:rPr lang="en-GB" baseline="0" dirty="0" smtClean="0"/>
              <a:t> </a:t>
            </a:r>
            <a:r>
              <a:rPr lang="en-GB" baseline="0" dirty="0" err="1" smtClean="0"/>
              <a:t>kalles</a:t>
            </a:r>
            <a:r>
              <a:rPr lang="en-GB" baseline="0" dirty="0" smtClean="0"/>
              <a:t> </a:t>
            </a:r>
            <a:r>
              <a:rPr lang="en-GB" b="1" baseline="0" dirty="0" err="1" smtClean="0"/>
              <a:t>kirkens</a:t>
            </a:r>
            <a:r>
              <a:rPr lang="en-GB" b="1" baseline="0" dirty="0" smtClean="0"/>
              <a:t> </a:t>
            </a:r>
            <a:r>
              <a:rPr lang="en-GB" b="1" baseline="0" dirty="0" err="1" smtClean="0"/>
              <a:t>fødselsdag</a:t>
            </a:r>
            <a:r>
              <a:rPr lang="en-GB" b="1" baseline="0" dirty="0" smtClean="0"/>
              <a:t>. </a:t>
            </a:r>
            <a:br>
              <a:rPr lang="en-GB" b="1" baseline="0" dirty="0" smtClean="0"/>
            </a:br>
            <a:r>
              <a:rPr lang="en-GB" baseline="0" dirty="0" smtClean="0"/>
              <a:t/>
            </a:r>
            <a:br>
              <a:rPr lang="en-GB" baseline="0" dirty="0" smtClean="0"/>
            </a:br>
            <a:r>
              <a:rPr lang="en-GB" baseline="0" dirty="0" smtClean="0"/>
              <a:t>De </a:t>
            </a:r>
            <a:r>
              <a:rPr lang="en-GB" baseline="0" dirty="0" err="1" smtClean="0"/>
              <a:t>som</a:t>
            </a:r>
            <a:r>
              <a:rPr lang="en-GB" baseline="0" dirty="0" smtClean="0"/>
              <a:t> </a:t>
            </a:r>
            <a:r>
              <a:rPr lang="en-GB" baseline="0" dirty="0" err="1" smtClean="0"/>
              <a:t>blir</a:t>
            </a:r>
            <a:r>
              <a:rPr lang="en-GB" baseline="0" dirty="0" smtClean="0"/>
              <a:t> </a:t>
            </a:r>
            <a:r>
              <a:rPr lang="en-GB" baseline="0" dirty="0" err="1" smtClean="0"/>
              <a:t>døpt</a:t>
            </a:r>
            <a:r>
              <a:rPr lang="en-GB" baseline="0" dirty="0" smtClean="0"/>
              <a:t> </a:t>
            </a:r>
            <a:r>
              <a:rPr lang="en-GB" baseline="0" dirty="0" err="1" smtClean="0"/>
              <a:t>representerer</a:t>
            </a:r>
            <a:r>
              <a:rPr lang="en-GB" baseline="0" dirty="0" smtClean="0"/>
              <a:t> </a:t>
            </a:r>
            <a:r>
              <a:rPr lang="en-GB" baseline="0" dirty="0" err="1" smtClean="0"/>
              <a:t>ulike</a:t>
            </a:r>
            <a:r>
              <a:rPr lang="en-GB" baseline="0" dirty="0" smtClean="0"/>
              <a:t> folk </a:t>
            </a:r>
            <a:r>
              <a:rPr lang="en-GB" baseline="0" dirty="0" err="1" smtClean="0"/>
              <a:t>og</a:t>
            </a:r>
            <a:r>
              <a:rPr lang="en-GB" baseline="0" dirty="0" smtClean="0"/>
              <a:t> </a:t>
            </a:r>
            <a:r>
              <a:rPr lang="en-GB" baseline="0" dirty="0" err="1" smtClean="0"/>
              <a:t>folkegrupper</a:t>
            </a:r>
            <a:r>
              <a:rPr lang="en-GB" baseline="0" dirty="0" smtClean="0"/>
              <a:t>, </a:t>
            </a:r>
            <a:r>
              <a:rPr lang="en-GB" baseline="0" dirty="0" err="1" smtClean="0"/>
              <a:t>dermed</a:t>
            </a:r>
            <a:r>
              <a:rPr lang="en-GB" baseline="0" dirty="0" smtClean="0"/>
              <a:t> </a:t>
            </a:r>
            <a:r>
              <a:rPr lang="en-GB" baseline="0" dirty="0" err="1" smtClean="0"/>
              <a:t>viser</a:t>
            </a:r>
            <a:r>
              <a:rPr lang="en-GB" baseline="0" dirty="0" smtClean="0"/>
              <a:t> den </a:t>
            </a:r>
            <a:r>
              <a:rPr lang="en-GB" baseline="0" dirty="0" err="1" smtClean="0"/>
              <a:t>nye</a:t>
            </a:r>
            <a:r>
              <a:rPr lang="en-GB" baseline="0" dirty="0" smtClean="0"/>
              <a:t> </a:t>
            </a:r>
            <a:r>
              <a:rPr lang="en-GB" baseline="0" dirty="0" err="1" smtClean="0"/>
              <a:t>menighet</a:t>
            </a:r>
            <a:r>
              <a:rPr lang="en-GB" baseline="0" dirty="0" smtClean="0"/>
              <a:t> sin </a:t>
            </a:r>
            <a:r>
              <a:rPr lang="en-GB" baseline="0" dirty="0" err="1" smtClean="0"/>
              <a:t>verdensomspennende</a:t>
            </a:r>
            <a:r>
              <a:rPr lang="en-GB" baseline="0" dirty="0" smtClean="0"/>
              <a:t> </a:t>
            </a:r>
            <a:r>
              <a:rPr lang="en-GB" baseline="0" dirty="0" err="1" smtClean="0"/>
              <a:t>karakter</a:t>
            </a:r>
            <a:r>
              <a:rPr lang="en-GB" baseline="0" dirty="0" smtClean="0"/>
              <a:t>. </a:t>
            </a:r>
          </a:p>
          <a:p>
            <a:endParaRPr lang="en-GB" baseline="0" dirty="0" smtClean="0"/>
          </a:p>
          <a:p>
            <a:r>
              <a:rPr lang="nb-NO" dirty="0" err="1" smtClean="0"/>
              <a:t>Apg</a:t>
            </a:r>
            <a:r>
              <a:rPr lang="nb-NO" baseline="0" dirty="0" smtClean="0"/>
              <a:t> 2,</a:t>
            </a:r>
            <a:r>
              <a:rPr lang="nb-NO" dirty="0" smtClean="0"/>
              <a:t>41-42  </a:t>
            </a:r>
            <a:r>
              <a:rPr lang="nb-NO" i="1" dirty="0" smtClean="0"/>
              <a:t>De som tok imot budskapet hans, ble døpt, og den dagen ble det lagt til omkring tre tusen mennesker. De holdt seg trofast til apostlenes lære og fellesskapet, til brødsbrytelsen og bønnene.</a:t>
            </a:r>
            <a:endParaRPr lang="en-GB" i="1" baseline="0" dirty="0" smtClean="0"/>
          </a:p>
          <a:p>
            <a:endParaRPr lang="en-GB" baseline="0" dirty="0" smtClean="0"/>
          </a:p>
          <a:p>
            <a:r>
              <a:rPr lang="en-GB" baseline="0" dirty="0" smtClean="0"/>
              <a:t>“</a:t>
            </a:r>
            <a:r>
              <a:rPr lang="en-GB" baseline="0" dirty="0" err="1" smtClean="0"/>
              <a:t>Kirke</a:t>
            </a:r>
            <a:r>
              <a:rPr lang="en-GB" baseline="0" dirty="0" smtClean="0"/>
              <a:t>” </a:t>
            </a:r>
            <a:r>
              <a:rPr lang="en-GB" baseline="0" dirty="0" err="1" smtClean="0"/>
              <a:t>i</a:t>
            </a:r>
            <a:r>
              <a:rPr lang="en-GB" baseline="0" dirty="0" smtClean="0"/>
              <a:t> </a:t>
            </a:r>
            <a:r>
              <a:rPr lang="en-GB" baseline="0" dirty="0" err="1" smtClean="0"/>
              <a:t>denne</a:t>
            </a:r>
            <a:r>
              <a:rPr lang="en-GB" baseline="0" dirty="0" smtClean="0"/>
              <a:t> </a:t>
            </a:r>
            <a:r>
              <a:rPr lang="en-GB" baseline="0" dirty="0" err="1" smtClean="0"/>
              <a:t>sammenhengen</a:t>
            </a:r>
            <a:r>
              <a:rPr lang="en-GB" baseline="0" dirty="0" smtClean="0"/>
              <a:t> </a:t>
            </a:r>
            <a:r>
              <a:rPr lang="en-GB" baseline="0" dirty="0" err="1" smtClean="0"/>
              <a:t>er</a:t>
            </a:r>
            <a:r>
              <a:rPr lang="en-GB" baseline="0" dirty="0" smtClean="0"/>
              <a:t> </a:t>
            </a:r>
            <a:r>
              <a:rPr lang="en-GB" baseline="0" dirty="0" err="1" smtClean="0"/>
              <a:t>ikke</a:t>
            </a:r>
            <a:r>
              <a:rPr lang="en-GB" baseline="0" dirty="0" smtClean="0"/>
              <a:t> </a:t>
            </a:r>
            <a:r>
              <a:rPr lang="en-GB" baseline="0" dirty="0" err="1" smtClean="0"/>
              <a:t>selve</a:t>
            </a:r>
            <a:r>
              <a:rPr lang="en-GB" baseline="0" dirty="0" smtClean="0"/>
              <a:t> </a:t>
            </a:r>
            <a:r>
              <a:rPr lang="en-GB" baseline="0" dirty="0" err="1" smtClean="0"/>
              <a:t>kirkebygget</a:t>
            </a:r>
            <a:r>
              <a:rPr lang="en-GB" baseline="0" dirty="0" smtClean="0"/>
              <a:t>, men </a:t>
            </a:r>
            <a:r>
              <a:rPr lang="en-GB" u="sng" baseline="0" dirty="0" err="1" smtClean="0"/>
              <a:t>fellesskapet</a:t>
            </a:r>
            <a:r>
              <a:rPr lang="en-GB" u="sng" baseline="0" dirty="0" smtClean="0"/>
              <a:t> </a:t>
            </a:r>
            <a:r>
              <a:rPr lang="en-GB" u="sng" baseline="0" dirty="0" err="1" smtClean="0"/>
              <a:t>av</a:t>
            </a:r>
            <a:r>
              <a:rPr lang="en-GB" u="sng" baseline="0" dirty="0" smtClean="0"/>
              <a:t> de </a:t>
            </a:r>
            <a:r>
              <a:rPr lang="en-GB" u="sng" baseline="0" dirty="0" err="1" smtClean="0"/>
              <a:t>troende</a:t>
            </a:r>
            <a:r>
              <a:rPr lang="en-GB" baseline="0" dirty="0" smtClean="0"/>
              <a:t>. </a:t>
            </a:r>
          </a:p>
          <a:p>
            <a:endParaRPr lang="en-GB" baseline="0" dirty="0" smtClean="0"/>
          </a:p>
          <a:p>
            <a:r>
              <a:rPr lang="en-GB" b="1" baseline="0" dirty="0" err="1" smtClean="0"/>
              <a:t>Merk</a:t>
            </a:r>
            <a:r>
              <a:rPr lang="en-GB" b="1" baseline="0" dirty="0" smtClean="0"/>
              <a:t> </a:t>
            </a:r>
            <a:r>
              <a:rPr lang="en-GB" b="1" baseline="0" dirty="0" err="1" smtClean="0"/>
              <a:t>det</a:t>
            </a:r>
            <a:r>
              <a:rPr lang="en-GB" b="1" baseline="0" dirty="0" smtClean="0"/>
              <a:t> </a:t>
            </a:r>
            <a:r>
              <a:rPr lang="en-GB" b="1" baseline="0" dirty="0" err="1" smtClean="0"/>
              <a:t>som</a:t>
            </a:r>
            <a:r>
              <a:rPr lang="en-GB" b="1" baseline="0" dirty="0" smtClean="0"/>
              <a:t> </a:t>
            </a:r>
            <a:r>
              <a:rPr lang="en-GB" b="1" baseline="0" dirty="0" err="1" smtClean="0"/>
              <a:t>er</a:t>
            </a:r>
            <a:r>
              <a:rPr lang="en-GB" b="1" baseline="0" dirty="0" smtClean="0"/>
              <a:t> </a:t>
            </a:r>
            <a:r>
              <a:rPr lang="en-GB" b="1" baseline="0" dirty="0" err="1" smtClean="0"/>
              <a:t>nytt</a:t>
            </a:r>
            <a:r>
              <a:rPr lang="en-GB" b="1" baseline="0" dirty="0" smtClean="0"/>
              <a:t> </a:t>
            </a:r>
            <a:r>
              <a:rPr lang="en-GB" b="1" baseline="0" dirty="0" err="1" smtClean="0"/>
              <a:t>i</a:t>
            </a:r>
            <a:r>
              <a:rPr lang="en-GB" b="1" baseline="0" dirty="0" smtClean="0"/>
              <a:t> </a:t>
            </a:r>
            <a:r>
              <a:rPr lang="en-GB" b="1" baseline="0" dirty="0" err="1" smtClean="0"/>
              <a:t>forhold</a:t>
            </a:r>
            <a:r>
              <a:rPr lang="en-GB" b="1" baseline="0" dirty="0" smtClean="0"/>
              <a:t> </a:t>
            </a:r>
            <a:r>
              <a:rPr lang="en-GB" b="1" baseline="0" dirty="0" err="1" smtClean="0"/>
              <a:t>til</a:t>
            </a:r>
            <a:r>
              <a:rPr lang="en-GB" b="1" baseline="0" dirty="0" smtClean="0"/>
              <a:t> den </a:t>
            </a:r>
            <a:r>
              <a:rPr lang="en-GB" b="1" baseline="0" dirty="0" err="1" smtClean="0"/>
              <a:t>jødiske</a:t>
            </a:r>
            <a:r>
              <a:rPr lang="en-GB" b="1" baseline="0" dirty="0" smtClean="0"/>
              <a:t> </a:t>
            </a:r>
            <a:r>
              <a:rPr lang="en-GB" b="1" baseline="0" dirty="0" err="1" smtClean="0"/>
              <a:t>tro</a:t>
            </a:r>
            <a:r>
              <a:rPr lang="en-GB" b="1" baseline="0" dirty="0" smtClean="0"/>
              <a:t> </a:t>
            </a:r>
            <a:r>
              <a:rPr lang="en-GB" b="1" baseline="0" dirty="0" err="1" smtClean="0"/>
              <a:t>og</a:t>
            </a:r>
            <a:r>
              <a:rPr lang="en-GB" b="1" baseline="0" dirty="0" smtClean="0"/>
              <a:t> </a:t>
            </a:r>
            <a:r>
              <a:rPr lang="en-GB" b="1" baseline="0" dirty="0" err="1" smtClean="0"/>
              <a:t>bakgrunn</a:t>
            </a:r>
            <a:r>
              <a:rPr lang="en-GB" b="1" baseline="0" dirty="0" smtClean="0"/>
              <a:t>:</a:t>
            </a:r>
          </a:p>
          <a:p>
            <a:endParaRPr lang="en-GB" b="1" baseline="0" dirty="0" smtClean="0"/>
          </a:p>
          <a:p>
            <a:pPr>
              <a:buFontTx/>
              <a:buChar char="-"/>
            </a:pPr>
            <a:r>
              <a:rPr lang="en-GB" b="0" baseline="0" dirty="0" smtClean="0"/>
              <a:t>Jesus </a:t>
            </a:r>
            <a:r>
              <a:rPr lang="en-GB" b="0" baseline="0" dirty="0" err="1" smtClean="0"/>
              <a:t>er</a:t>
            </a:r>
            <a:r>
              <a:rPr lang="en-GB" b="0" baseline="0" dirty="0" smtClean="0"/>
              <a:t> </a:t>
            </a:r>
            <a:r>
              <a:rPr lang="en-GB" b="0" baseline="0" dirty="0" err="1" smtClean="0"/>
              <a:t>endelig</a:t>
            </a:r>
            <a:r>
              <a:rPr lang="en-GB" b="0" baseline="0" dirty="0" smtClean="0"/>
              <a:t> offer for </a:t>
            </a:r>
            <a:r>
              <a:rPr lang="en-GB" b="0" baseline="0" dirty="0" err="1" smtClean="0"/>
              <a:t>synd</a:t>
            </a:r>
            <a:r>
              <a:rPr lang="en-GB" b="0" baseline="0" dirty="0" smtClean="0"/>
              <a:t> (</a:t>
            </a:r>
            <a:r>
              <a:rPr lang="en-GB" b="0" baseline="0" dirty="0" err="1" smtClean="0"/>
              <a:t>det</a:t>
            </a:r>
            <a:r>
              <a:rPr lang="en-GB" b="0" baseline="0" dirty="0" smtClean="0"/>
              <a:t> </a:t>
            </a:r>
            <a:r>
              <a:rPr lang="en-GB" b="0" baseline="0" dirty="0" err="1" smtClean="0"/>
              <a:t>gjør</a:t>
            </a:r>
            <a:r>
              <a:rPr lang="en-GB" b="0" baseline="0" dirty="0" smtClean="0"/>
              <a:t> </a:t>
            </a:r>
            <a:r>
              <a:rPr lang="en-GB" b="0" baseline="0" dirty="0" err="1" smtClean="0"/>
              <a:t>tempel</a:t>
            </a:r>
            <a:r>
              <a:rPr lang="en-GB" b="0" baseline="0" dirty="0" smtClean="0"/>
              <a:t> </a:t>
            </a:r>
            <a:r>
              <a:rPr lang="en-GB" b="0" baseline="0" dirty="0" err="1" smtClean="0"/>
              <a:t>og</a:t>
            </a:r>
            <a:r>
              <a:rPr lang="en-GB" b="0" baseline="0" dirty="0" smtClean="0"/>
              <a:t> offer </a:t>
            </a:r>
            <a:r>
              <a:rPr lang="en-GB" b="0" baseline="0" dirty="0" err="1" smtClean="0"/>
              <a:t>overfødig</a:t>
            </a:r>
            <a:r>
              <a:rPr lang="en-GB" b="0" baseline="0" dirty="0" smtClean="0"/>
              <a:t>)</a:t>
            </a:r>
            <a:br>
              <a:rPr lang="en-GB" b="0" baseline="0" dirty="0" smtClean="0"/>
            </a:br>
            <a:r>
              <a:rPr lang="en-GB" b="0" baseline="0" dirty="0" smtClean="0"/>
              <a:t>- </a:t>
            </a:r>
            <a:r>
              <a:rPr lang="en-GB" b="0" baseline="0" dirty="0" err="1" smtClean="0"/>
              <a:t>Frelsen</a:t>
            </a:r>
            <a:r>
              <a:rPr lang="en-GB" b="0" baseline="0" dirty="0" smtClean="0"/>
              <a:t> </a:t>
            </a:r>
            <a:r>
              <a:rPr lang="en-GB" b="0" baseline="0" dirty="0" err="1" smtClean="0"/>
              <a:t>tas</a:t>
            </a:r>
            <a:r>
              <a:rPr lang="en-GB" b="0" baseline="0" dirty="0" smtClean="0"/>
              <a:t> </a:t>
            </a:r>
            <a:r>
              <a:rPr lang="en-GB" b="0" baseline="0" dirty="0" err="1" smtClean="0"/>
              <a:t>imot</a:t>
            </a:r>
            <a:r>
              <a:rPr lang="en-GB" b="0" baseline="0" dirty="0" smtClean="0"/>
              <a:t> </a:t>
            </a:r>
            <a:r>
              <a:rPr lang="en-GB" b="0" baseline="0" dirty="0" err="1" smtClean="0"/>
              <a:t>ved</a:t>
            </a:r>
            <a:r>
              <a:rPr lang="en-GB" b="0" baseline="0" dirty="0" smtClean="0"/>
              <a:t> </a:t>
            </a:r>
            <a:r>
              <a:rPr lang="en-GB" b="0" baseline="0" dirty="0" err="1" smtClean="0"/>
              <a:t>tro</a:t>
            </a:r>
            <a:r>
              <a:rPr lang="en-GB" b="0" baseline="0" dirty="0" smtClean="0"/>
              <a:t> </a:t>
            </a:r>
            <a:r>
              <a:rPr lang="en-GB" b="0" baseline="0" dirty="0" err="1" smtClean="0"/>
              <a:t>og</a:t>
            </a:r>
            <a:r>
              <a:rPr lang="en-GB" b="0" baseline="0" dirty="0" smtClean="0"/>
              <a:t> </a:t>
            </a:r>
            <a:r>
              <a:rPr lang="en-GB" b="0" baseline="0" dirty="0" err="1" smtClean="0"/>
              <a:t>dåp</a:t>
            </a:r>
            <a:r>
              <a:rPr lang="en-GB" b="0" baseline="0" dirty="0" smtClean="0"/>
              <a:t> (</a:t>
            </a:r>
            <a:r>
              <a:rPr lang="en-GB" b="0" baseline="0" dirty="0" err="1" smtClean="0"/>
              <a:t>ikke</a:t>
            </a:r>
            <a:r>
              <a:rPr lang="en-GB" b="0" baseline="0" dirty="0" smtClean="0"/>
              <a:t> </a:t>
            </a:r>
            <a:r>
              <a:rPr lang="en-GB" b="0" baseline="0" dirty="0" err="1" smtClean="0"/>
              <a:t>ved</a:t>
            </a:r>
            <a:r>
              <a:rPr lang="en-GB" b="0" baseline="0" dirty="0" smtClean="0"/>
              <a:t> </a:t>
            </a:r>
            <a:r>
              <a:rPr lang="en-GB" b="0" baseline="0" dirty="0" err="1" smtClean="0"/>
              <a:t>omskjærelse</a:t>
            </a:r>
            <a:r>
              <a:rPr lang="en-GB" b="0" baseline="0" dirty="0" smtClean="0"/>
              <a:t> </a:t>
            </a:r>
            <a:r>
              <a:rPr lang="en-GB" b="0" baseline="0" dirty="0" err="1" smtClean="0"/>
              <a:t>og</a:t>
            </a:r>
            <a:r>
              <a:rPr lang="en-GB" b="0" baseline="0" dirty="0" smtClean="0"/>
              <a:t> </a:t>
            </a:r>
            <a:r>
              <a:rPr lang="en-GB" b="0" baseline="0" dirty="0" err="1" smtClean="0"/>
              <a:t>loven</a:t>
            </a:r>
            <a:r>
              <a:rPr lang="en-GB" b="0" baseline="0" dirty="0" smtClean="0"/>
              <a:t>)</a:t>
            </a:r>
          </a:p>
          <a:p>
            <a:pPr>
              <a:buFontTx/>
              <a:buChar char="-"/>
            </a:pPr>
            <a:r>
              <a:rPr lang="en-GB" b="0" baseline="0" dirty="0" smtClean="0"/>
              <a:t> </a:t>
            </a:r>
            <a:r>
              <a:rPr lang="en-GB" b="0" baseline="0" dirty="0" err="1" smtClean="0"/>
              <a:t>Frelsen</a:t>
            </a:r>
            <a:r>
              <a:rPr lang="en-GB" b="0" baseline="0" dirty="0" smtClean="0"/>
              <a:t> </a:t>
            </a:r>
            <a:r>
              <a:rPr lang="en-GB" b="0" baseline="0" dirty="0" err="1" smtClean="0"/>
              <a:t>er</a:t>
            </a:r>
            <a:r>
              <a:rPr lang="en-GB" b="0" baseline="0" dirty="0" smtClean="0"/>
              <a:t> for </a:t>
            </a:r>
            <a:r>
              <a:rPr lang="en-GB" b="0" baseline="0" dirty="0" err="1" smtClean="0"/>
              <a:t>alle</a:t>
            </a:r>
            <a:r>
              <a:rPr lang="en-GB" b="0" baseline="0" dirty="0" smtClean="0"/>
              <a:t> </a:t>
            </a:r>
            <a:r>
              <a:rPr lang="en-GB" b="0" baseline="0" dirty="0" err="1" smtClean="0"/>
              <a:t>folkegrupper</a:t>
            </a:r>
            <a:r>
              <a:rPr lang="en-GB" b="0" baseline="0" dirty="0" smtClean="0"/>
              <a:t> (</a:t>
            </a:r>
            <a:r>
              <a:rPr lang="en-GB" b="0" baseline="0" dirty="0" err="1" smtClean="0"/>
              <a:t>ikke</a:t>
            </a:r>
            <a:r>
              <a:rPr lang="en-GB" b="0" baseline="0" dirty="0" smtClean="0"/>
              <a:t> bare for </a:t>
            </a:r>
            <a:r>
              <a:rPr lang="en-GB" b="0" baseline="0" dirty="0" err="1" smtClean="0"/>
              <a:t>jøder</a:t>
            </a:r>
            <a:r>
              <a:rPr lang="en-GB" b="0" baseline="0" dirty="0" smtClean="0"/>
              <a:t>)</a:t>
            </a:r>
          </a:p>
          <a:p>
            <a:pPr>
              <a:buFontTx/>
              <a:buNone/>
            </a:pPr>
            <a:endParaRPr lang="en-GB" b="0" baseline="0" dirty="0" smtClean="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10</a:t>
            </a:fld>
            <a:endParaRPr lang="en-GB"/>
          </a:p>
        </p:txBody>
      </p:sp>
    </p:spTree>
    <p:extLst>
      <p:ext uri="{BB962C8B-B14F-4D97-AF65-F5344CB8AC3E}">
        <p14:creationId xmlns:p14="http://schemas.microsoft.com/office/powerpoint/2010/main" val="1011185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Et</a:t>
            </a:r>
            <a:r>
              <a:rPr lang="nb-NO" baseline="0" dirty="0" smtClean="0"/>
              <a:t> barn i krybben julenatt og den tomme graven påskemorgen er gjerne enklere å forholde seg til enn Den hellige ånd. </a:t>
            </a:r>
          </a:p>
          <a:p>
            <a:endParaRPr lang="nb-NO" baseline="0" dirty="0" smtClean="0"/>
          </a:p>
          <a:p>
            <a:r>
              <a:rPr lang="nb-NO" b="1" baseline="0" dirty="0" smtClean="0"/>
              <a:t>Den hellige ånd er først og fremst et uttrykk for Guds nærvær.</a:t>
            </a:r>
          </a:p>
          <a:p>
            <a:endParaRPr lang="nb-NO" baseline="0" dirty="0" smtClean="0"/>
          </a:p>
          <a:p>
            <a:pPr marL="0" indent="0">
              <a:buNone/>
            </a:pPr>
            <a:r>
              <a:rPr lang="nb-NO" baseline="0" dirty="0" smtClean="0"/>
              <a:t>Jesus sa: </a:t>
            </a:r>
            <a:r>
              <a:rPr lang="nb-NO" i="1" dirty="0" smtClean="0">
                <a:solidFill>
                  <a:schemeClr val="tx2"/>
                </a:solidFill>
              </a:rPr>
              <a:t>Og jeg vil be min Far, og han skal gi dere en annen talsmann, som skal være hos dere for alltid.</a:t>
            </a:r>
            <a:r>
              <a:rPr lang="nb-NO" i="1" baseline="0" dirty="0" smtClean="0">
                <a:solidFill>
                  <a:schemeClr val="tx2"/>
                </a:solidFill>
              </a:rPr>
              <a:t> </a:t>
            </a:r>
            <a:r>
              <a:rPr lang="nb-NO" dirty="0" err="1" smtClean="0">
                <a:solidFill>
                  <a:schemeClr val="tx2"/>
                </a:solidFill>
              </a:rPr>
              <a:t>Joh</a:t>
            </a:r>
            <a:r>
              <a:rPr lang="nb-NO" dirty="0" smtClean="0">
                <a:solidFill>
                  <a:schemeClr val="tx2"/>
                </a:solidFill>
              </a:rPr>
              <a:t> 14,16</a:t>
            </a:r>
          </a:p>
          <a:p>
            <a:endParaRPr lang="nb-NO" baseline="0" dirty="0" smtClean="0"/>
          </a:p>
          <a:p>
            <a:endParaRPr lang="nb-NO" baseline="0" dirty="0" smtClean="0"/>
          </a:p>
          <a:p>
            <a:r>
              <a:rPr lang="nb-NO" baseline="0" dirty="0" smtClean="0"/>
              <a:t>Åndens komme til jorden er et frelseshistorisk engangstilfelle, like eksklusivt som Jesu død og oppstandelse. Åndens komme til den enkelte formidles objektivt ved nådemidlene og subjektivt ved troen. </a:t>
            </a:r>
            <a:r>
              <a:rPr lang="nb-NO" i="1" baseline="0" dirty="0" smtClean="0"/>
              <a:t>(Illustrert bibelleksikon</a:t>
            </a:r>
            <a:r>
              <a:rPr lang="nb-NO" baseline="0" dirty="0" smtClean="0"/>
              <a:t>, Bind 5:272)</a:t>
            </a:r>
          </a:p>
          <a:p>
            <a:endParaRPr lang="nb-NO" dirty="0" smtClean="0"/>
          </a:p>
          <a:p>
            <a:r>
              <a:rPr lang="nb-NO" b="1" i="0" dirty="0" smtClean="0"/>
              <a:t>Duen</a:t>
            </a:r>
            <a:r>
              <a:rPr lang="nb-NO" b="1" i="0" baseline="0" dirty="0" smtClean="0"/>
              <a:t> = symbol på DHÅ </a:t>
            </a:r>
            <a:r>
              <a:rPr lang="nb-NO" b="0" i="0" baseline="0" dirty="0" smtClean="0"/>
              <a:t>f</a:t>
            </a:r>
          </a:p>
          <a:p>
            <a:endParaRPr lang="nb-NO" b="0" i="0" baseline="0" dirty="0" smtClean="0"/>
          </a:p>
          <a:p>
            <a:r>
              <a:rPr lang="nb-NO" b="0" i="0" baseline="0" dirty="0" smtClean="0"/>
              <a:t>Det har bakgrunn i Jesu dåp. Etter at Jesus var blitt døpt, åpnet himmelen seg  og DHÅ viste seg i en </a:t>
            </a:r>
            <a:r>
              <a:rPr lang="nb-NO" b="0" i="0" baseline="0" dirty="0" err="1" smtClean="0"/>
              <a:t>dueskikkelse</a:t>
            </a:r>
            <a:r>
              <a:rPr lang="nb-NO" b="0" i="0" baseline="0" dirty="0" smtClean="0"/>
              <a:t>. </a:t>
            </a:r>
          </a:p>
          <a:p>
            <a:r>
              <a:rPr lang="nb-NO" i="1" dirty="0" smtClean="0"/>
              <a:t>Da Jesus var blitt døpt, steg han straks opp av vannet. Og se, himmelen åpnet seg, og han så Guds Ånd komme ned over seg som en due.  Og det lød en røst fra himmelen: «Dette er min Sønn, den elskede, i ham har jeg min glede.» </a:t>
            </a:r>
            <a:r>
              <a:rPr lang="nb-NO" i="0" dirty="0" smtClean="0"/>
              <a:t>Matt</a:t>
            </a:r>
            <a:r>
              <a:rPr lang="nb-NO" i="0" baseline="0" dirty="0" smtClean="0"/>
              <a:t> 3,16-17</a:t>
            </a:r>
            <a:endParaRPr lang="nb-NO" i="0"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11</a:t>
            </a:fld>
            <a:endParaRPr lang="en-GB"/>
          </a:p>
        </p:txBody>
      </p:sp>
    </p:spTree>
    <p:extLst>
      <p:ext uri="{BB962C8B-B14F-4D97-AF65-F5344CB8AC3E}">
        <p14:creationId xmlns:p14="http://schemas.microsoft.com/office/powerpoint/2010/main" val="779618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smtClean="0"/>
              <a:t>EKSTRA:</a:t>
            </a:r>
            <a:r>
              <a:rPr lang="nb-NO" dirty="0" smtClean="0"/>
              <a:t/>
            </a:r>
            <a:br>
              <a:rPr lang="nb-NO" dirty="0" smtClean="0"/>
            </a:br>
            <a:r>
              <a:rPr lang="nb-NO" dirty="0" smtClean="0"/>
              <a:t/>
            </a:r>
            <a:br>
              <a:rPr lang="nb-NO" dirty="0" smtClean="0"/>
            </a:br>
            <a:r>
              <a:rPr lang="nb-NO" dirty="0" smtClean="0"/>
              <a:t>Det gamle testamentet forteller at alle i begynnelsen snakket samme språk. Menneskene</a:t>
            </a:r>
            <a:r>
              <a:rPr lang="nb-NO" baseline="0" dirty="0" smtClean="0"/>
              <a:t> bestemte seg for å bygge et høyt tårn som kunne nå helt opp til himmelen, men Gud ødela tårnet og gav menneskene ulike språk. Dermed kunne de ikke lenger snakke sammen og heller ikke samarbeide om å fullføre prosjektet. </a:t>
            </a:r>
          </a:p>
          <a:p>
            <a:endParaRPr lang="nb-NO" baseline="0" dirty="0" smtClean="0"/>
          </a:p>
          <a:p>
            <a:r>
              <a:rPr lang="nb-NO" baseline="0" dirty="0" smtClean="0"/>
              <a:t>I pinsen skjer det motsatte: Nå kan alle mennesker igjen forstå hverandre, i hvert fall når vi snakker med tro om Gud og Kristus. På den måten sier pinsefortellingen at alle kristne nå er ett folk. Når Den hellige ånd er tilstede, kan mennesker snakke sammen og forstå hverandre på tross av annet som måtte skille dem.</a:t>
            </a:r>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a:t>
            </a:r>
            <a:r>
              <a:rPr lang="nb-NO" dirty="0" smtClean="0">
                <a:hlinkClick r:id="rId3"/>
              </a:rPr>
              <a:t>www.bibel.no/OversettelseSprakLitteratur/Bibelen-i-Norge/Bibelen-i-hoytidene/Pinse</a:t>
            </a:r>
            <a:r>
              <a:rPr lang="nb-NO" dirty="0" smtClean="0"/>
              <a:t>)</a:t>
            </a:r>
          </a:p>
          <a:p>
            <a:endParaRPr lang="nb-NO" dirty="0" smtClean="0"/>
          </a:p>
          <a:p>
            <a:endParaRPr lang="nb-NO" dirty="0" smtClean="0"/>
          </a:p>
          <a:p>
            <a:r>
              <a:rPr lang="nb-NO" i="1" dirty="0" smtClean="0"/>
              <a:t>Her er ikke jøde eller greker, her er ikke slave eller fri, her er ikke mann og kvinne. Dere er alle én i Kristus Jesus</a:t>
            </a:r>
            <a:r>
              <a:rPr lang="nb-NO" dirty="0" smtClean="0"/>
              <a:t>. Gal</a:t>
            </a:r>
            <a:r>
              <a:rPr lang="nb-NO" baseline="0" dirty="0" smtClean="0"/>
              <a:t> 3,28.</a:t>
            </a:r>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12</a:t>
            </a:fld>
            <a:endParaRPr lang="en-GB"/>
          </a:p>
        </p:txBody>
      </p:sp>
    </p:spTree>
    <p:extLst>
      <p:ext uri="{BB962C8B-B14F-4D97-AF65-F5344CB8AC3E}">
        <p14:creationId xmlns:p14="http://schemas.microsoft.com/office/powerpoint/2010/main" val="1346223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smtClean="0"/>
              <a:t>EKSTRA:</a:t>
            </a:r>
          </a:p>
          <a:p>
            <a:endParaRPr lang="nb-NO" dirty="0" smtClean="0"/>
          </a:p>
          <a:p>
            <a:r>
              <a:rPr lang="nb-NO" dirty="0" smtClean="0"/>
              <a:t>Pinsens liturgiske farge er</a:t>
            </a:r>
            <a:r>
              <a:rPr lang="nb-NO" dirty="0" smtClean="0">
                <a:solidFill>
                  <a:srgbClr val="FF0000"/>
                </a:solidFill>
              </a:rPr>
              <a:t> rød </a:t>
            </a:r>
            <a:r>
              <a:rPr lang="nb-NO" dirty="0" smtClean="0"/>
              <a:t>– blodets, åndens og ildens farge. </a:t>
            </a:r>
          </a:p>
          <a:p>
            <a:endParaRPr lang="nb-NO" dirty="0" smtClean="0"/>
          </a:p>
          <a:p>
            <a:pPr marL="171450" indent="-171450">
              <a:buFontTx/>
              <a:buChar char="-"/>
            </a:pPr>
            <a:r>
              <a:rPr lang="nb-NO" dirty="0" smtClean="0">
                <a:hlinkClick r:id="rId3"/>
              </a:rPr>
              <a:t>www.bibel.no/OversettelseSprakLitteratur/Bibelen-i-Norge/Bibelen-i-hoytidene/Pinse</a:t>
            </a:r>
            <a:endParaRPr lang="nb-NO" dirty="0" smtClean="0"/>
          </a:p>
          <a:p>
            <a:pPr marL="171450" indent="-171450">
              <a:buFontTx/>
              <a:buNone/>
            </a:pPr>
            <a:endParaRPr lang="nb-NO" dirty="0" smtClean="0"/>
          </a:p>
          <a:p>
            <a:pPr marL="171450" indent="-171450">
              <a:buFontTx/>
              <a:buNone/>
            </a:pPr>
            <a:r>
              <a:rPr lang="nb-NO" dirty="0" smtClean="0"/>
              <a:t>Du kan lese mer om kirkens liturgiske</a:t>
            </a:r>
            <a:r>
              <a:rPr lang="nb-NO" baseline="0" dirty="0" smtClean="0"/>
              <a:t> farger her:</a:t>
            </a:r>
          </a:p>
          <a:p>
            <a:pPr marL="171450" indent="-171450">
              <a:buFontTx/>
              <a:buNone/>
            </a:pPr>
            <a:r>
              <a:rPr lang="nb-NO" baseline="0" dirty="0" err="1" smtClean="0">
                <a:hlinkClick r:id="rId4"/>
              </a:rPr>
              <a:t>-</a:t>
            </a:r>
            <a:r>
              <a:rPr lang="nb-NO" dirty="0" err="1" smtClean="0">
                <a:hlinkClick r:id="rId4"/>
              </a:rPr>
              <a:t>www.nettkirken.no/kirken/liturgiske-farger</a:t>
            </a:r>
            <a:endParaRPr lang="nb-NO" dirty="0" smtClean="0"/>
          </a:p>
          <a:p>
            <a:pPr marL="171450" indent="-171450">
              <a:buFontTx/>
              <a:buNone/>
            </a:pPr>
            <a:endParaRPr lang="nb-NO" dirty="0" smtClean="0"/>
          </a:p>
          <a:p>
            <a:pPr marL="171450" indent="-171450">
              <a:buFontTx/>
              <a:buNone/>
            </a:pPr>
            <a:endParaRPr lang="nb-NO" dirty="0" smtClean="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13</a:t>
            </a:fld>
            <a:endParaRPr lang="en-GB"/>
          </a:p>
        </p:txBody>
      </p:sp>
    </p:spTree>
    <p:extLst>
      <p:ext uri="{BB962C8B-B14F-4D97-AF65-F5344CB8AC3E}">
        <p14:creationId xmlns:p14="http://schemas.microsoft.com/office/powerpoint/2010/main" val="1657388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None/>
            </a:pPr>
            <a:r>
              <a:rPr lang="nb-NO" noProof="0" dirty="0" smtClean="0"/>
              <a:t>Denne ressursen er laget for </a:t>
            </a:r>
            <a:r>
              <a:rPr lang="nb-NO" noProof="0" dirty="0" err="1" smtClean="0"/>
              <a:t>Damaris</a:t>
            </a:r>
            <a:r>
              <a:rPr lang="nb-NO" noProof="0" dirty="0" smtClean="0"/>
              <a:t> skole av</a:t>
            </a:r>
            <a:r>
              <a:rPr lang="nb-NO" baseline="0" noProof="0" dirty="0" smtClean="0"/>
              <a:t> Britt-Ellen </a:t>
            </a:r>
            <a:r>
              <a:rPr lang="nb-NO" baseline="0" noProof="0" dirty="0" err="1" smtClean="0"/>
              <a:t>S.Birkeland</a:t>
            </a:r>
            <a:r>
              <a:rPr lang="nb-NO" baseline="0" noProof="0" dirty="0" smtClean="0"/>
              <a:t>. Bjørn </a:t>
            </a:r>
            <a:r>
              <a:rPr lang="nb-NO" baseline="0" noProof="0" dirty="0" err="1" smtClean="0"/>
              <a:t>Hinderaker</a:t>
            </a:r>
            <a:r>
              <a:rPr lang="nb-NO" baseline="0" noProof="0" dirty="0" smtClean="0"/>
              <a:t> har kommet med innspill. </a:t>
            </a:r>
            <a:endParaRPr lang="nb-NO" noProof="0"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14</a:t>
            </a:fld>
            <a:endParaRPr lang="en-GB"/>
          </a:p>
        </p:txBody>
      </p:sp>
    </p:spTree>
    <p:extLst>
      <p:ext uri="{BB962C8B-B14F-4D97-AF65-F5344CB8AC3E}">
        <p14:creationId xmlns:p14="http://schemas.microsoft.com/office/powerpoint/2010/main" val="39259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Opprinnelig var pinsen en høytid</a:t>
            </a:r>
            <a:r>
              <a:rPr lang="nb-NO" b="1" baseline="0" dirty="0" smtClean="0"/>
              <a:t> som har sin bakgrunn i Det gamle testamentet. </a:t>
            </a:r>
          </a:p>
          <a:p>
            <a:endParaRPr lang="nb-NO" b="0" baseline="0" dirty="0" smtClean="0"/>
          </a:p>
          <a:p>
            <a:r>
              <a:rPr lang="nb-NO" b="0" baseline="0" dirty="0" smtClean="0"/>
              <a:t>Høytiden går under ulike navn:</a:t>
            </a:r>
            <a:br>
              <a:rPr lang="nb-NO" b="0" baseline="0" dirty="0" smtClean="0"/>
            </a:br>
            <a:r>
              <a:rPr lang="nb-NO" b="0" baseline="0" dirty="0" smtClean="0"/>
              <a:t>- Ukefesten (den ble feiret sju uker etter påske)</a:t>
            </a:r>
            <a:br>
              <a:rPr lang="nb-NO" b="0" baseline="0" dirty="0" smtClean="0"/>
            </a:br>
            <a:r>
              <a:rPr lang="nb-NO" b="0" baseline="0" dirty="0" smtClean="0"/>
              <a:t>- Kornhøstens høytid (den ble feiret i forbindelse med innhøstningen)</a:t>
            </a:r>
          </a:p>
          <a:p>
            <a:endParaRPr lang="nb-NO" b="0" baseline="0" dirty="0" smtClean="0"/>
          </a:p>
          <a:p>
            <a:r>
              <a:rPr lang="nb-NO" b="1" baseline="0" dirty="0" smtClean="0"/>
              <a:t>Høytiden var en takkefest!</a:t>
            </a:r>
          </a:p>
          <a:p>
            <a:endParaRPr lang="nb-NO"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0" i="0" u="sng" dirty="0" smtClean="0"/>
              <a:t>Den jødiske pinsen er en av de tre jødiske valfartsfester</a:t>
            </a:r>
            <a:r>
              <a:rPr lang="nb-NO" b="0" i="0" u="sng" baseline="0" dirty="0" smtClean="0"/>
              <a:t>. </a:t>
            </a:r>
            <a:r>
              <a:rPr lang="nb-NO" b="0" i="0" u="sng" dirty="0" smtClean="0"/>
              <a:t>Jøder fra alle deler av verden strømmet</a:t>
            </a:r>
            <a:r>
              <a:rPr lang="nb-NO" b="0" i="0" u="sng" baseline="0" dirty="0" smtClean="0"/>
              <a:t> til Jerusalem for å delta i pinsefeiringen ved tempelet.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i="0" baseline="0" dirty="0" smtClean="0"/>
          </a:p>
          <a:p>
            <a:r>
              <a:rPr lang="nb-NO" b="0" baseline="0" dirty="0" smtClean="0"/>
              <a:t>Her kommer en kort repetisjon av de tre jødiske valfartsfestene:</a:t>
            </a:r>
          </a:p>
          <a:p>
            <a:r>
              <a:rPr lang="nb-NO" b="0" baseline="0" dirty="0" smtClean="0"/>
              <a:t>- </a:t>
            </a:r>
            <a:r>
              <a:rPr lang="nb-NO" b="0" i="0" baseline="0" dirty="0" err="1" smtClean="0"/>
              <a:t>Pesach</a:t>
            </a:r>
            <a:r>
              <a:rPr lang="nb-NO" b="0" i="0" baseline="0" dirty="0" smtClean="0"/>
              <a:t> / påsken: takkefest for befrielsen av Egypt (feires mars/april)</a:t>
            </a:r>
          </a:p>
          <a:p>
            <a:r>
              <a:rPr lang="nb-NO" b="0" i="0" baseline="0" dirty="0" smtClean="0"/>
              <a:t>- </a:t>
            </a:r>
            <a:r>
              <a:rPr lang="nb-NO" b="0" i="0" baseline="0" dirty="0" err="1" smtClean="0"/>
              <a:t>Shevout</a:t>
            </a:r>
            <a:r>
              <a:rPr lang="nb-NO" b="0" i="0" baseline="0" dirty="0" smtClean="0"/>
              <a:t> / pinsen: takkefest for hvetehøsten og førstegrøden (mai/juni) </a:t>
            </a:r>
            <a:br>
              <a:rPr lang="nb-NO" b="0" i="0" baseline="0" dirty="0" smtClean="0"/>
            </a:br>
            <a:r>
              <a:rPr lang="nb-NO" b="0" i="0" baseline="0" dirty="0" smtClean="0"/>
              <a:t>- </a:t>
            </a:r>
            <a:r>
              <a:rPr lang="nb-NO" b="0" i="0" baseline="0" dirty="0" err="1" smtClean="0"/>
              <a:t>Sukkot</a:t>
            </a:r>
            <a:r>
              <a:rPr lang="nb-NO" b="0" i="0" baseline="0" dirty="0" smtClean="0"/>
              <a:t> / løvhyttefesten: høytid for å minnes vandringen i ørkenen, den markerer også slutten på årets innhøsting (sept/ okt)</a:t>
            </a:r>
            <a:endParaRPr lang="nb-NO" b="0" baseline="0" dirty="0" smtClean="0"/>
          </a:p>
          <a:p>
            <a:endParaRPr lang="nb-NO" b="0" baseline="0" dirty="0" smtClean="0"/>
          </a:p>
          <a:p>
            <a:r>
              <a:rPr lang="nb-NO" b="0" baseline="0" dirty="0" smtClean="0"/>
              <a:t/>
            </a:r>
            <a:br>
              <a:rPr lang="nb-NO" b="0" baseline="0" dirty="0" smtClean="0"/>
            </a:br>
            <a:r>
              <a:rPr lang="nb-NO" b="0" baseline="0" dirty="0" smtClean="0"/>
              <a:t>Høytiden </a:t>
            </a:r>
            <a:r>
              <a:rPr lang="nb-NO" b="0" dirty="0" smtClean="0"/>
              <a:t>står omtalt i Det gamle testamentet,</a:t>
            </a:r>
            <a:r>
              <a:rPr lang="nb-NO" b="0" baseline="0" dirty="0" smtClean="0"/>
              <a:t> bl.a. i 5.Mos 16,9-12. </a:t>
            </a:r>
            <a:br>
              <a:rPr lang="nb-NO" b="0" baseline="0" dirty="0" smtClean="0"/>
            </a:br>
            <a:r>
              <a:rPr lang="nb-NO" b="0" baseline="0" dirty="0" smtClean="0"/>
              <a:t/>
            </a:r>
            <a:br>
              <a:rPr lang="nb-NO" b="0" baseline="0" dirty="0" smtClean="0"/>
            </a:br>
            <a:r>
              <a:rPr lang="nb-NO" b="0" i="1" dirty="0" smtClean="0"/>
              <a:t>9 Du skal telle sju uker fram. Fra den dagen du tar sigden for å skjære det fullmodne kornet, skal du telle sju uker. 10 Da skal du holde </a:t>
            </a:r>
            <a:r>
              <a:rPr lang="nb-NO" b="0" i="1" u="sng" dirty="0" smtClean="0"/>
              <a:t>ukefesten</a:t>
            </a:r>
            <a:r>
              <a:rPr lang="nb-NO" b="0" i="1" dirty="0" smtClean="0"/>
              <a:t> for Herren din Gud og bære fram de frivillige offer du lover, alt etter som Herren din Gud har velsignet deg. 11 Du skal glede deg for Herren din Guds ansikt på det stedet Herren din Gud velger ut til bolig for sitt navn, både du og din sønn og din datter, din slave og din slavekvinne, levittene som bor i byene dine, og innflytterne, de farløse og enkene som er hos deg. 12 Husk at du selv var slave i Egypt. Hold disse forskriftene og gjør etter dem.  </a:t>
            </a:r>
          </a:p>
          <a:p>
            <a:endParaRPr lang="nb-NO" b="0" i="1" dirty="0" smtClean="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2</a:t>
            </a:fld>
            <a:endParaRPr lang="en-GB"/>
          </a:p>
        </p:txBody>
      </p:sp>
    </p:spTree>
    <p:extLst>
      <p:ext uri="{BB962C8B-B14F-4D97-AF65-F5344CB8AC3E}">
        <p14:creationId xmlns:p14="http://schemas.microsoft.com/office/powerpoint/2010/main" val="170292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0" i="0" baseline="0" dirty="0" smtClean="0"/>
              <a:t>I tillegg til å takke for hvetehøsten og førstegrøden, var </a:t>
            </a:r>
            <a:r>
              <a:rPr lang="nb-NO" b="0" i="0" baseline="0" dirty="0" err="1" smtClean="0"/>
              <a:t>shevout</a:t>
            </a:r>
            <a:r>
              <a:rPr lang="nb-NO" b="0" i="0" baseline="0" dirty="0" smtClean="0"/>
              <a:t> (pinsen) en takkefest for at Guds lov (bl.a. de ti bud) ble gitt jødene på </a:t>
            </a:r>
            <a:r>
              <a:rPr lang="nb-NO" b="0" i="0" baseline="0" dirty="0" err="1" smtClean="0"/>
              <a:t>Sinai</a:t>
            </a:r>
            <a:r>
              <a:rPr lang="nb-NO" b="0" i="0" baseline="0" dirty="0" smtClean="0"/>
              <a:t>. Derfor kan man også si at </a:t>
            </a:r>
            <a:r>
              <a:rPr lang="nb-NO" b="0" i="0" u="sng" baseline="0" dirty="0" smtClean="0"/>
              <a:t>pinsen i GT var lovens fødselsdag</a:t>
            </a:r>
            <a:r>
              <a:rPr lang="nb-NO" b="0" i="0" baseline="0" dirty="0" smtClean="0"/>
              <a:t> (</a:t>
            </a:r>
            <a:r>
              <a:rPr lang="nb-NO" b="0" i="1" baseline="0" dirty="0" smtClean="0"/>
              <a:t>Studiebibelen</a:t>
            </a:r>
            <a:r>
              <a:rPr lang="nb-NO" b="0" i="0" baseline="0" dirty="0" smtClean="0"/>
              <a:t>, </a:t>
            </a:r>
            <a:r>
              <a:rPr lang="nb-NO" b="0" i="0" baseline="0" dirty="0" err="1" smtClean="0"/>
              <a:t>Hermon</a:t>
            </a:r>
            <a:r>
              <a:rPr lang="nb-NO" b="0" i="0" baseline="0" dirty="0" smtClean="0"/>
              <a:t> forlag, Bind 3:23)</a:t>
            </a:r>
          </a:p>
          <a:p>
            <a:endParaRPr lang="nb-NO" b="0" i="0" baseline="0" dirty="0" smtClean="0"/>
          </a:p>
          <a:p>
            <a:r>
              <a:rPr lang="nb-NO" b="0" i="1" dirty="0" smtClean="0"/>
              <a:t>Hele </a:t>
            </a:r>
            <a:r>
              <a:rPr lang="nb-NO" b="0" i="1" dirty="0" err="1" smtClean="0"/>
              <a:t>Sinai-fjellet</a:t>
            </a:r>
            <a:r>
              <a:rPr lang="nb-NO" b="0" i="1" dirty="0" smtClean="0"/>
              <a:t> sto i røyk fordi Herren hadde steget ned på det i ild. Røyken steg opp som røyken av en smelteovn, og hele fjellet skalv. </a:t>
            </a:r>
            <a:r>
              <a:rPr lang="nb-NO" b="0" dirty="0" smtClean="0"/>
              <a:t>2</a:t>
            </a:r>
            <a:r>
              <a:rPr lang="nb-NO" b="0" baseline="0" dirty="0" smtClean="0"/>
              <a:t> Mos 19,18</a:t>
            </a:r>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3</a:t>
            </a:fld>
            <a:endParaRPr lang="en-GB"/>
          </a:p>
        </p:txBody>
      </p:sp>
    </p:spTree>
    <p:extLst>
      <p:ext uri="{BB962C8B-B14F-4D97-AF65-F5344CB8AC3E}">
        <p14:creationId xmlns:p14="http://schemas.microsoft.com/office/powerpoint/2010/main" val="402838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Pinse har sammenheng med påske</a:t>
            </a:r>
          </a:p>
          <a:p>
            <a:endParaRPr lang="nb-NO" dirty="0" smtClean="0"/>
          </a:p>
          <a:p>
            <a:r>
              <a:rPr lang="nb-NO" baseline="0" dirty="0" smtClean="0"/>
              <a:t>Pinse er den 50. påskedagen, syv uker etter påske.</a:t>
            </a:r>
          </a:p>
          <a:p>
            <a:endParaRPr lang="nb-NO" baseline="0" dirty="0" smtClean="0"/>
          </a:p>
          <a:p>
            <a:r>
              <a:rPr lang="nb-NO" baseline="0" dirty="0" smtClean="0"/>
              <a:t>I Bibelen representerer tallet «7» det fullkomne. Når pinse kommer 7x7 uker etter påske, understreker det Guds fullkomne frelsesplan.</a:t>
            </a:r>
            <a:endParaRPr lang="en-GB"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4</a:t>
            </a:fld>
            <a:endParaRPr lang="en-GB"/>
          </a:p>
        </p:txBody>
      </p:sp>
    </p:spTree>
    <p:extLst>
      <p:ext uri="{BB962C8B-B14F-4D97-AF65-F5344CB8AC3E}">
        <p14:creationId xmlns:p14="http://schemas.microsoft.com/office/powerpoint/2010/main" val="205686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Kristi</a:t>
            </a:r>
            <a:r>
              <a:rPr lang="nb-NO" b="1" baseline="0" dirty="0" smtClean="0"/>
              <a:t> himmelfartsdag feires 40 dager etter påske. </a:t>
            </a:r>
          </a:p>
          <a:p>
            <a:endParaRPr lang="nb-NO" b="1" baseline="0" dirty="0" smtClean="0"/>
          </a:p>
          <a:p>
            <a:r>
              <a:rPr lang="nb-NO" baseline="0" dirty="0" smtClean="0"/>
              <a:t>I </a:t>
            </a:r>
            <a:r>
              <a:rPr lang="nb-NO" baseline="0" dirty="0" err="1" smtClean="0"/>
              <a:t>Apg</a:t>
            </a:r>
            <a:r>
              <a:rPr lang="nb-NO" baseline="0" dirty="0" smtClean="0"/>
              <a:t> leser vi at Jesus gikk omkring på jorden i 40 dager etter at han stod opp fra de døde. I denne perioden var han sammen med disiplene, fortalte dem om Guds rike og gav dem flere bevis på at han var levende. De var viktig for de første kristne å stadfeste at Jesus virkelig hadde stått opp fra de døde. Derfor leser man at Jesus etter påskedagen gikk rundt på jorden som et virkelig menneske, ikke som et spøkelse eller en ånd. Det understrekes bl.a. ved at Jesus spiser sammen med disiplene etter oppstandelsen (</a:t>
            </a:r>
            <a:r>
              <a:rPr lang="nb-NO" baseline="0" dirty="0" err="1" smtClean="0"/>
              <a:t>Apg</a:t>
            </a:r>
            <a:r>
              <a:rPr lang="nb-NO" baseline="0" dirty="0" smtClean="0"/>
              <a:t> 1,4).</a:t>
            </a:r>
          </a:p>
          <a:p>
            <a:endParaRPr lang="nb-NO" baseline="0" dirty="0" smtClean="0"/>
          </a:p>
          <a:p>
            <a:endParaRPr lang="nb-NO" baseline="0" dirty="0" smtClean="0"/>
          </a:p>
          <a:p>
            <a:r>
              <a:rPr lang="nb-NO" b="1" baseline="0" dirty="0" smtClean="0"/>
              <a:t>Himmelfarten</a:t>
            </a:r>
            <a:r>
              <a:rPr lang="nb-NO" baseline="0" dirty="0" smtClean="0"/>
              <a:t/>
            </a:r>
            <a:br>
              <a:rPr lang="nb-NO" baseline="0" dirty="0" smtClean="0"/>
            </a:br>
            <a:r>
              <a:rPr lang="nb-NO" baseline="0" dirty="0" smtClean="0"/>
              <a:t>- Etter disse 40 dagene samler Jesus disiplene sine. Han lover dem at Den hellige Ånd skal komme til dem og gi dem kraft.  To menn i hvite klær, som man kan forestille seg at er en form for engler,  forteller at Jesus vil komme tilbake til jorden på samme måte som han steg opp til himmelen. </a:t>
            </a:r>
            <a:r>
              <a:rPr lang="nb-NO" baseline="0" dirty="0" err="1" smtClean="0"/>
              <a:t>Apg</a:t>
            </a:r>
            <a:r>
              <a:rPr lang="nb-NO" baseline="0" dirty="0" smtClean="0"/>
              <a:t> 1,9-11 </a:t>
            </a:r>
            <a:r>
              <a:rPr lang="nb-NO" i="1" dirty="0" smtClean="0"/>
              <a:t>Da han hadde sagt dette, ble han løftet opp mens de så på, og en sky tok ham bort foran øynene deres.  Som de nå stirret mot himmelen mens han dro bort, sto med ett to menn i hvite klær foran dem og sa: «Galileere, hvorfor står dere og ser mot himmelen? Denne Jesus som ble tatt bort fra dere opp til himmelen, han skal komme igjen på samme måte som dere har sett ham fare opp til himmelen.»</a:t>
            </a:r>
          </a:p>
          <a:p>
            <a:endParaRPr lang="nb-NO" i="1" dirty="0" smtClean="0"/>
          </a:p>
          <a:p>
            <a:r>
              <a:rPr lang="nb-NO" b="1" baseline="0" dirty="0" smtClean="0"/>
              <a:t>Kristus alle steder til alle tider</a:t>
            </a:r>
          </a:p>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smtClean="0"/>
              <a:t>-Nettopp ved å bli tatt opp til himmelen på Kristi himmelfartsdag blir Jesus allestedsnærværende. Han er ikke lenger bundet til et bestemt sted eller en bestemt tid. Samtidig rommer Kristi himmelfart også det aspektet at Jesus stiger opp til himmelen og inntar sin plass ved «Guds, den allmektige Faders høyre hånd» som det står i trosbekjennelsen.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smtClean="0"/>
              <a:t>Misjonsbefalingen er også sentral ved Kristi Himmelfart</a:t>
            </a:r>
          </a:p>
          <a:p>
            <a:pPr marL="0" marR="0" indent="0" algn="l" defTabSz="914400" rtl="0" eaLnBrk="1" fontAlgn="auto" latinLnBrk="0" hangingPunct="1">
              <a:lnSpc>
                <a:spcPct val="100000"/>
              </a:lnSpc>
              <a:spcBef>
                <a:spcPts val="0"/>
              </a:spcBef>
              <a:spcAft>
                <a:spcPts val="0"/>
              </a:spcAft>
              <a:buClrTx/>
              <a:buSzTx/>
              <a:buFontTx/>
              <a:buNone/>
              <a:tabLst/>
              <a:defRPr/>
            </a:pPr>
            <a:r>
              <a:rPr lang="nb-NO" i="1" dirty="0" smtClean="0"/>
              <a:t>Da trådte Jesus fram og talte til dem: «Jeg har fått all makt i himmelen og på jorden. Gå derfor og gjør alle folkeslag til disipler: Døp dem til Faderens og Sønnens og Den hellige ånds navn og lær dem å holde alt det jeg har befalt dere. Og se, jeg er med dere alle dager inntil verdens ende.» </a:t>
            </a:r>
            <a:endParaRPr lang="nb-NO"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i="0" baseline="0" dirty="0" smtClean="0"/>
              <a:t>Matt 28,18-20.</a:t>
            </a:r>
          </a:p>
          <a:p>
            <a:endParaRPr lang="nb-NO" baseline="0" dirty="0" smtClean="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5</a:t>
            </a:fld>
            <a:endParaRPr lang="en-GB"/>
          </a:p>
        </p:txBody>
      </p:sp>
    </p:spTree>
    <p:extLst>
      <p:ext uri="{BB962C8B-B14F-4D97-AF65-F5344CB8AC3E}">
        <p14:creationId xmlns:p14="http://schemas.microsoft.com/office/powerpoint/2010/main" val="413921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Ved at Jesus tas opp til himmelen, gis det samtidig plass</a:t>
            </a:r>
            <a:r>
              <a:rPr lang="nb-NO" b="1" baseline="0" dirty="0" smtClean="0"/>
              <a:t> for at Den hellige ånd kan komme til jorden!</a:t>
            </a:r>
            <a:endParaRPr lang="nb-NO" b="1" dirty="0" smtClean="0"/>
          </a:p>
          <a:p>
            <a:endParaRPr lang="nb-NO" b="1" dirty="0" smtClean="0"/>
          </a:p>
          <a:p>
            <a:r>
              <a:rPr lang="nb-NO" b="1" dirty="0" smtClean="0"/>
              <a:t>Noen stikkord om hvem Den hellige</a:t>
            </a:r>
            <a:r>
              <a:rPr lang="nb-NO" b="1" baseline="0" dirty="0" smtClean="0"/>
              <a:t> ånd er og gjør: </a:t>
            </a:r>
          </a:p>
          <a:p>
            <a:endParaRPr lang="nb-NO" b="0" baseline="0" dirty="0" smtClean="0"/>
          </a:p>
          <a:p>
            <a:pPr marL="171450" indent="-171450">
              <a:buFontTx/>
              <a:buChar char="-"/>
            </a:pPr>
            <a:r>
              <a:rPr lang="nb-NO" b="0" u="sng" baseline="0" dirty="0" smtClean="0"/>
              <a:t>Sannhetens ånd: </a:t>
            </a:r>
            <a:r>
              <a:rPr lang="nb-NO" b="0" i="1" u="none" dirty="0" smtClean="0"/>
              <a:t>Og</a:t>
            </a:r>
            <a:r>
              <a:rPr lang="nb-NO" b="0" i="1" dirty="0" smtClean="0"/>
              <a:t> jeg vil be min Far, og han skal gi dere en annen talsmann, som skal være hos dere for alltid:  </a:t>
            </a:r>
            <a:r>
              <a:rPr lang="nb-NO" b="0" i="1" u="sng" dirty="0" smtClean="0"/>
              <a:t>sannhetens Ånd, </a:t>
            </a:r>
            <a:r>
              <a:rPr lang="nb-NO" b="0" i="1" dirty="0" smtClean="0"/>
              <a:t>som verden ikke kan ta imot. For verden ser ham ikke og kjenner ham ikke. Men dere kjenner ham, for han blir hos dere og skal være i dere. </a:t>
            </a:r>
            <a:r>
              <a:rPr lang="nb-NO" b="0" i="0" dirty="0" err="1" smtClean="0"/>
              <a:t>Joh</a:t>
            </a:r>
            <a:r>
              <a:rPr lang="nb-NO" b="0" i="0" dirty="0" smtClean="0"/>
              <a:t> 14,16-17</a:t>
            </a:r>
          </a:p>
          <a:p>
            <a:pPr marL="171450" indent="-171450">
              <a:buFontTx/>
              <a:buChar char="-"/>
            </a:pPr>
            <a:endParaRPr lang="nb-NO" b="0" dirty="0" smtClean="0"/>
          </a:p>
          <a:p>
            <a:pPr marL="171450" indent="-171450">
              <a:buFontTx/>
              <a:buChar char="-"/>
            </a:pPr>
            <a:r>
              <a:rPr lang="nb-NO" b="0" i="1" dirty="0" smtClean="0"/>
              <a:t> </a:t>
            </a:r>
            <a:r>
              <a:rPr lang="nb-NO" b="0" i="0" u="sng" dirty="0" smtClean="0"/>
              <a:t>Et uttrykk for Guds</a:t>
            </a:r>
            <a:r>
              <a:rPr lang="nb-NO" b="0" i="0" u="sng" baseline="0" dirty="0" smtClean="0"/>
              <a:t> nærvær: </a:t>
            </a:r>
            <a:r>
              <a:rPr lang="nb-NO" b="0" i="1" dirty="0" smtClean="0"/>
              <a:t>Jeg lar dere </a:t>
            </a:r>
            <a:r>
              <a:rPr lang="nb-NO" b="0" i="1" u="sng" dirty="0" smtClean="0"/>
              <a:t>ikke bli igjen som foreldreløse barn</a:t>
            </a:r>
            <a:r>
              <a:rPr lang="nb-NO" b="0" i="1" dirty="0" smtClean="0"/>
              <a:t>. Jeg kommer til dere. Snart ser ikke verden meg lenger. Men dere skal se meg, for jeg lever, og dere skal også leve.  Den dagen skal dere skjønne at jeg er i min Far, og at dere er i meg og jeg i dere. </a:t>
            </a:r>
            <a:r>
              <a:rPr lang="nb-NO" b="0" i="0" dirty="0" err="1" smtClean="0"/>
              <a:t>Joh</a:t>
            </a:r>
            <a:r>
              <a:rPr lang="nb-NO" b="0" i="0" dirty="0" smtClean="0"/>
              <a:t> 14,18-20</a:t>
            </a:r>
          </a:p>
          <a:p>
            <a:pPr marL="171450" indent="-171450">
              <a:buFontTx/>
              <a:buChar char="-"/>
            </a:pPr>
            <a:endParaRPr lang="nb-NO" b="0" i="0" dirty="0" smtClean="0"/>
          </a:p>
          <a:p>
            <a:pPr marL="171450" indent="-171450">
              <a:buFontTx/>
              <a:buChar char="-"/>
            </a:pPr>
            <a:r>
              <a:rPr lang="nb-NO" b="0" i="0" dirty="0" smtClean="0"/>
              <a:t> </a:t>
            </a:r>
            <a:r>
              <a:rPr lang="nb-NO" b="0" i="0" u="sng" baseline="0" dirty="0" smtClean="0"/>
              <a:t>Gir </a:t>
            </a:r>
            <a:r>
              <a:rPr lang="nb-NO" b="0" u="sng" dirty="0" smtClean="0"/>
              <a:t>fred: </a:t>
            </a:r>
            <a:r>
              <a:rPr lang="nb-NO" b="0" i="1" dirty="0" smtClean="0"/>
              <a:t>Fred etterlater jeg dere. Min fred gir jeg dere, ikke den fred som verden gir. La ikke hjertet bli grepet av angst og motløshet. </a:t>
            </a:r>
            <a:r>
              <a:rPr lang="nb-NO" b="0" i="0" dirty="0" err="1" smtClean="0"/>
              <a:t>Joh</a:t>
            </a:r>
            <a:r>
              <a:rPr lang="nb-NO" b="0" i="0" dirty="0" smtClean="0"/>
              <a:t> 14,27</a:t>
            </a:r>
            <a:br>
              <a:rPr lang="nb-NO" b="0" i="0" dirty="0" smtClean="0"/>
            </a:br>
            <a:endParaRPr lang="nb-NO" b="0" i="0" dirty="0" smtClean="0"/>
          </a:p>
          <a:p>
            <a:pPr marL="171450" indent="-171450">
              <a:buFontTx/>
              <a:buChar char="-"/>
            </a:pPr>
            <a:r>
              <a:rPr lang="nb-NO" b="0" i="0" u="sng" dirty="0" smtClean="0"/>
              <a:t>Skal lære disiplene: </a:t>
            </a:r>
            <a:r>
              <a:rPr lang="nb-NO" b="0" i="1" dirty="0" smtClean="0"/>
              <a:t>Men Talsmannen, Den hellige ånd, som Far skal sende i mitt navn, skal </a:t>
            </a:r>
            <a:r>
              <a:rPr lang="nb-NO" b="0" i="1" u="sng" dirty="0" smtClean="0"/>
              <a:t>lære</a:t>
            </a:r>
            <a:r>
              <a:rPr lang="nb-NO" b="0" i="1" dirty="0" smtClean="0"/>
              <a:t> dere alt og </a:t>
            </a:r>
            <a:r>
              <a:rPr lang="nb-NO" b="0" i="1" u="sng" dirty="0" smtClean="0"/>
              <a:t>minne dere om </a:t>
            </a:r>
            <a:r>
              <a:rPr lang="nb-NO" b="0" i="1" dirty="0" smtClean="0"/>
              <a:t>alt det jeg har sagt dere</a:t>
            </a:r>
            <a:r>
              <a:rPr lang="nb-NO" b="0" dirty="0" smtClean="0"/>
              <a:t>. </a:t>
            </a:r>
            <a:r>
              <a:rPr lang="nb-NO" b="0" i="0" dirty="0" err="1" smtClean="0"/>
              <a:t>Joh</a:t>
            </a:r>
            <a:r>
              <a:rPr lang="nb-NO" b="0" i="0" dirty="0" smtClean="0"/>
              <a:t> 14,26</a:t>
            </a:r>
            <a:br>
              <a:rPr lang="nb-NO" b="0" i="0" dirty="0" smtClean="0"/>
            </a:br>
            <a:endParaRPr lang="nb-NO" b="0" i="0" dirty="0" smtClean="0"/>
          </a:p>
          <a:p>
            <a:pPr marL="171450" indent="-171450">
              <a:buFontTx/>
              <a:buChar char="-"/>
            </a:pPr>
            <a:r>
              <a:rPr lang="nb-NO" b="0" i="0" baseline="0" dirty="0" smtClean="0"/>
              <a:t> </a:t>
            </a:r>
            <a:r>
              <a:rPr lang="nb-NO" b="0" i="0" u="sng" baseline="0" dirty="0" smtClean="0"/>
              <a:t>Skal lære verden: </a:t>
            </a:r>
            <a:r>
              <a:rPr lang="nb-NO" i="1" dirty="0" smtClean="0"/>
              <a:t>Og når han kommer, skal han gå i rette med verden og vise den hva synd er, hva rettferdighet er, og hva dom er: </a:t>
            </a:r>
            <a:r>
              <a:rPr lang="nb-NO" i="1" baseline="0" dirty="0" smtClean="0"/>
              <a:t> </a:t>
            </a:r>
            <a:r>
              <a:rPr lang="nb-NO" i="1" dirty="0" smtClean="0"/>
              <a:t>Synden er at de ikke tror på meg.  Rettferdigheten er at jeg går til Far, og dere ser meg ikke lenger.  Dommen er at denne verdens fyrste er dømt. </a:t>
            </a:r>
            <a:r>
              <a:rPr lang="nb-NO" b="0" i="0" dirty="0" err="1" smtClean="0"/>
              <a:t>Joh</a:t>
            </a:r>
            <a:r>
              <a:rPr lang="nb-NO" b="0" i="0" dirty="0" smtClean="0"/>
              <a:t> 16,8-11</a:t>
            </a:r>
            <a:br>
              <a:rPr lang="nb-NO" b="0" i="0" dirty="0" smtClean="0"/>
            </a:br>
            <a:endParaRPr lang="nb-NO" b="0" i="0" dirty="0" smtClean="0"/>
          </a:p>
          <a:p>
            <a:pPr marL="171450" indent="-171450">
              <a:buFontTx/>
              <a:buChar char="-"/>
            </a:pPr>
            <a:r>
              <a:rPr lang="nb-NO" b="0" i="0" u="sng" dirty="0" smtClean="0"/>
              <a:t>Herliggjør</a:t>
            </a:r>
            <a:r>
              <a:rPr lang="nb-NO" b="0" i="0" u="sng" baseline="0" dirty="0" smtClean="0"/>
              <a:t> Jesus: </a:t>
            </a:r>
            <a:r>
              <a:rPr lang="nb-NO" i="1" dirty="0" smtClean="0"/>
              <a:t>Han skal herliggjøre meg, for han skal ta av det som er mitt, og forkynne det for dere. </a:t>
            </a:r>
            <a:r>
              <a:rPr lang="nb-NO" b="0" i="0" dirty="0" err="1" smtClean="0"/>
              <a:t>Joh</a:t>
            </a:r>
            <a:r>
              <a:rPr lang="nb-NO" b="0" i="0" dirty="0" smtClean="0"/>
              <a:t> 16,14</a:t>
            </a:r>
            <a:r>
              <a:rPr lang="nb-NO" i="1" dirty="0" smtClean="0"/>
              <a:t/>
            </a:r>
            <a:br>
              <a:rPr lang="nb-NO" i="1" dirty="0" smtClean="0"/>
            </a:br>
            <a:endParaRPr lang="nb-NO" b="0" i="1" u="sng" dirty="0" smtClean="0"/>
          </a:p>
          <a:p>
            <a:pPr marL="171450" indent="-171450">
              <a:buFontTx/>
              <a:buChar char="-"/>
            </a:pPr>
            <a:endParaRPr lang="nb-NO" b="0" dirty="0" smtClean="0"/>
          </a:p>
          <a:p>
            <a:r>
              <a:rPr lang="nb-NO" b="1" dirty="0" smtClean="0"/>
              <a:t>Jesus sa at disiplene måtte vente i Jerusalem: </a:t>
            </a:r>
            <a:r>
              <a:rPr lang="nb-NO" i="1" dirty="0" smtClean="0"/>
              <a:t>En gang han spiste sammen med dem, påla han dem dette: «</a:t>
            </a:r>
            <a:r>
              <a:rPr lang="nb-NO" b="1" i="1" dirty="0" smtClean="0"/>
              <a:t>Dere skal ikke forlate Jerusalem</a:t>
            </a:r>
            <a:r>
              <a:rPr lang="nb-NO" i="1" dirty="0" smtClean="0"/>
              <a:t>, men vente på det som Far har lovet, det som dere har hørt av meg.  For Johannes døpte med vann, men dere skal om noen få dager bli døpt med Den hellige ånd.»</a:t>
            </a:r>
            <a:r>
              <a:rPr lang="nb-NO" b="0" i="1" dirty="0" smtClean="0"/>
              <a:t> </a:t>
            </a:r>
            <a:r>
              <a:rPr lang="nb-NO" b="0" dirty="0" err="1" smtClean="0"/>
              <a:t>Apg</a:t>
            </a:r>
            <a:r>
              <a:rPr lang="nb-NO" b="0" baseline="0" dirty="0" smtClean="0"/>
              <a:t> 1,4-5</a:t>
            </a:r>
          </a:p>
          <a:p>
            <a:r>
              <a:rPr lang="nb-NO" dirty="0" smtClean="0"/>
              <a:t> </a:t>
            </a:r>
            <a:r>
              <a:rPr lang="nb-NO" b="0" dirty="0" smtClean="0"/>
              <a:t/>
            </a:r>
            <a:br>
              <a:rPr lang="nb-NO" b="0" dirty="0" smtClean="0"/>
            </a:br>
            <a:r>
              <a:rPr lang="nb-NO" b="0" dirty="0" smtClean="0"/>
              <a:t>Det var nødvendig</a:t>
            </a:r>
            <a:r>
              <a:rPr lang="nb-NO" b="0" baseline="0" dirty="0" smtClean="0"/>
              <a:t> ut fra de </a:t>
            </a:r>
            <a:r>
              <a:rPr lang="nb-NO" b="0" u="sng" baseline="0" dirty="0" smtClean="0"/>
              <a:t>profetiske ordene </a:t>
            </a:r>
            <a:r>
              <a:rPr lang="nb-NO" b="0" baseline="0" dirty="0" smtClean="0"/>
              <a:t>i Mika 4,2 og Jes 2,3 at de ble i </a:t>
            </a:r>
            <a:r>
              <a:rPr lang="nb-NO" b="1" baseline="0" dirty="0" smtClean="0"/>
              <a:t>Jerusalem</a:t>
            </a:r>
            <a:r>
              <a:rPr lang="nb-NO" b="0" baseline="0" dirty="0" smtClean="0"/>
              <a:t>. </a:t>
            </a:r>
          </a:p>
          <a:p>
            <a:endParaRPr lang="nb-NO" b="0" baseline="0" dirty="0" smtClean="0"/>
          </a:p>
          <a:p>
            <a:r>
              <a:rPr lang="nb-NO" dirty="0" smtClean="0"/>
              <a:t> </a:t>
            </a:r>
            <a:r>
              <a:rPr lang="nb-NO" baseline="0" dirty="0" smtClean="0"/>
              <a:t>      </a:t>
            </a:r>
            <a:r>
              <a:rPr lang="nb-NO" i="1" baseline="0" dirty="0" smtClean="0"/>
              <a:t> </a:t>
            </a:r>
            <a:r>
              <a:rPr lang="nb-NO" i="1" dirty="0" smtClean="0"/>
              <a:t>Mange folk skal dra av sted og si:</a:t>
            </a:r>
            <a:br>
              <a:rPr lang="nb-NO" i="1" dirty="0" smtClean="0"/>
            </a:br>
            <a:r>
              <a:rPr lang="nb-NO" i="1" dirty="0" smtClean="0"/>
              <a:t>          «Kom, la oss gå opp til Herrens fjell,</a:t>
            </a:r>
            <a:br>
              <a:rPr lang="nb-NO" i="1" dirty="0" smtClean="0"/>
            </a:br>
            <a:r>
              <a:rPr lang="nb-NO" i="1" dirty="0" smtClean="0"/>
              <a:t>          til Jakobs Guds hus,</a:t>
            </a:r>
            <a:br>
              <a:rPr lang="nb-NO" i="1" dirty="0" smtClean="0"/>
            </a:br>
            <a:r>
              <a:rPr lang="nb-NO" i="1" dirty="0" smtClean="0"/>
              <a:t>          så han kan lære oss sine veier</a:t>
            </a:r>
            <a:br>
              <a:rPr lang="nb-NO" i="1" dirty="0" smtClean="0"/>
            </a:br>
            <a:r>
              <a:rPr lang="nb-NO" i="1" dirty="0" smtClean="0"/>
              <a:t>          og vi kan ferdes på hans stier.</a:t>
            </a:r>
            <a:br>
              <a:rPr lang="nb-NO" i="1" dirty="0" smtClean="0"/>
            </a:br>
            <a:r>
              <a:rPr lang="nb-NO" i="1" dirty="0" smtClean="0"/>
              <a:t>          </a:t>
            </a:r>
            <a:r>
              <a:rPr lang="nb-NO" i="1" u="sng" dirty="0" smtClean="0"/>
              <a:t>For lov skal gå ut fra </a:t>
            </a:r>
            <a:r>
              <a:rPr lang="nb-NO" i="1" u="sng" dirty="0" err="1" smtClean="0"/>
              <a:t>Sion</a:t>
            </a:r>
            <a:r>
              <a:rPr lang="nb-NO" i="1" u="sng" dirty="0" smtClean="0"/>
              <a:t>,</a:t>
            </a:r>
            <a:br>
              <a:rPr lang="nb-NO" i="1" u="sng" dirty="0" smtClean="0"/>
            </a:br>
            <a:r>
              <a:rPr lang="nb-NO" i="1" u="sng" dirty="0" smtClean="0"/>
              <a:t>           Herrens ord fra Jerusalem</a:t>
            </a:r>
            <a:r>
              <a:rPr lang="nb-NO" i="1" dirty="0" smtClean="0"/>
              <a:t>.» </a:t>
            </a:r>
          </a:p>
          <a:p>
            <a:endParaRPr lang="nb-NO" b="0" i="1" baseline="0" dirty="0" smtClean="0"/>
          </a:p>
          <a:p>
            <a:r>
              <a:rPr lang="nb-NO" b="0" i="0" baseline="0" dirty="0" smtClean="0"/>
              <a:t>(Mika 4,2 og Jes 2,3)</a:t>
            </a:r>
          </a:p>
          <a:p>
            <a:endParaRPr lang="nb-NO" b="0" baseline="0" dirty="0" smtClean="0"/>
          </a:p>
          <a:p>
            <a:endParaRPr lang="nb-NO" b="0" baseline="0" dirty="0" smtClean="0"/>
          </a:p>
          <a:p>
            <a:r>
              <a:rPr lang="nb-NO" b="0" dirty="0" smtClean="0"/>
              <a:t/>
            </a:r>
            <a:br>
              <a:rPr lang="nb-NO" b="0" dirty="0" smtClean="0"/>
            </a:br>
            <a:endParaRPr lang="en-GB" b="0"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6</a:t>
            </a:fld>
            <a:endParaRPr lang="en-GB"/>
          </a:p>
        </p:txBody>
      </p:sp>
    </p:spTree>
    <p:extLst>
      <p:ext uri="{BB962C8B-B14F-4D97-AF65-F5344CB8AC3E}">
        <p14:creationId xmlns:p14="http://schemas.microsoft.com/office/powerpoint/2010/main" val="279182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dirty="0" smtClean="0"/>
              <a:t>Like etter at Jesus har blitt tatt opp til himmelen er disiplene alene, og da den jødiske pinsefeiringen pågår,</a:t>
            </a:r>
            <a:r>
              <a:rPr lang="nb-NO" baseline="0" dirty="0" smtClean="0"/>
              <a:t> er de samlet i et hus i Jerusalem. Plutselig fylles huset av noe som likner et kraftig vindkast!</a:t>
            </a:r>
          </a:p>
          <a:p>
            <a:endParaRPr lang="nb-NO" baseline="0" dirty="0" smtClean="0"/>
          </a:p>
          <a:p>
            <a:r>
              <a:rPr lang="nb-NO" b="1" baseline="0" dirty="0" smtClean="0"/>
              <a:t>Som når en kraftig vind blåser: </a:t>
            </a:r>
            <a:r>
              <a:rPr lang="nb-NO" baseline="0" dirty="0" smtClean="0"/>
              <a:t>Ikke en vind, men </a:t>
            </a:r>
            <a:r>
              <a:rPr lang="nb-NO" i="1" baseline="0" dirty="0" smtClean="0"/>
              <a:t>som</a:t>
            </a:r>
            <a:r>
              <a:rPr lang="nb-NO" baseline="0" dirty="0" smtClean="0"/>
              <a:t> lyden av en vind. Uttrykket antyder den mektige, men usynlige kraften fra Den hellige ånd. </a:t>
            </a:r>
          </a:p>
          <a:p>
            <a:endParaRPr lang="nb-NO" baseline="0" dirty="0" smtClean="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7</a:t>
            </a:fld>
            <a:endParaRPr lang="en-GB"/>
          </a:p>
        </p:txBody>
      </p:sp>
    </p:spTree>
    <p:extLst>
      <p:ext uri="{BB962C8B-B14F-4D97-AF65-F5344CB8AC3E}">
        <p14:creationId xmlns:p14="http://schemas.microsoft.com/office/powerpoint/2010/main" val="380831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Huset fylles av noe som likner et kraftig vindkast, og tunger som av ild setter seg på disiplene. </a:t>
            </a:r>
            <a:r>
              <a:rPr lang="nb-NO" dirty="0" smtClean="0"/>
              <a:t>På denne måten beskriver Lukas (forfatter</a:t>
            </a:r>
            <a:r>
              <a:rPr lang="nb-NO" baseline="0" dirty="0" smtClean="0"/>
              <a:t> av </a:t>
            </a:r>
            <a:r>
              <a:rPr lang="nb-NO" baseline="0" dirty="0" err="1" smtClean="0"/>
              <a:t>Apg</a:t>
            </a:r>
            <a:r>
              <a:rPr lang="nb-NO" baseline="0" dirty="0" smtClean="0"/>
              <a:t>) hvordan Den hellige ånd fyller disiplene og rører ved dem, slik at de plutselig kan snakke alle verdens språk. Den hellige ånd gir disiplene ny frimodighet!</a:t>
            </a:r>
          </a:p>
          <a:p>
            <a:endParaRPr lang="nb-NO" baseline="0" dirty="0" smtClean="0"/>
          </a:p>
          <a:p>
            <a:r>
              <a:rPr lang="nb-NO" b="1" baseline="0" dirty="0" smtClean="0"/>
              <a:t>Tunger som av ild: </a:t>
            </a:r>
            <a:r>
              <a:rPr lang="nb-NO" baseline="0" dirty="0" smtClean="0"/>
              <a:t>ikke ild, men</a:t>
            </a:r>
            <a:r>
              <a:rPr lang="nb-NO" i="1" baseline="0" dirty="0" smtClean="0"/>
              <a:t> som </a:t>
            </a:r>
            <a:r>
              <a:rPr lang="nb-NO" baseline="0" dirty="0" smtClean="0"/>
              <a:t>ild. </a:t>
            </a:r>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u="sng" baseline="0" dirty="0" smtClean="0"/>
              <a:t>Husk at bakgrunnen for den jødiske pinsen var å takke for loven som ble gitt på Sinai. </a:t>
            </a:r>
            <a:endParaRPr lang="nb-NO" b="0" baseline="0" dirty="0" smtClean="0"/>
          </a:p>
          <a:p>
            <a:endParaRPr lang="nb-NO" baseline="0" dirty="0" smtClean="0"/>
          </a:p>
          <a:p>
            <a:r>
              <a:rPr lang="nb-NO" baseline="0" dirty="0" smtClean="0"/>
              <a:t>Et annet  eksempel på at ild symboliserer Guds nærvær, er fortellingen om Moses og den brennende busken (2 Mos 3,2-5). Ilden var et symbol på det guddommelige nærværet.  Både vind og ild var et tegn på Guds mektige kraft. </a:t>
            </a:r>
          </a:p>
          <a:p>
            <a:endParaRPr lang="nb-NO" baseline="0" dirty="0" smtClean="0"/>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smtClean="0"/>
              <a:t>Å tale på andre språk: </a:t>
            </a:r>
            <a:br>
              <a:rPr lang="nb-NO" b="1" baseline="0" dirty="0" smtClean="0"/>
            </a:br>
            <a:r>
              <a:rPr lang="nb-NO" b="1" baseline="0" dirty="0" smtClean="0"/>
              <a:t>- </a:t>
            </a:r>
            <a:r>
              <a:rPr lang="nb-NO" baseline="0" dirty="0" smtClean="0"/>
              <a:t>Tungetalen har vært </a:t>
            </a:r>
            <a:r>
              <a:rPr lang="nb-NO" u="sng" baseline="0" dirty="0" smtClean="0"/>
              <a:t>virkelige språk</a:t>
            </a:r>
            <a:r>
              <a:rPr lang="nb-NO" baseline="0" dirty="0" smtClean="0"/>
              <a:t>, men ukjent for de som talte dem. Jerusalem var jo i pinsen samlingssted for jøder fra hele verden, og med ett kan de tilreisende fra Egypt, Libya, Roma og alle andre deler av verden, forstå hva disiplene sier. </a:t>
            </a:r>
            <a:br>
              <a:rPr lang="nb-NO" baseline="0" dirty="0" smtClean="0"/>
            </a:br>
            <a:r>
              <a:rPr lang="nb-NO" baseline="0" dirty="0" smtClean="0"/>
              <a:t>(</a:t>
            </a:r>
            <a:r>
              <a:rPr lang="nb-NO" dirty="0" smtClean="0">
                <a:hlinkClick r:id="rId3"/>
              </a:rPr>
              <a:t>www.bibel.no/OversettelseSprakLitteratur/Bibelen-i-Norge/Bibelen-i-hoytidene/Pinse</a:t>
            </a:r>
            <a:r>
              <a:rPr lang="nb-NO" dirty="0" smtClean="0"/>
              <a:t>)</a:t>
            </a:r>
          </a:p>
          <a:p>
            <a:r>
              <a:rPr lang="nb-NO" baseline="0" dirty="0" smtClean="0"/>
              <a:t/>
            </a:r>
            <a:br>
              <a:rPr lang="nb-NO" baseline="0" dirty="0" smtClean="0"/>
            </a:br>
            <a:r>
              <a:rPr lang="nb-NO" b="1" baseline="0" dirty="0" smtClean="0"/>
              <a:t>Tungetale:</a:t>
            </a:r>
          </a:p>
          <a:p>
            <a:r>
              <a:rPr lang="nb-NO" b="0" baseline="0" dirty="0" smtClean="0"/>
              <a:t>- Mange forbinder gjerne pinse med tungetale. Tungetale er når noen taler et språk som er ukjent for den som fremfører tungetalen. På pinsedag var det altså et reelt språk, men oftest er tungetale ikke et alminnelig språk.</a:t>
            </a:r>
          </a:p>
          <a:p>
            <a:r>
              <a:rPr lang="nb-NO" b="0" baseline="0" dirty="0" smtClean="0"/>
              <a:t>I det nye testamentet omtales tungetalen som en nådegave, gitt til Guds menighet (1 Kor 12-14). Den er ingen naturlig menneskelig evne, ikke et resultat av menneskelig prestasjon, fortjeneste eller verdighet. </a:t>
            </a:r>
            <a:br>
              <a:rPr lang="nb-NO" b="0" baseline="0" dirty="0" smtClean="0"/>
            </a:br>
            <a:r>
              <a:rPr lang="nb-NO" b="0" baseline="0" dirty="0" smtClean="0"/>
              <a:t>- Er en virkning av Guds Ånd, som også står for utdeling av gaven (1 Kor 12,11).</a:t>
            </a:r>
            <a:br>
              <a:rPr lang="nb-NO" b="0" baseline="0" dirty="0" smtClean="0"/>
            </a:br>
            <a:r>
              <a:rPr lang="nb-NO" b="0" baseline="0" dirty="0" smtClean="0"/>
              <a:t>- Er et tegn som følger dem som tror (Mar 16,17).</a:t>
            </a:r>
          </a:p>
          <a:p>
            <a:endParaRPr lang="nb-NO" b="0" baseline="0" dirty="0" smtClean="0"/>
          </a:p>
          <a:p>
            <a:endParaRPr lang="en-GB"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8</a:t>
            </a:fld>
            <a:endParaRPr lang="en-GB"/>
          </a:p>
        </p:txBody>
      </p:sp>
    </p:spTree>
    <p:extLst>
      <p:ext uri="{BB962C8B-B14F-4D97-AF65-F5344CB8AC3E}">
        <p14:creationId xmlns:p14="http://schemas.microsoft.com/office/powerpoint/2010/main" val="1690608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smtClean="0"/>
              <a:t>Disippelen Peter holder</a:t>
            </a:r>
            <a:r>
              <a:rPr lang="nb-NO" b="1" baseline="0" dirty="0" smtClean="0"/>
              <a:t> da en tale. Peter forklarer de uvanlige begivenhetene, og viser ut fra skriftsteder i Det gamle testamentet at dette var forutsagt.</a:t>
            </a:r>
          </a:p>
          <a:p>
            <a:endParaRPr lang="nb-NO" baseline="0" dirty="0" smtClean="0"/>
          </a:p>
          <a:p>
            <a:r>
              <a:rPr lang="nb-NO" baseline="0" dirty="0" err="1" smtClean="0"/>
              <a:t>Vit</a:t>
            </a:r>
            <a:r>
              <a:rPr lang="nb-NO" baseline="0" dirty="0" smtClean="0"/>
              <a:t> at i GT ble Guds ånd kun gitt til spesielle ledere; konger og profeter. </a:t>
            </a:r>
          </a:p>
          <a:p>
            <a:endParaRPr lang="nb-NO" baseline="0" dirty="0" smtClean="0"/>
          </a:p>
          <a:p>
            <a:r>
              <a:rPr lang="nb-NO" baseline="0" dirty="0" smtClean="0"/>
              <a:t>-  Joel profeti: </a:t>
            </a:r>
            <a:r>
              <a:rPr lang="nb-NO" i="1" dirty="0" smtClean="0"/>
              <a:t>En gang skal det skje at jeg øser ut min Ånd over alle mennesker.</a:t>
            </a:r>
            <a:r>
              <a:rPr lang="nb-NO" i="1" baseline="0" dirty="0" smtClean="0"/>
              <a:t> </a:t>
            </a:r>
            <a:r>
              <a:rPr lang="nb-NO" i="1" dirty="0" smtClean="0"/>
              <a:t>Deres sønner og døtre skal profetere,</a:t>
            </a:r>
            <a:r>
              <a:rPr lang="nb-NO" i="1" baseline="0" dirty="0" smtClean="0"/>
              <a:t> </a:t>
            </a:r>
            <a:r>
              <a:rPr lang="nb-NO" i="1" dirty="0" smtClean="0"/>
              <a:t>de gamle skal drømme drømmer</a:t>
            </a:r>
            <a:r>
              <a:rPr lang="nb-NO" i="1" baseline="0" dirty="0" smtClean="0"/>
              <a:t> </a:t>
            </a:r>
            <a:r>
              <a:rPr lang="nb-NO" i="1" dirty="0" smtClean="0"/>
              <a:t>og de unge skal se syn.</a:t>
            </a:r>
            <a:r>
              <a:rPr lang="nb-NO" dirty="0" smtClean="0"/>
              <a:t> Joel 3,1</a:t>
            </a:r>
            <a:endParaRPr lang="nb-NO"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Husk også Jesu løfte: </a:t>
            </a:r>
            <a:r>
              <a:rPr lang="nb-NO" i="1" dirty="0" smtClean="0"/>
              <a:t>Men dere skal få kraft når Den hellige ånd kommer over dere, og dere skal være mine vitner i Jerusalem og hele Judea, i </a:t>
            </a:r>
            <a:r>
              <a:rPr lang="nb-NO" i="1" dirty="0" err="1" smtClean="0"/>
              <a:t>Samaria</a:t>
            </a:r>
            <a:r>
              <a:rPr lang="nb-NO" i="1" dirty="0" smtClean="0"/>
              <a:t> og helt til jordens ende.</a:t>
            </a:r>
            <a:r>
              <a:rPr lang="nb-NO" i="1" baseline="0" dirty="0" smtClean="0"/>
              <a:t> </a:t>
            </a:r>
            <a:r>
              <a:rPr lang="nb-NO" baseline="0" dirty="0" err="1" smtClean="0"/>
              <a:t>Apg</a:t>
            </a:r>
            <a:r>
              <a:rPr lang="nb-NO" baseline="0" dirty="0" smtClean="0"/>
              <a:t>. 1,8 </a:t>
            </a:r>
          </a:p>
          <a:p>
            <a:endParaRPr lang="nb-NO" baseline="0" dirty="0" smtClean="0"/>
          </a:p>
          <a:p>
            <a:r>
              <a:rPr lang="nb-NO" baseline="0" dirty="0" smtClean="0"/>
              <a:t>Pinsetalen er en </a:t>
            </a:r>
            <a:r>
              <a:rPr lang="nb-NO" i="1" baseline="0" dirty="0" err="1" smtClean="0"/>
              <a:t>kristosentrisk</a:t>
            </a:r>
            <a:r>
              <a:rPr lang="nb-NO" baseline="0" dirty="0" smtClean="0"/>
              <a:t> tale: Han snakker om Jesus og om hvordan han har stått opp fra de døde. De som tror på Kristi verk og blir døpt, får to store gaver; tilgivelse for syndene og Den Hellige ånd. (</a:t>
            </a:r>
            <a:r>
              <a:rPr lang="nb-NO" i="1" baseline="0" dirty="0" smtClean="0"/>
              <a:t>Illustrert bibelleksikon</a:t>
            </a:r>
            <a:r>
              <a:rPr lang="nb-NO" baseline="0" dirty="0" smtClean="0"/>
              <a:t>, Bind 5:272)</a:t>
            </a:r>
          </a:p>
          <a:p>
            <a:endParaRPr lang="nb-NO" baseline="0" dirty="0" smtClean="0"/>
          </a:p>
          <a:p>
            <a:endParaRPr lang="nb-NO" baseline="0" dirty="0" smtClean="0"/>
          </a:p>
          <a:p>
            <a:endParaRPr lang="nb-NO" i="1"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9</a:t>
            </a:fld>
            <a:endParaRPr lang="en-GB"/>
          </a:p>
        </p:txBody>
      </p:sp>
    </p:spTree>
    <p:extLst>
      <p:ext uri="{BB962C8B-B14F-4D97-AF65-F5344CB8AC3E}">
        <p14:creationId xmlns:p14="http://schemas.microsoft.com/office/powerpoint/2010/main" val="242704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en-GB"/>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a:p>
        </p:txBody>
      </p:sp>
      <p:sp>
        <p:nvSpPr>
          <p:cNvPr id="4" name="Plassholder for dato 3"/>
          <p:cNvSpPr>
            <a:spLocks noGrp="1"/>
          </p:cNvSpPr>
          <p:nvPr>
            <p:ph type="dt" sz="half" idx="10"/>
          </p:nvPr>
        </p:nvSpPr>
        <p:spPr/>
        <p:txBody>
          <a:bodyPr/>
          <a:lstStyle/>
          <a:p>
            <a:fld id="{948A2B68-38F8-443D-8027-5E73054DCA88}" type="datetimeFigureOut">
              <a:rPr lang="en-GB" smtClean="0"/>
              <a:pPr/>
              <a:t>09/09/2016</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336944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948A2B68-38F8-443D-8027-5E73054DCA88}" type="datetimeFigureOut">
              <a:rPr lang="en-GB" smtClean="0"/>
              <a:pPr/>
              <a:t>09/09/2016</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353551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948A2B68-38F8-443D-8027-5E73054DCA88}" type="datetimeFigureOut">
              <a:rPr lang="en-GB" smtClean="0"/>
              <a:pPr/>
              <a:t>09/09/2016</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328427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6000" b="1"/>
            </a:lvl1pPr>
          </a:lstStyle>
          <a:p>
            <a:r>
              <a:rPr lang="nb-NO" smtClean="0"/>
              <a:t>Klikk for å redigere tittelstil</a:t>
            </a:r>
            <a:endParaRPr lang="en-GB"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dirty="0"/>
          </a:p>
        </p:txBody>
      </p:sp>
      <p:sp>
        <p:nvSpPr>
          <p:cNvPr id="4" name="Plassholder for dato 3"/>
          <p:cNvSpPr>
            <a:spLocks noGrp="1"/>
          </p:cNvSpPr>
          <p:nvPr>
            <p:ph type="dt" sz="half" idx="10"/>
          </p:nvPr>
        </p:nvSpPr>
        <p:spPr/>
        <p:txBody>
          <a:bodyPr/>
          <a:lstStyle/>
          <a:p>
            <a:fld id="{948A2B68-38F8-443D-8027-5E73054DCA88}" type="datetimeFigureOut">
              <a:rPr lang="en-GB" smtClean="0"/>
              <a:pPr/>
              <a:t>09/09/2016</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53723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en-GB"/>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948A2B68-38F8-443D-8027-5E73054DCA88}" type="datetimeFigureOut">
              <a:rPr lang="en-GB" smtClean="0"/>
              <a:pPr/>
              <a:t>09/09/2016</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53594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dato 4"/>
          <p:cNvSpPr>
            <a:spLocks noGrp="1"/>
          </p:cNvSpPr>
          <p:nvPr>
            <p:ph type="dt" sz="half" idx="10"/>
          </p:nvPr>
        </p:nvSpPr>
        <p:spPr/>
        <p:txBody>
          <a:bodyPr/>
          <a:lstStyle/>
          <a:p>
            <a:fld id="{948A2B68-38F8-443D-8027-5E73054DCA88}" type="datetimeFigureOut">
              <a:rPr lang="en-GB" smtClean="0"/>
              <a:pPr/>
              <a:t>09/09/2016</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118141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en-GB"/>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Plassholder for dato 6"/>
          <p:cNvSpPr>
            <a:spLocks noGrp="1"/>
          </p:cNvSpPr>
          <p:nvPr>
            <p:ph type="dt" sz="half" idx="10"/>
          </p:nvPr>
        </p:nvSpPr>
        <p:spPr/>
        <p:txBody>
          <a:bodyPr/>
          <a:lstStyle/>
          <a:p>
            <a:fld id="{948A2B68-38F8-443D-8027-5E73054DCA88}" type="datetimeFigureOut">
              <a:rPr lang="en-GB" smtClean="0"/>
              <a:pPr/>
              <a:t>09/09/2016</a:t>
            </a:fld>
            <a:endParaRPr lang="en-GB"/>
          </a:p>
        </p:txBody>
      </p:sp>
      <p:sp>
        <p:nvSpPr>
          <p:cNvPr id="8" name="Plassholder for bunntekst 7"/>
          <p:cNvSpPr>
            <a:spLocks noGrp="1"/>
          </p:cNvSpPr>
          <p:nvPr>
            <p:ph type="ftr" sz="quarter" idx="11"/>
          </p:nvPr>
        </p:nvSpPr>
        <p:spPr/>
        <p:txBody>
          <a:bodyPr/>
          <a:lstStyle/>
          <a:p>
            <a:endParaRPr lang="en-GB"/>
          </a:p>
        </p:txBody>
      </p:sp>
      <p:sp>
        <p:nvSpPr>
          <p:cNvPr id="9" name="Plassholder for lysbildenummer 8"/>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33691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dato 2"/>
          <p:cNvSpPr>
            <a:spLocks noGrp="1"/>
          </p:cNvSpPr>
          <p:nvPr>
            <p:ph type="dt" sz="half" idx="10"/>
          </p:nvPr>
        </p:nvSpPr>
        <p:spPr/>
        <p:txBody>
          <a:bodyPr/>
          <a:lstStyle/>
          <a:p>
            <a:fld id="{948A2B68-38F8-443D-8027-5E73054DCA88}" type="datetimeFigureOut">
              <a:rPr lang="en-GB" smtClean="0"/>
              <a:pPr/>
              <a:t>09/09/2016</a:t>
            </a:fld>
            <a:endParaRPr lang="en-GB"/>
          </a:p>
        </p:txBody>
      </p:sp>
      <p:sp>
        <p:nvSpPr>
          <p:cNvPr id="4" name="Plassholder for bunntekst 3"/>
          <p:cNvSpPr>
            <a:spLocks noGrp="1"/>
          </p:cNvSpPr>
          <p:nvPr>
            <p:ph type="ftr" sz="quarter" idx="11"/>
          </p:nvPr>
        </p:nvSpPr>
        <p:spPr/>
        <p:txBody>
          <a:bodyPr/>
          <a:lstStyle/>
          <a:p>
            <a:endParaRPr lang="en-GB"/>
          </a:p>
        </p:txBody>
      </p:sp>
      <p:sp>
        <p:nvSpPr>
          <p:cNvPr id="5" name="Plassholder for lysbildenummer 4"/>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220900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48A2B68-38F8-443D-8027-5E73054DCA88}" type="datetimeFigureOut">
              <a:rPr lang="en-GB" smtClean="0"/>
              <a:pPr/>
              <a:t>09/09/2016</a:t>
            </a:fld>
            <a:endParaRPr lang="en-GB"/>
          </a:p>
        </p:txBody>
      </p:sp>
      <p:sp>
        <p:nvSpPr>
          <p:cNvPr id="3" name="Plassholder for bunntekst 2"/>
          <p:cNvSpPr>
            <a:spLocks noGrp="1"/>
          </p:cNvSpPr>
          <p:nvPr>
            <p:ph type="ftr" sz="quarter" idx="11"/>
          </p:nvPr>
        </p:nvSpPr>
        <p:spPr/>
        <p:txBody>
          <a:bodyPr/>
          <a:lstStyle/>
          <a:p>
            <a:endParaRPr lang="en-GB"/>
          </a:p>
        </p:txBody>
      </p:sp>
      <p:sp>
        <p:nvSpPr>
          <p:cNvPr id="4" name="Plassholder for lysbildenummer 3"/>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277376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GB"/>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48A2B68-38F8-443D-8027-5E73054DCA88}" type="datetimeFigureOut">
              <a:rPr lang="en-GB" smtClean="0"/>
              <a:pPr/>
              <a:t>09/09/2016</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400213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GB"/>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GB"/>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48A2B68-38F8-443D-8027-5E73054DCA88}" type="datetimeFigureOut">
              <a:rPr lang="en-GB" smtClean="0"/>
              <a:pPr/>
              <a:t>09/09/2016</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18358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smtClean="0"/>
              <a:t>Klikk for å redigere tittelstil</a:t>
            </a:r>
            <a:endParaRPr lang="en-GB" dirty="0"/>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GB" dirty="0"/>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A2B68-38F8-443D-8027-5E73054DCA88}" type="datetimeFigureOut">
              <a:rPr lang="en-GB" smtClean="0"/>
              <a:pPr/>
              <a:t>09/09/2016</a:t>
            </a:fld>
            <a:endParaRPr lang="en-GB"/>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AC3AA-F324-47DA-AC2D-FE8F1C6F842B}" type="slidenum">
              <a:rPr lang="en-GB" smtClean="0"/>
              <a:pPr/>
              <a:t>‹#›</a:t>
            </a:fld>
            <a:endParaRPr lang="en-GB"/>
          </a:p>
        </p:txBody>
      </p:sp>
      <p:pic>
        <p:nvPicPr>
          <p:cNvPr id="7" name="Bild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20993" y="5965976"/>
            <a:ext cx="1690007" cy="691847"/>
          </a:xfrm>
          <a:prstGeom prst="rect">
            <a:avLst/>
          </a:prstGeom>
        </p:spPr>
      </p:pic>
    </p:spTree>
    <p:extLst>
      <p:ext uri="{BB962C8B-B14F-4D97-AF65-F5344CB8AC3E}">
        <p14:creationId xmlns:p14="http://schemas.microsoft.com/office/powerpoint/2010/main" val="319234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www.wikipedia.org/" TargetMode="External"/><Relationship Id="rId3" Type="http://schemas.openxmlformats.org/officeDocument/2006/relationships/hyperlink" Target="http://www.bibel.no/OversettelseSprakLitteratur/Bibelen-i-Norge/Bibelen-i-hoytidene/Pinse" TargetMode="External"/><Relationship Id="rId7" Type="http://schemas.openxmlformats.org/officeDocument/2006/relationships/hyperlink" Target="http://www.pixabay.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freebibleimages.org/" TargetMode="External"/><Relationship Id="rId5" Type="http://schemas.openxmlformats.org/officeDocument/2006/relationships/hyperlink" Target="http://www.bibel.no/Nettbibelen" TargetMode="External"/><Relationship Id="rId4" Type="http://schemas.openxmlformats.org/officeDocument/2006/relationships/hyperlink" Target="http://www.bibel.no/OversettelseSprakLitteratur/Bibelen-i-Norge/Bibelen-i-hoytidene/KristiHimmelfart" TargetMode="External"/><Relationship Id="rId9" Type="http://schemas.openxmlformats.org/officeDocument/2006/relationships/hyperlink" Target="http://www.nettkirken.no/kirken/liturgiske-farg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5331"/>
            <a:ext cx="9144000" cy="1219200"/>
          </a:xfrm>
        </p:spPr>
        <p:txBody>
          <a:bodyPr>
            <a:normAutofit/>
          </a:bodyPr>
          <a:lstStyle/>
          <a:p>
            <a:r>
              <a:rPr lang="nb-NO" dirty="0" smtClean="0">
                <a:solidFill>
                  <a:schemeClr val="tx2"/>
                </a:solidFill>
              </a:rPr>
              <a:t>Hvorfor feirer vi pinse?</a:t>
            </a:r>
            <a:endParaRPr lang="en-GB" dirty="0">
              <a:solidFill>
                <a:schemeClr val="tx2"/>
              </a:solidFill>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492" y="1334531"/>
            <a:ext cx="6697362" cy="5023022"/>
          </a:xfrm>
          <a:prstGeom prst="rect">
            <a:avLst/>
          </a:prstGeom>
        </p:spPr>
      </p:pic>
      <p:sp>
        <p:nvSpPr>
          <p:cNvPr id="5" name="TekstSylinder 4"/>
          <p:cNvSpPr txBox="1"/>
          <p:nvPr/>
        </p:nvSpPr>
        <p:spPr>
          <a:xfrm>
            <a:off x="6013622" y="5961447"/>
            <a:ext cx="2973860" cy="369332"/>
          </a:xfrm>
          <a:prstGeom prst="rect">
            <a:avLst/>
          </a:prstGeom>
          <a:noFill/>
        </p:spPr>
        <p:txBody>
          <a:bodyPr wrap="square" rtlCol="0">
            <a:spAutoFit/>
          </a:bodyPr>
          <a:lstStyle/>
          <a:p>
            <a:r>
              <a:rPr lang="nb-NO" dirty="0" smtClean="0">
                <a:solidFill>
                  <a:schemeClr val="bg1"/>
                </a:solidFill>
              </a:rPr>
              <a:t>www.freebibleimages.org</a:t>
            </a:r>
            <a:endParaRPr lang="en-GB" dirty="0">
              <a:solidFill>
                <a:schemeClr val="bg1"/>
              </a:solidFill>
            </a:endParaRPr>
          </a:p>
        </p:txBody>
      </p:sp>
    </p:spTree>
    <p:extLst>
      <p:ext uri="{BB962C8B-B14F-4D97-AF65-F5344CB8AC3E}">
        <p14:creationId xmlns:p14="http://schemas.microsoft.com/office/powerpoint/2010/main" val="2430988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76300" y="0"/>
            <a:ext cx="10515600" cy="1325563"/>
          </a:xfrm>
        </p:spPr>
        <p:txBody>
          <a:bodyPr>
            <a:normAutofit/>
          </a:bodyPr>
          <a:lstStyle/>
          <a:p>
            <a:r>
              <a:rPr lang="nb-NO" sz="6000" dirty="0" smtClean="0">
                <a:solidFill>
                  <a:schemeClr val="tx2"/>
                </a:solidFill>
              </a:rPr>
              <a:t>Pinse = kirkens fødselsdag</a:t>
            </a:r>
            <a:endParaRPr lang="en-GB" sz="6000" dirty="0">
              <a:solidFill>
                <a:schemeClr val="tx2"/>
              </a:solidFill>
            </a:endParaRPr>
          </a:p>
        </p:txBody>
      </p:sp>
      <p:pic>
        <p:nvPicPr>
          <p:cNvPr id="6" name="Plassholder for innhold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00100" y="1290638"/>
            <a:ext cx="4572000" cy="3429000"/>
          </a:xfrm>
        </p:spPr>
      </p:pic>
      <p:pic>
        <p:nvPicPr>
          <p:cNvPr id="7" name="Plassholder for innhold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781800" y="1252538"/>
            <a:ext cx="4514850" cy="3386138"/>
          </a:xfrm>
        </p:spPr>
      </p:pic>
      <p:sp>
        <p:nvSpPr>
          <p:cNvPr id="5" name="TekstSylinder 4"/>
          <p:cNvSpPr txBox="1"/>
          <p:nvPr/>
        </p:nvSpPr>
        <p:spPr>
          <a:xfrm>
            <a:off x="2366049" y="4221881"/>
            <a:ext cx="2973860" cy="369332"/>
          </a:xfrm>
          <a:prstGeom prst="rect">
            <a:avLst/>
          </a:prstGeom>
          <a:noFill/>
        </p:spPr>
        <p:txBody>
          <a:bodyPr wrap="square" rtlCol="0">
            <a:spAutoFit/>
          </a:bodyPr>
          <a:lstStyle/>
          <a:p>
            <a:r>
              <a:rPr lang="nb-NO" dirty="0" smtClean="0">
                <a:solidFill>
                  <a:schemeClr val="bg1"/>
                </a:solidFill>
              </a:rPr>
              <a:t>www.freebibleimages.org</a:t>
            </a:r>
            <a:endParaRPr lang="en-GB" dirty="0">
              <a:solidFill>
                <a:schemeClr val="bg1"/>
              </a:solidFill>
            </a:endParaRPr>
          </a:p>
        </p:txBody>
      </p:sp>
      <p:sp>
        <p:nvSpPr>
          <p:cNvPr id="8" name="TekstSylinder 7"/>
          <p:cNvSpPr txBox="1"/>
          <p:nvPr/>
        </p:nvSpPr>
        <p:spPr>
          <a:xfrm>
            <a:off x="8481099" y="4170747"/>
            <a:ext cx="2973860" cy="369332"/>
          </a:xfrm>
          <a:prstGeom prst="rect">
            <a:avLst/>
          </a:prstGeom>
          <a:noFill/>
        </p:spPr>
        <p:txBody>
          <a:bodyPr wrap="square" rtlCol="0">
            <a:spAutoFit/>
          </a:bodyPr>
          <a:lstStyle/>
          <a:p>
            <a:r>
              <a:rPr lang="nb-NO" dirty="0" smtClean="0">
                <a:solidFill>
                  <a:schemeClr val="bg1"/>
                </a:solidFill>
              </a:rPr>
              <a:t>www.freebibleimages.org</a:t>
            </a:r>
            <a:endParaRPr lang="en-GB" dirty="0">
              <a:solidFill>
                <a:schemeClr val="bg1"/>
              </a:solidFill>
            </a:endParaRPr>
          </a:p>
        </p:txBody>
      </p:sp>
      <p:sp>
        <p:nvSpPr>
          <p:cNvPr id="9" name="TekstSylinder 8"/>
          <p:cNvSpPr txBox="1"/>
          <p:nvPr/>
        </p:nvSpPr>
        <p:spPr>
          <a:xfrm>
            <a:off x="857250" y="4857750"/>
            <a:ext cx="9467850" cy="2246769"/>
          </a:xfrm>
          <a:prstGeom prst="rect">
            <a:avLst/>
          </a:prstGeom>
          <a:noFill/>
        </p:spPr>
        <p:txBody>
          <a:bodyPr wrap="square" rtlCol="0">
            <a:spAutoFit/>
          </a:bodyPr>
          <a:lstStyle/>
          <a:p>
            <a:r>
              <a:rPr lang="nb-NO" sz="2800" i="1" dirty="0" smtClean="0">
                <a:solidFill>
                  <a:schemeClr val="tx2"/>
                </a:solidFill>
              </a:rPr>
              <a:t>De som tok imot budskapet hans, ble døpt, og den dagen ble det lagt til omkring tre tusen mennesker. De holdt seg trofast til apostlenes lære og fellesskapet, til brødsbrytelsen og bønnene.</a:t>
            </a:r>
          </a:p>
          <a:p>
            <a:r>
              <a:rPr lang="nb-NO" sz="2800" dirty="0" smtClean="0">
                <a:solidFill>
                  <a:schemeClr val="tx2"/>
                </a:solidFill>
              </a:rPr>
              <a:t>							</a:t>
            </a:r>
            <a:r>
              <a:rPr lang="nb-NO" sz="2800" dirty="0" err="1" smtClean="0">
                <a:solidFill>
                  <a:schemeClr val="tx2"/>
                </a:solidFill>
              </a:rPr>
              <a:t>Apg</a:t>
            </a:r>
            <a:r>
              <a:rPr lang="nb-NO" sz="2800" dirty="0" smtClean="0">
                <a:solidFill>
                  <a:schemeClr val="tx2"/>
                </a:solidFill>
              </a:rPr>
              <a:t> 2,41-42 </a:t>
            </a:r>
            <a:endParaRPr lang="nb-NO" sz="2800" i="1" dirty="0" smtClean="0">
              <a:solidFill>
                <a:schemeClr val="tx2"/>
              </a:solidFill>
            </a:endParaRPr>
          </a:p>
          <a:p>
            <a:endParaRPr lang="en-GB" sz="2800" i="1" dirty="0" smtClean="0">
              <a:solidFill>
                <a:schemeClr val="tx2"/>
              </a:solidFill>
            </a:endParaRPr>
          </a:p>
        </p:txBody>
      </p:sp>
    </p:spTree>
    <p:extLst>
      <p:ext uri="{BB962C8B-B14F-4D97-AF65-F5344CB8AC3E}">
        <p14:creationId xmlns:p14="http://schemas.microsoft.com/office/powerpoint/2010/main" val="389988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1049000" cy="1325563"/>
          </a:xfrm>
        </p:spPr>
        <p:txBody>
          <a:bodyPr/>
          <a:lstStyle/>
          <a:p>
            <a:r>
              <a:rPr lang="nb-NO" dirty="0" smtClean="0">
                <a:solidFill>
                  <a:schemeClr val="tx2"/>
                </a:solidFill>
              </a:rPr>
              <a:t>Pinse = takkefest for Den hellige ånds komme</a:t>
            </a:r>
            <a:endParaRPr lang="en-GB" dirty="0">
              <a:solidFill>
                <a:schemeClr val="tx2"/>
              </a:solidFill>
            </a:endParaRPr>
          </a:p>
        </p:txBody>
      </p:sp>
      <p:sp>
        <p:nvSpPr>
          <p:cNvPr id="3" name="Plassholder for innhold 2"/>
          <p:cNvSpPr>
            <a:spLocks noGrp="1"/>
          </p:cNvSpPr>
          <p:nvPr>
            <p:ph sz="half" idx="1"/>
          </p:nvPr>
        </p:nvSpPr>
        <p:spPr>
          <a:xfrm>
            <a:off x="790074" y="1729372"/>
            <a:ext cx="10303042" cy="4351338"/>
          </a:xfrm>
        </p:spPr>
        <p:txBody>
          <a:bodyPr/>
          <a:lstStyle/>
          <a:p>
            <a:r>
              <a:rPr lang="en-GB" sz="3600" dirty="0" err="1" smtClean="0">
                <a:solidFill>
                  <a:schemeClr val="tx2"/>
                </a:solidFill>
              </a:rPr>
              <a:t>Hva</a:t>
            </a:r>
            <a:r>
              <a:rPr lang="en-GB" sz="3600" dirty="0" smtClean="0">
                <a:solidFill>
                  <a:schemeClr val="tx2"/>
                </a:solidFill>
              </a:rPr>
              <a:t> </a:t>
            </a:r>
            <a:r>
              <a:rPr lang="en-GB" sz="3600" dirty="0" err="1" smtClean="0">
                <a:solidFill>
                  <a:schemeClr val="tx2"/>
                </a:solidFill>
              </a:rPr>
              <a:t>innebærer</a:t>
            </a:r>
            <a:r>
              <a:rPr lang="en-GB" sz="3600" dirty="0" smtClean="0">
                <a:solidFill>
                  <a:schemeClr val="tx2"/>
                </a:solidFill>
              </a:rPr>
              <a:t> </a:t>
            </a:r>
            <a:r>
              <a:rPr lang="en-GB" sz="3600" dirty="0" err="1" smtClean="0">
                <a:solidFill>
                  <a:schemeClr val="tx2"/>
                </a:solidFill>
              </a:rPr>
              <a:t>det</a:t>
            </a:r>
            <a:r>
              <a:rPr lang="en-GB" sz="3600" dirty="0" smtClean="0">
                <a:solidFill>
                  <a:schemeClr val="tx2"/>
                </a:solidFill>
              </a:rPr>
              <a:t> at Den </a:t>
            </a:r>
            <a:r>
              <a:rPr lang="en-GB" sz="3600" dirty="0" err="1" smtClean="0">
                <a:solidFill>
                  <a:schemeClr val="tx2"/>
                </a:solidFill>
              </a:rPr>
              <a:t>hellige</a:t>
            </a:r>
            <a:r>
              <a:rPr lang="en-GB" sz="3600" dirty="0" smtClean="0">
                <a:solidFill>
                  <a:schemeClr val="tx2"/>
                </a:solidFill>
              </a:rPr>
              <a:t> </a:t>
            </a:r>
            <a:r>
              <a:rPr lang="en-GB" sz="3600" dirty="0" err="1" smtClean="0">
                <a:solidFill>
                  <a:schemeClr val="tx2"/>
                </a:solidFill>
              </a:rPr>
              <a:t>ånd</a:t>
            </a:r>
            <a:r>
              <a:rPr lang="en-GB" sz="3600" dirty="0" smtClean="0">
                <a:solidFill>
                  <a:schemeClr val="tx2"/>
                </a:solidFill>
              </a:rPr>
              <a:t> </a:t>
            </a:r>
            <a:r>
              <a:rPr lang="en-GB" sz="3600" dirty="0" err="1" smtClean="0">
                <a:solidFill>
                  <a:schemeClr val="tx2"/>
                </a:solidFill>
              </a:rPr>
              <a:t>kommer</a:t>
            </a:r>
            <a:r>
              <a:rPr lang="en-GB" sz="3600" dirty="0" smtClean="0">
                <a:solidFill>
                  <a:schemeClr val="tx2"/>
                </a:solidFill>
              </a:rPr>
              <a:t> </a:t>
            </a:r>
            <a:r>
              <a:rPr lang="en-GB" sz="3600" dirty="0" err="1" smtClean="0">
                <a:solidFill>
                  <a:schemeClr val="tx2"/>
                </a:solidFill>
              </a:rPr>
              <a:t>til</a:t>
            </a:r>
            <a:r>
              <a:rPr lang="en-GB" sz="3600" dirty="0" smtClean="0">
                <a:solidFill>
                  <a:schemeClr val="tx2"/>
                </a:solidFill>
              </a:rPr>
              <a:t> </a:t>
            </a:r>
            <a:r>
              <a:rPr lang="en-GB" sz="3600" dirty="0" err="1" smtClean="0">
                <a:solidFill>
                  <a:schemeClr val="tx2"/>
                </a:solidFill>
              </a:rPr>
              <a:t>verden</a:t>
            </a:r>
            <a:r>
              <a:rPr lang="en-GB" sz="3600" dirty="0" smtClean="0">
                <a:solidFill>
                  <a:schemeClr val="tx2"/>
                </a:solidFill>
              </a:rPr>
              <a:t>?</a:t>
            </a:r>
          </a:p>
          <a:p>
            <a:pPr>
              <a:buNone/>
            </a:pPr>
            <a:endParaRPr lang="en-GB" sz="3600" dirty="0" smtClean="0">
              <a:solidFill>
                <a:schemeClr val="tx2"/>
              </a:solidFill>
            </a:endParaRPr>
          </a:p>
          <a:p>
            <a:pPr lvl="1"/>
            <a:r>
              <a:rPr lang="en-GB" sz="3600" dirty="0" smtClean="0">
                <a:solidFill>
                  <a:schemeClr val="tx2"/>
                </a:solidFill>
              </a:rPr>
              <a:t>Et </a:t>
            </a:r>
            <a:r>
              <a:rPr lang="en-GB" sz="3600" dirty="0" err="1" smtClean="0">
                <a:solidFill>
                  <a:schemeClr val="tx2"/>
                </a:solidFill>
              </a:rPr>
              <a:t>uttrykk</a:t>
            </a:r>
            <a:r>
              <a:rPr lang="en-GB" sz="3600" dirty="0" smtClean="0">
                <a:solidFill>
                  <a:schemeClr val="tx2"/>
                </a:solidFill>
              </a:rPr>
              <a:t> for </a:t>
            </a:r>
            <a:r>
              <a:rPr lang="en-GB" sz="3600" dirty="0" err="1" smtClean="0">
                <a:solidFill>
                  <a:schemeClr val="tx2"/>
                </a:solidFill>
              </a:rPr>
              <a:t>Guds</a:t>
            </a:r>
            <a:r>
              <a:rPr lang="en-GB" sz="3600" dirty="0" smtClean="0">
                <a:solidFill>
                  <a:schemeClr val="tx2"/>
                </a:solidFill>
              </a:rPr>
              <a:t> </a:t>
            </a:r>
            <a:r>
              <a:rPr lang="en-GB" sz="3600" dirty="0" err="1" smtClean="0">
                <a:solidFill>
                  <a:schemeClr val="tx2"/>
                </a:solidFill>
              </a:rPr>
              <a:t>nærvær</a:t>
            </a:r>
            <a:r>
              <a:rPr lang="en-GB" sz="3600" dirty="0" smtClean="0">
                <a:solidFill>
                  <a:schemeClr val="tx2"/>
                </a:solidFill>
              </a:rPr>
              <a:t>!</a:t>
            </a:r>
          </a:p>
          <a:p>
            <a:pPr lvl="1"/>
            <a:endParaRPr lang="en-GB" dirty="0" smtClean="0">
              <a:solidFill>
                <a:schemeClr val="tx2"/>
              </a:solidFill>
            </a:endParaRPr>
          </a:p>
          <a:p>
            <a:endParaRPr lang="en-GB" dirty="0" smtClean="0">
              <a:solidFill>
                <a:schemeClr val="tx2"/>
              </a:solidFill>
            </a:endParaRPr>
          </a:p>
          <a:p>
            <a:pPr lvl="1"/>
            <a:endParaRPr lang="en-GB" dirty="0" smtClean="0"/>
          </a:p>
          <a:p>
            <a:pPr lvl="1"/>
            <a:endParaRPr lang="en-GB" dirty="0"/>
          </a:p>
        </p:txBody>
      </p:sp>
      <p:pic>
        <p:nvPicPr>
          <p:cNvPr id="7170" name="Picture 2" descr="https://pixabay.com/static/uploads/photo/2014/04/03/00/31/dove-308571_960_720.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19537" y="2083663"/>
            <a:ext cx="6272463" cy="4437135"/>
          </a:xfrm>
          <a:prstGeom prst="rect">
            <a:avLst/>
          </a:prstGeom>
          <a:noFill/>
        </p:spPr>
      </p:pic>
      <p:sp>
        <p:nvSpPr>
          <p:cNvPr id="6" name="Rektangel 5"/>
          <p:cNvSpPr/>
          <p:nvPr/>
        </p:nvSpPr>
        <p:spPr>
          <a:xfrm>
            <a:off x="9438151" y="5337829"/>
            <a:ext cx="1882182" cy="369332"/>
          </a:xfrm>
          <a:prstGeom prst="rect">
            <a:avLst/>
          </a:prstGeom>
        </p:spPr>
        <p:txBody>
          <a:bodyPr wrap="none">
            <a:spAutoFit/>
          </a:bodyPr>
          <a:lstStyle/>
          <a:p>
            <a:r>
              <a:rPr lang="en-GB" dirty="0" smtClean="0">
                <a:solidFill>
                  <a:schemeClr val="tx2"/>
                </a:solidFill>
              </a:rPr>
              <a:t>www.pixabay.com</a:t>
            </a:r>
            <a:endParaRPr lang="en-GB" dirty="0">
              <a:solidFill>
                <a:schemeClr val="tx2"/>
              </a:solidFill>
            </a:endParaRPr>
          </a:p>
        </p:txBody>
      </p:sp>
      <p:sp>
        <p:nvSpPr>
          <p:cNvPr id="7" name="TekstSylinder 6"/>
          <p:cNvSpPr txBox="1"/>
          <p:nvPr/>
        </p:nvSpPr>
        <p:spPr>
          <a:xfrm>
            <a:off x="649705" y="5564759"/>
            <a:ext cx="6256421" cy="523220"/>
          </a:xfrm>
          <a:prstGeom prst="rect">
            <a:avLst/>
          </a:prstGeom>
          <a:noFill/>
        </p:spPr>
        <p:txBody>
          <a:bodyPr wrap="square" rtlCol="0">
            <a:spAutoFit/>
          </a:bodyPr>
          <a:lstStyle/>
          <a:p>
            <a:r>
              <a:rPr lang="nb-NO" sz="2800" b="1" dirty="0" smtClean="0">
                <a:solidFill>
                  <a:srgbClr val="FF0000"/>
                </a:solidFill>
              </a:rPr>
              <a:t>Duen = symbol på Den hellige ånd</a:t>
            </a:r>
            <a:endParaRPr lang="nb-NO" sz="2800" b="1" dirty="0">
              <a:solidFill>
                <a:srgbClr val="FF0000"/>
              </a:solidFill>
            </a:endParaRPr>
          </a:p>
        </p:txBody>
      </p:sp>
    </p:spTree>
    <p:extLst>
      <p:ext uri="{BB962C8B-B14F-4D97-AF65-F5344CB8AC3E}">
        <p14:creationId xmlns:p14="http://schemas.microsoft.com/office/powerpoint/2010/main" val="170827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8800" dirty="0" smtClean="0">
                <a:solidFill>
                  <a:schemeClr val="tx2"/>
                </a:solidFill>
              </a:rPr>
              <a:t>Babels tårn</a:t>
            </a:r>
            <a:endParaRPr lang="en-GB" sz="8800" dirty="0">
              <a:solidFill>
                <a:schemeClr val="tx2"/>
              </a:solidFill>
            </a:endParaRPr>
          </a:p>
        </p:txBody>
      </p:sp>
      <p:pic>
        <p:nvPicPr>
          <p:cNvPr id="6146" name="Picture 2" descr="The workers started babbling in different languages and stopped working together. – Slide 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6233528" y="1715376"/>
            <a:ext cx="5413043" cy="4059782"/>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innhold 3"/>
          <p:cNvSpPr>
            <a:spLocks noGrp="1"/>
          </p:cNvSpPr>
          <p:nvPr>
            <p:ph sz="half" idx="2"/>
          </p:nvPr>
        </p:nvSpPr>
        <p:spPr>
          <a:xfrm>
            <a:off x="360946" y="2114384"/>
            <a:ext cx="5077327" cy="4351338"/>
          </a:xfrm>
        </p:spPr>
        <p:txBody>
          <a:bodyPr>
            <a:normAutofit/>
          </a:bodyPr>
          <a:lstStyle/>
          <a:p>
            <a:r>
              <a:rPr lang="en-GB" sz="3200" dirty="0" smtClean="0">
                <a:solidFill>
                  <a:schemeClr val="tx2"/>
                </a:solidFill>
              </a:rPr>
              <a:t>I </a:t>
            </a:r>
            <a:r>
              <a:rPr lang="en-GB" sz="3200" dirty="0" err="1" smtClean="0">
                <a:solidFill>
                  <a:schemeClr val="tx2"/>
                </a:solidFill>
              </a:rPr>
              <a:t>pinsen</a:t>
            </a:r>
            <a:r>
              <a:rPr lang="en-GB" sz="3200" dirty="0" smtClean="0">
                <a:solidFill>
                  <a:schemeClr val="tx2"/>
                </a:solidFill>
              </a:rPr>
              <a:t> </a:t>
            </a:r>
            <a:r>
              <a:rPr lang="en-GB" sz="3200" dirty="0" err="1" smtClean="0">
                <a:solidFill>
                  <a:schemeClr val="tx2"/>
                </a:solidFill>
              </a:rPr>
              <a:t>skjer</a:t>
            </a:r>
            <a:r>
              <a:rPr lang="en-GB" sz="3200" dirty="0" smtClean="0">
                <a:solidFill>
                  <a:schemeClr val="tx2"/>
                </a:solidFill>
              </a:rPr>
              <a:t> </a:t>
            </a:r>
            <a:r>
              <a:rPr lang="en-GB" sz="3200" dirty="0" err="1" smtClean="0">
                <a:solidFill>
                  <a:schemeClr val="tx2"/>
                </a:solidFill>
              </a:rPr>
              <a:t>det</a:t>
            </a:r>
            <a:r>
              <a:rPr lang="en-GB" sz="3200" dirty="0" smtClean="0">
                <a:solidFill>
                  <a:schemeClr val="tx2"/>
                </a:solidFill>
              </a:rPr>
              <a:t> </a:t>
            </a:r>
            <a:r>
              <a:rPr lang="en-GB" sz="3200" dirty="0" err="1" smtClean="0">
                <a:solidFill>
                  <a:schemeClr val="tx2"/>
                </a:solidFill>
              </a:rPr>
              <a:t>motsatte</a:t>
            </a:r>
            <a:r>
              <a:rPr lang="en-GB" sz="3200" dirty="0" smtClean="0">
                <a:solidFill>
                  <a:schemeClr val="tx2"/>
                </a:solidFill>
              </a:rPr>
              <a:t> </a:t>
            </a:r>
            <a:r>
              <a:rPr lang="en-GB" sz="3200" dirty="0" err="1" smtClean="0">
                <a:solidFill>
                  <a:schemeClr val="tx2"/>
                </a:solidFill>
              </a:rPr>
              <a:t>av</a:t>
            </a:r>
            <a:r>
              <a:rPr lang="en-GB" sz="3200" dirty="0" smtClean="0">
                <a:solidFill>
                  <a:schemeClr val="tx2"/>
                </a:solidFill>
              </a:rPr>
              <a:t> </a:t>
            </a:r>
            <a:r>
              <a:rPr lang="en-GB" sz="3200" dirty="0" err="1" smtClean="0">
                <a:solidFill>
                  <a:schemeClr val="tx2"/>
                </a:solidFill>
              </a:rPr>
              <a:t>språkforvirringen</a:t>
            </a:r>
            <a:r>
              <a:rPr lang="en-GB" sz="3200" dirty="0" smtClean="0">
                <a:solidFill>
                  <a:schemeClr val="tx2"/>
                </a:solidFill>
              </a:rPr>
              <a:t> </a:t>
            </a:r>
            <a:r>
              <a:rPr lang="en-GB" sz="3200" dirty="0" err="1" smtClean="0">
                <a:solidFill>
                  <a:schemeClr val="tx2"/>
                </a:solidFill>
              </a:rPr>
              <a:t>i</a:t>
            </a:r>
            <a:r>
              <a:rPr lang="en-GB" sz="3200" dirty="0" smtClean="0">
                <a:solidFill>
                  <a:schemeClr val="tx2"/>
                </a:solidFill>
              </a:rPr>
              <a:t> Babel:</a:t>
            </a:r>
          </a:p>
          <a:p>
            <a:pPr>
              <a:buNone/>
            </a:pPr>
            <a:endParaRPr lang="en-GB" sz="3200" dirty="0" smtClean="0">
              <a:solidFill>
                <a:schemeClr val="tx2"/>
              </a:solidFill>
            </a:endParaRPr>
          </a:p>
          <a:p>
            <a:pPr lvl="1"/>
            <a:r>
              <a:rPr lang="en-GB" sz="3200" dirty="0" err="1" smtClean="0">
                <a:solidFill>
                  <a:schemeClr val="tx2"/>
                </a:solidFill>
              </a:rPr>
              <a:t>Alle</a:t>
            </a:r>
            <a:r>
              <a:rPr lang="en-GB" sz="3200" dirty="0" smtClean="0">
                <a:solidFill>
                  <a:schemeClr val="tx2"/>
                </a:solidFill>
              </a:rPr>
              <a:t> </a:t>
            </a:r>
            <a:r>
              <a:rPr lang="en-GB" sz="3200" dirty="0" err="1" smtClean="0">
                <a:solidFill>
                  <a:schemeClr val="tx2"/>
                </a:solidFill>
              </a:rPr>
              <a:t>kristne</a:t>
            </a:r>
            <a:r>
              <a:rPr lang="en-GB" sz="3200" dirty="0" smtClean="0">
                <a:solidFill>
                  <a:schemeClr val="tx2"/>
                </a:solidFill>
              </a:rPr>
              <a:t> </a:t>
            </a:r>
            <a:r>
              <a:rPr lang="en-GB" sz="3200" dirty="0" err="1" smtClean="0">
                <a:solidFill>
                  <a:schemeClr val="tx2"/>
                </a:solidFill>
              </a:rPr>
              <a:t>er</a:t>
            </a:r>
            <a:r>
              <a:rPr lang="en-GB" sz="3200" dirty="0" smtClean="0">
                <a:solidFill>
                  <a:schemeClr val="tx2"/>
                </a:solidFill>
              </a:rPr>
              <a:t> </a:t>
            </a:r>
            <a:r>
              <a:rPr lang="en-GB" sz="3200" dirty="0" err="1" smtClean="0">
                <a:solidFill>
                  <a:schemeClr val="tx2"/>
                </a:solidFill>
              </a:rPr>
              <a:t>nå</a:t>
            </a:r>
            <a:r>
              <a:rPr lang="en-GB" sz="3200" dirty="0" smtClean="0">
                <a:solidFill>
                  <a:schemeClr val="tx2"/>
                </a:solidFill>
              </a:rPr>
              <a:t> </a:t>
            </a:r>
            <a:r>
              <a:rPr lang="en-GB" sz="3200" dirty="0" err="1" smtClean="0">
                <a:solidFill>
                  <a:schemeClr val="tx2"/>
                </a:solidFill>
              </a:rPr>
              <a:t>ett</a:t>
            </a:r>
            <a:r>
              <a:rPr lang="en-GB" sz="3200" dirty="0" smtClean="0">
                <a:solidFill>
                  <a:schemeClr val="tx2"/>
                </a:solidFill>
              </a:rPr>
              <a:t> folk!</a:t>
            </a:r>
            <a:endParaRPr lang="en-GB" sz="3200" dirty="0">
              <a:solidFill>
                <a:schemeClr val="tx2"/>
              </a:solidFill>
            </a:endParaRPr>
          </a:p>
        </p:txBody>
      </p:sp>
      <p:sp>
        <p:nvSpPr>
          <p:cNvPr id="5" name="TekstSylinder 4"/>
          <p:cNvSpPr txBox="1"/>
          <p:nvPr/>
        </p:nvSpPr>
        <p:spPr>
          <a:xfrm>
            <a:off x="8540253" y="5149515"/>
            <a:ext cx="2973860" cy="369332"/>
          </a:xfrm>
          <a:prstGeom prst="rect">
            <a:avLst/>
          </a:prstGeom>
          <a:noFill/>
        </p:spPr>
        <p:txBody>
          <a:bodyPr wrap="square" rtlCol="0">
            <a:spAutoFit/>
          </a:bodyPr>
          <a:lstStyle/>
          <a:p>
            <a:r>
              <a:rPr lang="nb-NO" dirty="0" smtClean="0">
                <a:solidFill>
                  <a:schemeClr val="bg1"/>
                </a:solidFill>
              </a:rPr>
              <a:t>www.freebibleimages.org</a:t>
            </a:r>
            <a:endParaRPr lang="en-GB" dirty="0">
              <a:solidFill>
                <a:schemeClr val="bg1"/>
              </a:solidFill>
            </a:endParaRPr>
          </a:p>
        </p:txBody>
      </p:sp>
    </p:spTree>
    <p:extLst>
      <p:ext uri="{BB962C8B-B14F-4D97-AF65-F5344CB8AC3E}">
        <p14:creationId xmlns:p14="http://schemas.microsoft.com/office/powerpoint/2010/main" val="134713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288925"/>
            <a:ext cx="10515600" cy="1325563"/>
          </a:xfrm>
        </p:spPr>
        <p:txBody>
          <a:bodyPr/>
          <a:lstStyle/>
          <a:p>
            <a:r>
              <a:rPr lang="nb-NO" dirty="0" smtClean="0">
                <a:solidFill>
                  <a:srgbClr val="FF0000"/>
                </a:solidFill>
              </a:rPr>
              <a:t>Pinsens liturgiske farge er rød</a:t>
            </a:r>
            <a:endParaRPr lang="nb-NO" dirty="0">
              <a:solidFill>
                <a:srgbClr val="FF0000"/>
              </a:solidFill>
            </a:endParaRPr>
          </a:p>
        </p:txBody>
      </p:sp>
      <p:pic>
        <p:nvPicPr>
          <p:cNvPr id="5" name="Plassholder for innhold 4" descr="liturgiskef-farger_499x500.jpg"/>
          <p:cNvPicPr>
            <a:picLocks noGrp="1" noChangeAspect="1"/>
          </p:cNvPicPr>
          <p:nvPr>
            <p:ph sz="half" idx="1"/>
          </p:nvPr>
        </p:nvPicPr>
        <p:blipFill>
          <a:blip r:embed="rId3" cstate="print"/>
          <a:stretch>
            <a:fillRect/>
          </a:stretch>
        </p:blipFill>
        <p:spPr>
          <a:xfrm>
            <a:off x="1257682" y="1539875"/>
            <a:ext cx="4876418" cy="4886190"/>
          </a:xfrm>
        </p:spPr>
      </p:pic>
      <p:sp>
        <p:nvSpPr>
          <p:cNvPr id="4" name="Plassholder for innhold 3"/>
          <p:cNvSpPr>
            <a:spLocks noGrp="1"/>
          </p:cNvSpPr>
          <p:nvPr>
            <p:ph sz="half" idx="2"/>
          </p:nvPr>
        </p:nvSpPr>
        <p:spPr>
          <a:xfrm>
            <a:off x="6134100" y="1869621"/>
            <a:ext cx="5162550" cy="1104901"/>
          </a:xfrm>
        </p:spPr>
        <p:txBody>
          <a:bodyPr/>
          <a:lstStyle/>
          <a:p>
            <a:pPr>
              <a:buNone/>
            </a:pPr>
            <a:r>
              <a:rPr lang="nb-NO" dirty="0" smtClean="0">
                <a:solidFill>
                  <a:schemeClr val="tx2"/>
                </a:solidFill>
              </a:rPr>
              <a:t>- blodets, åndens og ildens farge.</a:t>
            </a:r>
            <a:endParaRPr lang="nb-NO" dirty="0">
              <a:solidFill>
                <a:schemeClr val="tx2"/>
              </a:solidFill>
            </a:endParaRPr>
          </a:p>
        </p:txBody>
      </p:sp>
      <p:sp>
        <p:nvSpPr>
          <p:cNvPr id="6" name="Rektangel 5"/>
          <p:cNvSpPr/>
          <p:nvPr/>
        </p:nvSpPr>
        <p:spPr>
          <a:xfrm>
            <a:off x="534150" y="6063734"/>
            <a:ext cx="1984005" cy="369332"/>
          </a:xfrm>
          <a:prstGeom prst="rect">
            <a:avLst/>
          </a:prstGeom>
        </p:spPr>
        <p:txBody>
          <a:bodyPr wrap="none">
            <a:spAutoFit/>
          </a:bodyPr>
          <a:lstStyle/>
          <a:p>
            <a:r>
              <a:rPr lang="nb-NO" dirty="0" err="1" smtClean="0">
                <a:solidFill>
                  <a:schemeClr val="tx2"/>
                </a:solidFill>
              </a:rPr>
              <a:t>www.nettkirken.no</a:t>
            </a:r>
            <a:endParaRPr lang="en-GB"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862096"/>
          </a:xfrm>
        </p:spPr>
        <p:txBody>
          <a:bodyPr>
            <a:normAutofit fontScale="90000"/>
          </a:bodyPr>
          <a:lstStyle/>
          <a:p>
            <a:r>
              <a:rPr lang="en-GB" dirty="0" err="1" smtClean="0">
                <a:solidFill>
                  <a:schemeClr val="tx2"/>
                </a:solidFill>
              </a:rPr>
              <a:t>Kilder</a:t>
            </a:r>
            <a:endParaRPr lang="en-GB" dirty="0">
              <a:solidFill>
                <a:schemeClr val="tx2"/>
              </a:solidFill>
            </a:endParaRPr>
          </a:p>
        </p:txBody>
      </p:sp>
      <p:sp>
        <p:nvSpPr>
          <p:cNvPr id="3" name="Plassholder for innhold 2"/>
          <p:cNvSpPr>
            <a:spLocks noGrp="1"/>
          </p:cNvSpPr>
          <p:nvPr>
            <p:ph idx="1"/>
          </p:nvPr>
        </p:nvSpPr>
        <p:spPr>
          <a:xfrm>
            <a:off x="838200" y="1395662"/>
            <a:ext cx="10784305" cy="5462337"/>
          </a:xfrm>
        </p:spPr>
        <p:txBody>
          <a:bodyPr>
            <a:normAutofit fontScale="77500" lnSpcReduction="20000"/>
          </a:bodyPr>
          <a:lstStyle/>
          <a:p>
            <a:pPr marL="171450" indent="-171450">
              <a:buFontTx/>
              <a:buChar char="-"/>
            </a:pPr>
            <a:r>
              <a:rPr lang="nb-NO" dirty="0" smtClean="0">
                <a:hlinkClick r:id="rId3"/>
              </a:rPr>
              <a:t>www.bibel.no/OversettelseSprakLitteratur/Bibelen-i-Norge/Bibelen-i-hoytidene/Pinse</a:t>
            </a:r>
            <a:endParaRPr lang="nb-NO" dirty="0" smtClean="0"/>
          </a:p>
          <a:p>
            <a:pPr marL="171450" indent="-171450">
              <a:buFontTx/>
              <a:buChar char="-"/>
            </a:pPr>
            <a:r>
              <a:rPr lang="nb-NO" dirty="0">
                <a:hlinkClick r:id="rId4"/>
              </a:rPr>
              <a:t>http://</a:t>
            </a:r>
            <a:r>
              <a:rPr lang="nb-NO" dirty="0" smtClean="0">
                <a:hlinkClick r:id="rId4"/>
              </a:rPr>
              <a:t>www.bibel.no/OversettelseSprakLitteratur/Bibelen-i-Norge/Bibelen-i-hoytidene/KristiHimmelfart</a:t>
            </a:r>
            <a:endParaRPr lang="nb-NO" dirty="0" smtClean="0"/>
          </a:p>
          <a:p>
            <a:pPr marL="171450" indent="-171450">
              <a:buNone/>
            </a:pPr>
            <a:endParaRPr lang="nb-NO" dirty="0" smtClean="0"/>
          </a:p>
          <a:p>
            <a:pPr marL="171450" indent="-171450">
              <a:buFontTx/>
              <a:buChar char="-"/>
            </a:pPr>
            <a:r>
              <a:rPr lang="nb-NO" dirty="0" smtClean="0">
                <a:hlinkClick r:id="rId5"/>
              </a:rPr>
              <a:t>http://www.bibel.no/Nettbibelen</a:t>
            </a:r>
            <a:endParaRPr lang="nb-NO" dirty="0" smtClean="0"/>
          </a:p>
          <a:p>
            <a:pPr marL="171450" indent="-171450">
              <a:buFontTx/>
              <a:buChar char="-"/>
            </a:pPr>
            <a:endParaRPr lang="nb-NO" dirty="0" smtClean="0"/>
          </a:p>
          <a:p>
            <a:pPr marL="171450" indent="-171450">
              <a:buFontTx/>
              <a:buChar char="-"/>
            </a:pPr>
            <a:r>
              <a:rPr lang="nb-NO" i="1" dirty="0" smtClean="0">
                <a:solidFill>
                  <a:schemeClr val="tx2"/>
                </a:solidFill>
              </a:rPr>
              <a:t>Illustrert Bibelleksikon</a:t>
            </a:r>
            <a:r>
              <a:rPr lang="nb-NO" dirty="0" smtClean="0">
                <a:solidFill>
                  <a:schemeClr val="tx2"/>
                </a:solidFill>
              </a:rPr>
              <a:t>, Bind 5, 1986, Toralf </a:t>
            </a:r>
            <a:r>
              <a:rPr lang="nb-NO" dirty="0" err="1" smtClean="0">
                <a:solidFill>
                  <a:schemeClr val="tx2"/>
                </a:solidFill>
              </a:rPr>
              <a:t>Gilbrant</a:t>
            </a:r>
            <a:r>
              <a:rPr lang="nb-NO" dirty="0" smtClean="0">
                <a:solidFill>
                  <a:schemeClr val="tx2"/>
                </a:solidFill>
              </a:rPr>
              <a:t> og Tor Inge </a:t>
            </a:r>
            <a:r>
              <a:rPr lang="nb-NO" dirty="0" err="1" smtClean="0">
                <a:solidFill>
                  <a:schemeClr val="tx2"/>
                </a:solidFill>
              </a:rPr>
              <a:t>Gilbrant</a:t>
            </a:r>
            <a:r>
              <a:rPr lang="nb-NO" dirty="0" smtClean="0">
                <a:solidFill>
                  <a:schemeClr val="tx2"/>
                </a:solidFill>
              </a:rPr>
              <a:t/>
            </a:r>
            <a:br>
              <a:rPr lang="nb-NO" dirty="0" smtClean="0">
                <a:solidFill>
                  <a:schemeClr val="tx2"/>
                </a:solidFill>
              </a:rPr>
            </a:br>
            <a:endParaRPr lang="nb-NO" dirty="0" smtClean="0">
              <a:solidFill>
                <a:schemeClr val="tx2"/>
              </a:solidFill>
            </a:endParaRPr>
          </a:p>
          <a:p>
            <a:pPr marL="171450" indent="-171450">
              <a:buFontTx/>
              <a:buChar char="-"/>
            </a:pPr>
            <a:r>
              <a:rPr lang="nb-NO" i="1" dirty="0" smtClean="0">
                <a:solidFill>
                  <a:schemeClr val="tx2"/>
                </a:solidFill>
              </a:rPr>
              <a:t>Bibelen Guds Ord – Studieutgave</a:t>
            </a:r>
            <a:r>
              <a:rPr lang="nb-NO" dirty="0" smtClean="0">
                <a:solidFill>
                  <a:schemeClr val="tx2"/>
                </a:solidFill>
              </a:rPr>
              <a:t>, Bibelforlaget, 2007</a:t>
            </a:r>
            <a:br>
              <a:rPr lang="nb-NO" dirty="0" smtClean="0">
                <a:solidFill>
                  <a:schemeClr val="tx2"/>
                </a:solidFill>
              </a:rPr>
            </a:br>
            <a:endParaRPr lang="nb-NO" dirty="0" smtClean="0">
              <a:solidFill>
                <a:schemeClr val="tx2"/>
              </a:solidFill>
            </a:endParaRPr>
          </a:p>
          <a:p>
            <a:pPr marL="171450" indent="-171450">
              <a:buFontTx/>
              <a:buChar char="-"/>
            </a:pPr>
            <a:r>
              <a:rPr lang="nb-NO" i="1" dirty="0" smtClean="0">
                <a:solidFill>
                  <a:schemeClr val="tx2"/>
                </a:solidFill>
              </a:rPr>
              <a:t>Studiebibelen</a:t>
            </a:r>
            <a:r>
              <a:rPr lang="nb-NO" dirty="0" smtClean="0">
                <a:solidFill>
                  <a:schemeClr val="tx2"/>
                </a:solidFill>
              </a:rPr>
              <a:t>, </a:t>
            </a:r>
            <a:r>
              <a:rPr lang="nb-NO" dirty="0" err="1" smtClean="0">
                <a:solidFill>
                  <a:schemeClr val="tx2"/>
                </a:solidFill>
              </a:rPr>
              <a:t>Hermon</a:t>
            </a:r>
            <a:r>
              <a:rPr lang="nb-NO" dirty="0" smtClean="0">
                <a:solidFill>
                  <a:schemeClr val="tx2"/>
                </a:solidFill>
              </a:rPr>
              <a:t> forlag, Bind 3, 1996, Thoralf </a:t>
            </a:r>
            <a:r>
              <a:rPr lang="nb-NO" dirty="0" err="1" smtClean="0">
                <a:solidFill>
                  <a:schemeClr val="tx2"/>
                </a:solidFill>
              </a:rPr>
              <a:t>Gilbrant</a:t>
            </a:r>
            <a:r>
              <a:rPr lang="nb-NO" dirty="0" smtClean="0">
                <a:solidFill>
                  <a:schemeClr val="tx2"/>
                </a:solidFill>
              </a:rPr>
              <a:t> </a:t>
            </a:r>
            <a:br>
              <a:rPr lang="nb-NO" dirty="0" smtClean="0">
                <a:solidFill>
                  <a:schemeClr val="tx2"/>
                </a:solidFill>
              </a:rPr>
            </a:br>
            <a:endParaRPr lang="nb-NO" dirty="0" smtClean="0">
              <a:solidFill>
                <a:schemeClr val="tx2"/>
              </a:solidFill>
            </a:endParaRPr>
          </a:p>
          <a:p>
            <a:pPr marL="171450" indent="-171450">
              <a:buFontTx/>
              <a:buChar char="-"/>
            </a:pPr>
            <a:r>
              <a:rPr lang="nb-NO" dirty="0" smtClean="0">
                <a:solidFill>
                  <a:schemeClr val="tx2"/>
                </a:solidFill>
              </a:rPr>
              <a:t> Bilder:</a:t>
            </a:r>
          </a:p>
          <a:p>
            <a:pPr marL="628650" lvl="1" indent="-171450">
              <a:buFontTx/>
              <a:buChar char="-"/>
            </a:pPr>
            <a:r>
              <a:rPr lang="nb-NO" dirty="0" err="1" smtClean="0">
                <a:hlinkClick r:id="rId6"/>
              </a:rPr>
              <a:t>www.freebibleimages.org</a:t>
            </a:r>
            <a:r>
              <a:rPr lang="nb-NO" dirty="0" smtClean="0">
                <a:hlinkClick r:id="rId6"/>
              </a:rPr>
              <a:t>/</a:t>
            </a:r>
            <a:endParaRPr lang="nb-NO" dirty="0" smtClean="0"/>
          </a:p>
          <a:p>
            <a:pPr marL="628650" lvl="1" indent="-171450">
              <a:buFontTx/>
              <a:buChar char="-"/>
            </a:pPr>
            <a:r>
              <a:rPr lang="nb-NO" dirty="0" smtClean="0"/>
              <a:t> </a:t>
            </a:r>
            <a:r>
              <a:rPr lang="nb-NO" dirty="0" err="1" smtClean="0">
                <a:hlinkClick r:id="rId7"/>
              </a:rPr>
              <a:t>www.pixabay.com</a:t>
            </a:r>
            <a:endParaRPr lang="nb-NO" dirty="0" smtClean="0"/>
          </a:p>
          <a:p>
            <a:pPr marL="628650" lvl="1" indent="-171450">
              <a:buFontTx/>
              <a:buChar char="-"/>
            </a:pPr>
            <a:r>
              <a:rPr lang="nb-NO" dirty="0" err="1" smtClean="0">
                <a:hlinkClick r:id="rId8"/>
              </a:rPr>
              <a:t>www.wikipedia.org</a:t>
            </a:r>
            <a:endParaRPr lang="nb-NO" dirty="0" smtClean="0"/>
          </a:p>
          <a:p>
            <a:pPr marL="628650" lvl="1" indent="-171450">
              <a:buFontTx/>
              <a:buChar char="-"/>
            </a:pPr>
            <a:r>
              <a:rPr lang="nb-NO" dirty="0" err="1" smtClean="0">
                <a:hlinkClick r:id="rId9"/>
              </a:rPr>
              <a:t>www.nettkirken.no/kirken/liturgiske-farger</a:t>
            </a:r>
            <a:endParaRPr lang="nb-NO" dirty="0" smtClean="0"/>
          </a:p>
          <a:p>
            <a:pPr marL="628650" lvl="1" indent="-171450">
              <a:buFontTx/>
              <a:buChar char="-"/>
            </a:pPr>
            <a:endParaRPr lang="nb-NO" dirty="0" smtClean="0"/>
          </a:p>
          <a:p>
            <a:pPr marL="628650" lvl="1" indent="-171450">
              <a:buFontTx/>
              <a:buChar char="-"/>
            </a:pPr>
            <a:endParaRPr lang="nb-NO" dirty="0" smtClean="0"/>
          </a:p>
          <a:p>
            <a:pPr marL="628650" lvl="1" indent="-171450">
              <a:buFontTx/>
              <a:buChar char="-"/>
            </a:pPr>
            <a:endParaRPr lang="nb-NO" dirty="0" smtClean="0"/>
          </a:p>
          <a:p>
            <a:pPr marL="628650" lvl="1" indent="-171450">
              <a:buFontTx/>
              <a:buChar char="-"/>
            </a:pPr>
            <a:endParaRPr lang="nb-NO" dirty="0" smtClean="0"/>
          </a:p>
          <a:p>
            <a:pPr marL="628650" lvl="1" indent="-171450">
              <a:buFontTx/>
              <a:buChar char="-"/>
            </a:pPr>
            <a:endParaRPr lang="nb-NO" dirty="0" smtClean="0"/>
          </a:p>
          <a:p>
            <a:pPr marL="171450" indent="-171450">
              <a:buFontTx/>
              <a:buChar char="-"/>
            </a:pPr>
            <a:endParaRPr lang="nb-NO" dirty="0" smtClean="0"/>
          </a:p>
          <a:p>
            <a:endParaRPr lang="en-GB" dirty="0"/>
          </a:p>
        </p:txBody>
      </p:sp>
    </p:spTree>
    <p:extLst>
      <p:ext uri="{BB962C8B-B14F-4D97-AF65-F5344CB8AC3E}">
        <p14:creationId xmlns:p14="http://schemas.microsoft.com/office/powerpoint/2010/main" val="3479917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47410"/>
            <a:ext cx="10515600" cy="1325563"/>
          </a:xfrm>
        </p:spPr>
        <p:txBody>
          <a:bodyPr/>
          <a:lstStyle/>
          <a:p>
            <a:r>
              <a:rPr lang="nb-NO" dirty="0" smtClean="0">
                <a:solidFill>
                  <a:schemeClr val="tx2"/>
                </a:solidFill>
              </a:rPr>
              <a:t>Pinsen var opprinnelig en jødisk takkefest</a:t>
            </a:r>
            <a:endParaRPr lang="en-GB" dirty="0">
              <a:solidFill>
                <a:schemeClr val="tx2"/>
              </a:solidFill>
            </a:endParaRPr>
          </a:p>
        </p:txBody>
      </p:sp>
      <p:sp>
        <p:nvSpPr>
          <p:cNvPr id="3" name="Plassholder for innhold 2"/>
          <p:cNvSpPr>
            <a:spLocks noGrp="1"/>
          </p:cNvSpPr>
          <p:nvPr>
            <p:ph sz="half" idx="1"/>
          </p:nvPr>
        </p:nvSpPr>
        <p:spPr>
          <a:xfrm>
            <a:off x="1058042" y="5069906"/>
            <a:ext cx="10642600" cy="2548392"/>
          </a:xfrm>
        </p:spPr>
        <p:txBody>
          <a:bodyPr>
            <a:normAutofit/>
          </a:bodyPr>
          <a:lstStyle/>
          <a:p>
            <a:pPr marL="0" indent="0">
              <a:buNone/>
            </a:pPr>
            <a:r>
              <a:rPr lang="nb-NO" i="1" dirty="0">
                <a:solidFill>
                  <a:schemeClr val="tx2"/>
                </a:solidFill>
              </a:rPr>
              <a:t>Fra den dagen du tar sigden for å skjære det fullmodne kornet, skal du telle sju </a:t>
            </a:r>
            <a:r>
              <a:rPr lang="nb-NO" i="1" dirty="0" smtClean="0">
                <a:solidFill>
                  <a:schemeClr val="tx2"/>
                </a:solidFill>
              </a:rPr>
              <a:t>uker.</a:t>
            </a:r>
            <a:r>
              <a:rPr lang="nb-NO" i="1" dirty="0">
                <a:solidFill>
                  <a:schemeClr val="tx2"/>
                </a:solidFill>
              </a:rPr>
              <a:t> Da skal du holde </a:t>
            </a:r>
            <a:r>
              <a:rPr lang="nb-NO" i="1" u="sng" dirty="0">
                <a:solidFill>
                  <a:schemeClr val="tx2"/>
                </a:solidFill>
              </a:rPr>
              <a:t>ukefesten</a:t>
            </a:r>
            <a:r>
              <a:rPr lang="nb-NO" i="1" dirty="0">
                <a:solidFill>
                  <a:schemeClr val="tx2"/>
                </a:solidFill>
              </a:rPr>
              <a:t> for Herren din </a:t>
            </a:r>
            <a:r>
              <a:rPr lang="nb-NO" i="1" dirty="0" smtClean="0">
                <a:solidFill>
                  <a:schemeClr val="tx2"/>
                </a:solidFill>
              </a:rPr>
              <a:t>Gud.</a:t>
            </a:r>
          </a:p>
          <a:p>
            <a:pPr marL="0" indent="0">
              <a:buNone/>
            </a:pPr>
            <a:r>
              <a:rPr lang="nb-NO" i="1" dirty="0">
                <a:solidFill>
                  <a:schemeClr val="tx2"/>
                </a:solidFill>
              </a:rPr>
              <a:t>	</a:t>
            </a:r>
            <a:r>
              <a:rPr lang="nb-NO" i="1" dirty="0" smtClean="0">
                <a:solidFill>
                  <a:schemeClr val="tx2"/>
                </a:solidFill>
              </a:rPr>
              <a:t>						</a:t>
            </a:r>
            <a:r>
              <a:rPr lang="nb-NO" sz="2000" dirty="0" smtClean="0">
                <a:solidFill>
                  <a:schemeClr val="tx2"/>
                </a:solidFill>
              </a:rPr>
              <a:t>5 Mos 16,9b-10a</a:t>
            </a:r>
            <a:endParaRPr lang="en-GB" sz="2000" dirty="0">
              <a:solidFill>
                <a:schemeClr val="tx2"/>
              </a:solidFill>
            </a:endParaRPr>
          </a:p>
        </p:txBody>
      </p:sp>
      <p:pic>
        <p:nvPicPr>
          <p:cNvPr id="1026" name="Picture 2" descr="Westernwall2.jp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r="24616" b="28733"/>
          <a:stretch/>
        </p:blipFill>
        <p:spPr bwMode="auto">
          <a:xfrm>
            <a:off x="6261370" y="1529300"/>
            <a:ext cx="4976126" cy="3211142"/>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p:cNvSpPr txBox="1"/>
          <p:nvPr/>
        </p:nvSpPr>
        <p:spPr>
          <a:xfrm>
            <a:off x="8685160" y="4232243"/>
            <a:ext cx="2409371" cy="369332"/>
          </a:xfrm>
          <a:prstGeom prst="rect">
            <a:avLst/>
          </a:prstGeom>
          <a:noFill/>
        </p:spPr>
        <p:txBody>
          <a:bodyPr wrap="square" rtlCol="0">
            <a:spAutoFit/>
          </a:bodyPr>
          <a:lstStyle/>
          <a:p>
            <a:r>
              <a:rPr lang="en-GB" dirty="0" smtClean="0">
                <a:solidFill>
                  <a:schemeClr val="bg1"/>
                </a:solidFill>
              </a:rPr>
              <a:t>www. wikipedia.org</a:t>
            </a:r>
            <a:endParaRPr lang="en-GB" dirty="0">
              <a:solidFill>
                <a:schemeClr val="bg1"/>
              </a:solidFill>
            </a:endParaRPr>
          </a:p>
        </p:txBody>
      </p:sp>
      <p:pic>
        <p:nvPicPr>
          <p:cNvPr id="1028" name="Picture 4" descr="https://pixabay.com/static/uploads/photo/2015/02/17/19/14/wheat-639779_960_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2691" y="1512421"/>
            <a:ext cx="4364025" cy="3271719"/>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p:nvSpPr>
        <p:spPr>
          <a:xfrm>
            <a:off x="3019882" y="4264144"/>
            <a:ext cx="2409371" cy="369332"/>
          </a:xfrm>
          <a:prstGeom prst="rect">
            <a:avLst/>
          </a:prstGeom>
          <a:noFill/>
        </p:spPr>
        <p:txBody>
          <a:bodyPr wrap="square" rtlCol="0">
            <a:spAutoFit/>
          </a:bodyPr>
          <a:lstStyle/>
          <a:p>
            <a:r>
              <a:rPr lang="en-GB" dirty="0" smtClean="0">
                <a:solidFill>
                  <a:schemeClr val="bg1"/>
                </a:solidFill>
              </a:rPr>
              <a:t>www.pixabay.com</a:t>
            </a:r>
            <a:endParaRPr lang="en-GB" dirty="0">
              <a:solidFill>
                <a:schemeClr val="bg1"/>
              </a:solidFill>
            </a:endParaRPr>
          </a:p>
        </p:txBody>
      </p:sp>
      <p:sp>
        <p:nvSpPr>
          <p:cNvPr id="4" name="TekstSylinder 3"/>
          <p:cNvSpPr txBox="1"/>
          <p:nvPr/>
        </p:nvSpPr>
        <p:spPr>
          <a:xfrm>
            <a:off x="7980526" y="1973557"/>
            <a:ext cx="3012141" cy="769441"/>
          </a:xfrm>
          <a:prstGeom prst="rect">
            <a:avLst/>
          </a:prstGeom>
          <a:noFill/>
        </p:spPr>
        <p:txBody>
          <a:bodyPr wrap="square" rtlCol="0">
            <a:spAutoFit/>
          </a:bodyPr>
          <a:lstStyle/>
          <a:p>
            <a:r>
              <a:rPr lang="nb-NO" sz="4400" b="1" dirty="0" smtClean="0">
                <a:solidFill>
                  <a:schemeClr val="bg1"/>
                </a:solidFill>
              </a:rPr>
              <a:t>JERUSALEM</a:t>
            </a:r>
            <a:endParaRPr lang="en-GB" sz="4400" b="1" dirty="0">
              <a:solidFill>
                <a:schemeClr val="bg1"/>
              </a:solidFill>
            </a:endParaRPr>
          </a:p>
        </p:txBody>
      </p:sp>
    </p:spTree>
    <p:extLst>
      <p:ext uri="{BB962C8B-B14F-4D97-AF65-F5344CB8AC3E}">
        <p14:creationId xmlns:p14="http://schemas.microsoft.com/office/powerpoint/2010/main" val="68246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365125"/>
            <a:ext cx="11024937" cy="1325563"/>
          </a:xfrm>
        </p:spPr>
        <p:txBody>
          <a:bodyPr/>
          <a:lstStyle/>
          <a:p>
            <a:r>
              <a:rPr lang="nb-NO" dirty="0" err="1" smtClean="0">
                <a:solidFill>
                  <a:schemeClr val="tx2"/>
                </a:solidFill>
              </a:rPr>
              <a:t>Shevout</a:t>
            </a:r>
            <a:r>
              <a:rPr lang="nb-NO" dirty="0" smtClean="0">
                <a:solidFill>
                  <a:schemeClr val="tx2"/>
                </a:solidFill>
              </a:rPr>
              <a:t> (pinsen i GT)= lovens fødselsdag</a:t>
            </a:r>
            <a:endParaRPr lang="nb-NO" dirty="0">
              <a:solidFill>
                <a:schemeClr val="tx2"/>
              </a:solidFill>
            </a:endParaRPr>
          </a:p>
        </p:txBody>
      </p:sp>
      <p:pic>
        <p:nvPicPr>
          <p:cNvPr id="40962" name="Picture 2" descr="The Lord descended on to Mount Sinai in fire. Smoke billowed up like a furnace and the whole mountain shook. The sound of the trumpet grew louder and louder. – Slide 11"/>
          <p:cNvPicPr>
            <a:picLocks noChangeAspect="1" noChangeArrowheads="1"/>
          </p:cNvPicPr>
          <p:nvPr/>
        </p:nvPicPr>
        <p:blipFill>
          <a:blip r:embed="rId3" cstate="print"/>
          <a:srcRect/>
          <a:stretch>
            <a:fillRect/>
          </a:stretch>
        </p:blipFill>
        <p:spPr bwMode="auto">
          <a:xfrm>
            <a:off x="6102277" y="1749289"/>
            <a:ext cx="4605828" cy="3454370"/>
          </a:xfrm>
          <a:prstGeom prst="rect">
            <a:avLst/>
          </a:prstGeom>
          <a:noFill/>
        </p:spPr>
      </p:pic>
      <p:pic>
        <p:nvPicPr>
          <p:cNvPr id="40964" name="Picture 4" descr="The cloud covered the mountain for six days and then on the seventh God called to Moses. He went into the cloud where he stayed for 40 days and nights. – Slide 32"/>
          <p:cNvPicPr>
            <a:picLocks noChangeAspect="1" noChangeArrowheads="1"/>
          </p:cNvPicPr>
          <p:nvPr/>
        </p:nvPicPr>
        <p:blipFill>
          <a:blip r:embed="rId4" cstate="print"/>
          <a:srcRect/>
          <a:stretch>
            <a:fillRect/>
          </a:stretch>
        </p:blipFill>
        <p:spPr bwMode="auto">
          <a:xfrm>
            <a:off x="842211" y="1724151"/>
            <a:ext cx="4596063" cy="3447048"/>
          </a:xfrm>
          <a:prstGeom prst="rect">
            <a:avLst/>
          </a:prstGeom>
          <a:noFill/>
        </p:spPr>
      </p:pic>
      <p:sp>
        <p:nvSpPr>
          <p:cNvPr id="7" name="TekstSylinder 6"/>
          <p:cNvSpPr txBox="1"/>
          <p:nvPr/>
        </p:nvSpPr>
        <p:spPr>
          <a:xfrm>
            <a:off x="2632737" y="4716379"/>
            <a:ext cx="2973860" cy="369332"/>
          </a:xfrm>
          <a:prstGeom prst="rect">
            <a:avLst/>
          </a:prstGeom>
          <a:noFill/>
        </p:spPr>
        <p:txBody>
          <a:bodyPr wrap="square" rtlCol="0">
            <a:spAutoFit/>
          </a:bodyPr>
          <a:lstStyle/>
          <a:p>
            <a:r>
              <a:rPr lang="nb-NO" dirty="0" smtClean="0">
                <a:solidFill>
                  <a:schemeClr val="bg1"/>
                </a:solidFill>
              </a:rPr>
              <a:t>www.freebibleimages.org</a:t>
            </a:r>
            <a:endParaRPr lang="en-GB" dirty="0">
              <a:solidFill>
                <a:schemeClr val="bg1"/>
              </a:solidFill>
            </a:endParaRPr>
          </a:p>
        </p:txBody>
      </p:sp>
      <p:sp>
        <p:nvSpPr>
          <p:cNvPr id="8" name="TekstSylinder 7"/>
          <p:cNvSpPr txBox="1"/>
          <p:nvPr/>
        </p:nvSpPr>
        <p:spPr>
          <a:xfrm>
            <a:off x="7493496" y="4665380"/>
            <a:ext cx="2973860" cy="369332"/>
          </a:xfrm>
          <a:prstGeom prst="rect">
            <a:avLst/>
          </a:prstGeom>
          <a:noFill/>
        </p:spPr>
        <p:txBody>
          <a:bodyPr wrap="square" rtlCol="0">
            <a:spAutoFit/>
          </a:bodyPr>
          <a:lstStyle/>
          <a:p>
            <a:r>
              <a:rPr lang="nb-NO" dirty="0" smtClean="0">
                <a:solidFill>
                  <a:schemeClr val="bg1"/>
                </a:solidFill>
              </a:rPr>
              <a:t>www.freebibleimages.org</a:t>
            </a:r>
            <a:endParaRPr lang="en-GB" dirty="0">
              <a:solidFill>
                <a:schemeClr val="bg1"/>
              </a:solidFill>
            </a:endParaRPr>
          </a:p>
        </p:txBody>
      </p:sp>
      <p:sp>
        <p:nvSpPr>
          <p:cNvPr id="11" name="TekstSylinder 10"/>
          <p:cNvSpPr txBox="1"/>
          <p:nvPr/>
        </p:nvSpPr>
        <p:spPr>
          <a:xfrm>
            <a:off x="1034716" y="5510463"/>
            <a:ext cx="8710863" cy="954107"/>
          </a:xfrm>
          <a:prstGeom prst="rect">
            <a:avLst/>
          </a:prstGeom>
          <a:noFill/>
        </p:spPr>
        <p:txBody>
          <a:bodyPr wrap="square" rtlCol="0">
            <a:spAutoFit/>
          </a:bodyPr>
          <a:lstStyle/>
          <a:p>
            <a:r>
              <a:rPr lang="nb-NO" sz="2800" dirty="0" smtClean="0">
                <a:solidFill>
                  <a:schemeClr val="tx2"/>
                </a:solidFill>
              </a:rPr>
              <a:t>Moses får loven på </a:t>
            </a:r>
            <a:r>
              <a:rPr lang="nb-NO" sz="2800" dirty="0" err="1" smtClean="0">
                <a:solidFill>
                  <a:schemeClr val="tx2"/>
                </a:solidFill>
              </a:rPr>
              <a:t>Sinai-fjellet</a:t>
            </a:r>
            <a:r>
              <a:rPr lang="nb-NO" sz="2800" dirty="0" smtClean="0">
                <a:solidFill>
                  <a:schemeClr val="tx2"/>
                </a:solidFill>
              </a:rPr>
              <a:t>. </a:t>
            </a:r>
            <a:br>
              <a:rPr lang="nb-NO" sz="2800" dirty="0" smtClean="0">
                <a:solidFill>
                  <a:schemeClr val="tx2"/>
                </a:solidFill>
              </a:rPr>
            </a:br>
            <a:r>
              <a:rPr lang="nb-NO" sz="2800" dirty="0" smtClean="0">
                <a:solidFill>
                  <a:schemeClr val="tx2"/>
                </a:solidFill>
              </a:rPr>
              <a:t>Gud viser sin hellighet og  sitt nærvær gjennom røyk og ild. </a:t>
            </a:r>
            <a:endParaRPr lang="nb-NO" sz="28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90966" y="263526"/>
            <a:ext cx="11136086" cy="1325563"/>
          </a:xfrm>
        </p:spPr>
        <p:txBody>
          <a:bodyPr>
            <a:noAutofit/>
          </a:bodyPr>
          <a:lstStyle/>
          <a:p>
            <a:r>
              <a:rPr lang="nb-NO" sz="6600" dirty="0" smtClean="0">
                <a:solidFill>
                  <a:schemeClr val="tx2"/>
                </a:solidFill>
              </a:rPr>
              <a:t>Pinse = 50 dager etter påske</a:t>
            </a:r>
            <a:endParaRPr lang="en-GB" sz="6600" dirty="0">
              <a:solidFill>
                <a:schemeClr val="tx2"/>
              </a:solidFill>
            </a:endParaRPr>
          </a:p>
        </p:txBody>
      </p:sp>
      <p:pic>
        <p:nvPicPr>
          <p:cNvPr id="2050" name="Picture 2" descr="At around three in the afternoon, Jesus called out in a loud voice, ‘My God, my God why have you forsaken me?’ Then Jesus exclaimed, ‘Father, into your hands I commit my spirit.’ He breathed His last breath. – Slide 9"/>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939092" y="1669890"/>
            <a:ext cx="5945262" cy="4458947"/>
          </a:xfrm>
          <a:prstGeom prst="rect">
            <a:avLst/>
          </a:prstGeom>
          <a:noFill/>
          <a:extLst>
            <a:ext uri="{909E8E84-426E-40DD-AFC4-6F175D3DCCD1}">
              <a14:hiddenFill xmlns:a14="http://schemas.microsoft.com/office/drawing/2010/main">
                <a:solidFill>
                  <a:srgbClr val="FFFFFF"/>
                </a:solidFill>
              </a14:hiddenFill>
            </a:ext>
          </a:extLst>
        </p:spPr>
      </p:pic>
      <p:sp>
        <p:nvSpPr>
          <p:cNvPr id="6" name="Plassholder for innhold 5"/>
          <p:cNvSpPr>
            <a:spLocks noGrp="1"/>
          </p:cNvSpPr>
          <p:nvPr>
            <p:ph sz="half" idx="2"/>
          </p:nvPr>
        </p:nvSpPr>
        <p:spPr>
          <a:xfrm>
            <a:off x="7358744" y="1825625"/>
            <a:ext cx="3995056" cy="4351338"/>
          </a:xfrm>
        </p:spPr>
        <p:txBody>
          <a:bodyPr/>
          <a:lstStyle/>
          <a:p>
            <a:pPr marL="0" indent="0">
              <a:buNone/>
            </a:pPr>
            <a:r>
              <a:rPr lang="nb-NO" dirty="0" smtClean="0">
                <a:solidFill>
                  <a:schemeClr val="tx2"/>
                </a:solidFill>
              </a:rPr>
              <a:t>Ordet </a:t>
            </a:r>
            <a:r>
              <a:rPr lang="nb-NO" i="1" dirty="0" smtClean="0">
                <a:solidFill>
                  <a:schemeClr val="tx2"/>
                </a:solidFill>
              </a:rPr>
              <a:t>pinse</a:t>
            </a:r>
            <a:r>
              <a:rPr lang="nb-NO" dirty="0" smtClean="0">
                <a:solidFill>
                  <a:schemeClr val="tx2"/>
                </a:solidFill>
              </a:rPr>
              <a:t> kommer av det greske ordet for «femti»; </a:t>
            </a:r>
            <a:r>
              <a:rPr lang="nb-NO" i="1" dirty="0" err="1" smtClean="0">
                <a:solidFill>
                  <a:schemeClr val="tx2"/>
                </a:solidFill>
              </a:rPr>
              <a:t>pentekoste</a:t>
            </a:r>
            <a:r>
              <a:rPr lang="nb-NO" i="1" dirty="0" smtClean="0">
                <a:solidFill>
                  <a:schemeClr val="tx2"/>
                </a:solidFill>
              </a:rPr>
              <a:t>.</a:t>
            </a:r>
            <a:endParaRPr lang="en-GB" dirty="0">
              <a:solidFill>
                <a:schemeClr val="tx2"/>
              </a:solidFill>
            </a:endParaRPr>
          </a:p>
        </p:txBody>
      </p:sp>
      <p:sp>
        <p:nvSpPr>
          <p:cNvPr id="5" name="TekstSylinder 4"/>
          <p:cNvSpPr txBox="1"/>
          <p:nvPr/>
        </p:nvSpPr>
        <p:spPr>
          <a:xfrm>
            <a:off x="3823875" y="5600500"/>
            <a:ext cx="2973860" cy="369332"/>
          </a:xfrm>
          <a:prstGeom prst="rect">
            <a:avLst/>
          </a:prstGeom>
          <a:noFill/>
        </p:spPr>
        <p:txBody>
          <a:bodyPr wrap="square" rtlCol="0">
            <a:spAutoFit/>
          </a:bodyPr>
          <a:lstStyle/>
          <a:p>
            <a:r>
              <a:rPr lang="nb-NO" dirty="0" smtClean="0">
                <a:solidFill>
                  <a:schemeClr val="bg1"/>
                </a:solidFill>
              </a:rPr>
              <a:t>www.freebibleimages.org</a:t>
            </a:r>
            <a:endParaRPr lang="en-GB" dirty="0">
              <a:solidFill>
                <a:schemeClr val="bg1"/>
              </a:solidFill>
            </a:endParaRPr>
          </a:p>
        </p:txBody>
      </p:sp>
    </p:spTree>
    <p:extLst>
      <p:ext uri="{BB962C8B-B14F-4D97-AF65-F5344CB8AC3E}">
        <p14:creationId xmlns:p14="http://schemas.microsoft.com/office/powerpoint/2010/main" val="343657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319314" y="0"/>
            <a:ext cx="11440886" cy="1325563"/>
          </a:xfrm>
        </p:spPr>
        <p:txBody>
          <a:bodyPr>
            <a:noAutofit/>
          </a:bodyPr>
          <a:lstStyle/>
          <a:p>
            <a:r>
              <a:rPr lang="nb-NO" sz="4800" dirty="0" smtClean="0">
                <a:solidFill>
                  <a:schemeClr val="tx2"/>
                </a:solidFill>
              </a:rPr>
              <a:t>Kristi himmelfartsdag = 40 dager etter påske</a:t>
            </a:r>
            <a:endParaRPr lang="en-GB" sz="4800" dirty="0">
              <a:solidFill>
                <a:schemeClr val="tx2"/>
              </a:solidFill>
            </a:endParaRPr>
          </a:p>
        </p:txBody>
      </p:sp>
      <p:pic>
        <p:nvPicPr>
          <p:cNvPr id="3076" name="Picture 4" descr="After Jesus said this, He was taken up before their very eyes, and a cloud hid him from their sight. – Slide 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717567" y="1219855"/>
            <a:ext cx="4469611" cy="3352209"/>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7"/>
          <p:cNvSpPr>
            <a:spLocks noGrp="1"/>
          </p:cNvSpPr>
          <p:nvPr>
            <p:ph sz="half" idx="2"/>
          </p:nvPr>
        </p:nvSpPr>
        <p:spPr>
          <a:xfrm>
            <a:off x="604832" y="4681973"/>
            <a:ext cx="10574547" cy="3070223"/>
          </a:xfrm>
        </p:spPr>
        <p:txBody>
          <a:bodyPr>
            <a:normAutofit/>
          </a:bodyPr>
          <a:lstStyle/>
          <a:p>
            <a:pPr marL="0" indent="0">
              <a:buNone/>
            </a:pPr>
            <a:r>
              <a:rPr lang="nb-NO" sz="2400" i="1" dirty="0" smtClean="0">
                <a:solidFill>
                  <a:schemeClr val="tx2"/>
                </a:solidFill>
              </a:rPr>
              <a:t>Etter </a:t>
            </a:r>
            <a:r>
              <a:rPr lang="nb-NO" sz="2400" i="1" dirty="0">
                <a:solidFill>
                  <a:schemeClr val="tx2"/>
                </a:solidFill>
              </a:rPr>
              <a:t>å ha lidd døden sto han </a:t>
            </a:r>
            <a:r>
              <a:rPr lang="nb-NO" sz="2400" i="1" dirty="0" smtClean="0">
                <a:solidFill>
                  <a:schemeClr val="tx2"/>
                </a:solidFill>
              </a:rPr>
              <a:t>(Jesus) levende </a:t>
            </a:r>
            <a:r>
              <a:rPr lang="nb-NO" sz="2400" i="1" dirty="0">
                <a:solidFill>
                  <a:schemeClr val="tx2"/>
                </a:solidFill>
              </a:rPr>
              <a:t>fram for dem med mange klare bevis på at han levde: </a:t>
            </a:r>
            <a:r>
              <a:rPr lang="nb-NO" sz="2400" b="1" i="1" dirty="0">
                <a:solidFill>
                  <a:schemeClr val="tx2"/>
                </a:solidFill>
              </a:rPr>
              <a:t>I førti dager </a:t>
            </a:r>
            <a:r>
              <a:rPr lang="nb-NO" sz="2400" i="1" dirty="0">
                <a:solidFill>
                  <a:schemeClr val="tx2"/>
                </a:solidFill>
              </a:rPr>
              <a:t>viste han seg for dem og talte om det som hører Guds rike </a:t>
            </a:r>
            <a:r>
              <a:rPr lang="nb-NO" sz="2400" i="1" dirty="0" smtClean="0">
                <a:solidFill>
                  <a:schemeClr val="tx2"/>
                </a:solidFill>
              </a:rPr>
              <a:t>til. </a:t>
            </a:r>
          </a:p>
          <a:p>
            <a:pPr marL="0" indent="0">
              <a:buNone/>
            </a:pPr>
            <a:r>
              <a:rPr lang="nb-NO" sz="2400" i="1" dirty="0" smtClean="0">
                <a:solidFill>
                  <a:schemeClr val="tx2"/>
                </a:solidFill>
              </a:rPr>
              <a:t>«Denne </a:t>
            </a:r>
            <a:r>
              <a:rPr lang="nb-NO" sz="2400" i="1" dirty="0">
                <a:solidFill>
                  <a:schemeClr val="tx2"/>
                </a:solidFill>
              </a:rPr>
              <a:t>Jesus som ble tatt bort fra dere opp til himmelen, han skal komme </a:t>
            </a:r>
            <a:br>
              <a:rPr lang="nb-NO" sz="2400" i="1" dirty="0">
                <a:solidFill>
                  <a:schemeClr val="tx2"/>
                </a:solidFill>
              </a:rPr>
            </a:br>
            <a:r>
              <a:rPr lang="nb-NO" sz="2400" i="1" dirty="0" smtClean="0">
                <a:solidFill>
                  <a:schemeClr val="tx2"/>
                </a:solidFill>
              </a:rPr>
              <a:t>igjen </a:t>
            </a:r>
            <a:r>
              <a:rPr lang="nb-NO" sz="2400" i="1" dirty="0">
                <a:solidFill>
                  <a:schemeClr val="tx2"/>
                </a:solidFill>
              </a:rPr>
              <a:t>på samme måte som dere har sett ham fare opp til </a:t>
            </a:r>
            <a:r>
              <a:rPr lang="nb-NO" sz="2400" i="1" dirty="0" smtClean="0">
                <a:solidFill>
                  <a:schemeClr val="tx2"/>
                </a:solidFill>
              </a:rPr>
              <a:t>himmelen.»  </a:t>
            </a:r>
            <a:br>
              <a:rPr lang="nb-NO" sz="2400" i="1" dirty="0" smtClean="0">
                <a:solidFill>
                  <a:schemeClr val="tx2"/>
                </a:solidFill>
              </a:rPr>
            </a:br>
            <a:r>
              <a:rPr lang="nb-NO" sz="2400" i="1" dirty="0" smtClean="0">
                <a:solidFill>
                  <a:schemeClr val="tx2"/>
                </a:solidFill>
              </a:rPr>
              <a:t>									</a:t>
            </a:r>
            <a:r>
              <a:rPr lang="nb-NO" sz="2000" dirty="0" err="1" smtClean="0">
                <a:solidFill>
                  <a:schemeClr val="tx2"/>
                </a:solidFill>
              </a:rPr>
              <a:t>Apg</a:t>
            </a:r>
            <a:r>
              <a:rPr lang="nb-NO" sz="2000" dirty="0" smtClean="0">
                <a:solidFill>
                  <a:schemeClr val="tx2"/>
                </a:solidFill>
              </a:rPr>
              <a:t> 1,3 +11</a:t>
            </a:r>
            <a:r>
              <a:rPr lang="nb-NO" dirty="0">
                <a:solidFill>
                  <a:schemeClr val="tx2"/>
                </a:solidFill>
              </a:rPr>
              <a:t> </a:t>
            </a:r>
            <a:endParaRPr lang="en-GB" dirty="0">
              <a:solidFill>
                <a:schemeClr val="tx2"/>
              </a:solidFill>
            </a:endParaRPr>
          </a:p>
        </p:txBody>
      </p:sp>
      <p:sp>
        <p:nvSpPr>
          <p:cNvPr id="5" name="TekstSylinder 4"/>
          <p:cNvSpPr txBox="1"/>
          <p:nvPr/>
        </p:nvSpPr>
        <p:spPr>
          <a:xfrm>
            <a:off x="2111527" y="4202732"/>
            <a:ext cx="3780579" cy="369332"/>
          </a:xfrm>
          <a:prstGeom prst="rect">
            <a:avLst/>
          </a:prstGeom>
          <a:noFill/>
        </p:spPr>
        <p:txBody>
          <a:bodyPr wrap="square" rtlCol="0">
            <a:spAutoFit/>
          </a:bodyPr>
          <a:lstStyle/>
          <a:p>
            <a:r>
              <a:rPr lang="nb-NO" dirty="0" smtClean="0">
                <a:solidFill>
                  <a:schemeClr val="bg1"/>
                </a:solidFill>
              </a:rPr>
              <a:t>www.freebibleimages.org</a:t>
            </a:r>
            <a:endParaRPr lang="en-GB" dirty="0">
              <a:solidFill>
                <a:schemeClr val="bg1"/>
              </a:solidFill>
            </a:endParaRPr>
          </a:p>
        </p:txBody>
      </p:sp>
      <p:pic>
        <p:nvPicPr>
          <p:cNvPr id="1026" name="Picture 2" descr="As the disciples gazed upwards, suddenly, two men dressed in white stood beside them, ‘Men of Galilee, why do you stand here looking into the sky?’ they asked. ‘This same Jesus, who has been taken from you into heaven, will come back in the same way you have seen him go into heaven.’ – Slid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0877" y="1325563"/>
            <a:ext cx="4328668" cy="3246501"/>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7906950" y="4202732"/>
            <a:ext cx="2589299" cy="369332"/>
          </a:xfrm>
          <a:prstGeom prst="rect">
            <a:avLst/>
          </a:prstGeom>
        </p:spPr>
        <p:txBody>
          <a:bodyPr wrap="none">
            <a:spAutoFit/>
          </a:bodyPr>
          <a:lstStyle/>
          <a:p>
            <a:r>
              <a:rPr lang="nb-NO" dirty="0">
                <a:solidFill>
                  <a:schemeClr val="bg1"/>
                </a:solidFill>
              </a:rPr>
              <a:t>www.freebibleimages.org</a:t>
            </a:r>
            <a:endParaRPr lang="en-GB" dirty="0">
              <a:solidFill>
                <a:schemeClr val="bg1"/>
              </a:solidFill>
            </a:endParaRPr>
          </a:p>
        </p:txBody>
      </p:sp>
    </p:spTree>
    <p:extLst>
      <p:ext uri="{BB962C8B-B14F-4D97-AF65-F5344CB8AC3E}">
        <p14:creationId xmlns:p14="http://schemas.microsoft.com/office/powerpoint/2010/main" val="66940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6657" y="278039"/>
            <a:ext cx="11745686" cy="1325563"/>
          </a:xfrm>
        </p:spPr>
        <p:txBody>
          <a:bodyPr>
            <a:normAutofit fontScale="90000"/>
          </a:bodyPr>
          <a:lstStyle/>
          <a:p>
            <a:r>
              <a:rPr lang="nb-NO" sz="5400" dirty="0" smtClean="0">
                <a:solidFill>
                  <a:schemeClr val="tx2"/>
                </a:solidFill>
              </a:rPr>
              <a:t>Jesus lovet disiplene </a:t>
            </a:r>
            <a:r>
              <a:rPr lang="nb-NO" sz="5400" dirty="0" smtClean="0">
                <a:solidFill>
                  <a:srgbClr val="FF0000"/>
                </a:solidFill>
              </a:rPr>
              <a:t>en hjelper </a:t>
            </a:r>
            <a:r>
              <a:rPr lang="nb-NO" sz="5400" dirty="0" smtClean="0">
                <a:solidFill>
                  <a:schemeClr val="tx2"/>
                </a:solidFill>
              </a:rPr>
              <a:t>som alltid skulle være hos dem</a:t>
            </a:r>
            <a:endParaRPr lang="en-GB" sz="5400" dirty="0">
              <a:solidFill>
                <a:schemeClr val="tx2"/>
              </a:solidFill>
            </a:endParaRPr>
          </a:p>
        </p:txBody>
      </p:sp>
      <p:sp>
        <p:nvSpPr>
          <p:cNvPr id="3" name="Plassholder for innhold 2"/>
          <p:cNvSpPr>
            <a:spLocks noGrp="1"/>
          </p:cNvSpPr>
          <p:nvPr>
            <p:ph sz="half" idx="1"/>
          </p:nvPr>
        </p:nvSpPr>
        <p:spPr>
          <a:xfrm>
            <a:off x="6229350" y="1973943"/>
            <a:ext cx="5567136" cy="4351338"/>
          </a:xfrm>
        </p:spPr>
        <p:txBody>
          <a:bodyPr>
            <a:normAutofit/>
          </a:bodyPr>
          <a:lstStyle/>
          <a:p>
            <a:pPr marL="0" indent="0">
              <a:buNone/>
            </a:pPr>
            <a:r>
              <a:rPr lang="nb-NO" i="1" dirty="0" smtClean="0">
                <a:solidFill>
                  <a:schemeClr val="tx2"/>
                </a:solidFill>
              </a:rPr>
              <a:t>Og </a:t>
            </a:r>
            <a:r>
              <a:rPr lang="nb-NO" i="1" dirty="0">
                <a:solidFill>
                  <a:schemeClr val="tx2"/>
                </a:solidFill>
              </a:rPr>
              <a:t>jeg vil be min Far, og han skal gi dere en annen talsmann, som skal være hos dere for </a:t>
            </a:r>
            <a:r>
              <a:rPr lang="nb-NO" i="1" dirty="0" smtClean="0">
                <a:solidFill>
                  <a:schemeClr val="tx2"/>
                </a:solidFill>
              </a:rPr>
              <a:t>alltid.		</a:t>
            </a:r>
          </a:p>
          <a:p>
            <a:pPr marL="0" indent="0">
              <a:buNone/>
            </a:pPr>
            <a:r>
              <a:rPr lang="nb-NO" i="1" dirty="0" smtClean="0">
                <a:solidFill>
                  <a:schemeClr val="tx2"/>
                </a:solidFill>
              </a:rPr>
              <a:t>				</a:t>
            </a:r>
            <a:r>
              <a:rPr lang="nb-NO" dirty="0" err="1" smtClean="0">
                <a:solidFill>
                  <a:schemeClr val="tx2"/>
                </a:solidFill>
              </a:rPr>
              <a:t>Joh</a:t>
            </a:r>
            <a:r>
              <a:rPr lang="nb-NO" dirty="0" smtClean="0">
                <a:solidFill>
                  <a:schemeClr val="tx2"/>
                </a:solidFill>
              </a:rPr>
              <a:t> 14,16</a:t>
            </a:r>
          </a:p>
          <a:p>
            <a:pPr marL="0" indent="0">
              <a:buNone/>
            </a:pPr>
            <a:endParaRPr lang="nb-NO" dirty="0" smtClean="0">
              <a:solidFill>
                <a:schemeClr val="tx2"/>
              </a:solidFill>
            </a:endParaRPr>
          </a:p>
          <a:p>
            <a:pPr marL="0" indent="0">
              <a:buNone/>
            </a:pPr>
            <a:r>
              <a:rPr lang="nb-NO" i="1" dirty="0" smtClean="0">
                <a:solidFill>
                  <a:schemeClr val="tx2"/>
                </a:solidFill>
              </a:rPr>
              <a:t>Dere skal ikke forlate Jerusalem, men vente på det som Far har lovet, det som dere har hørt av meg.  					</a:t>
            </a:r>
            <a:r>
              <a:rPr lang="nb-NO" dirty="0" err="1" smtClean="0">
                <a:solidFill>
                  <a:schemeClr val="tx2"/>
                </a:solidFill>
              </a:rPr>
              <a:t>Apg</a:t>
            </a:r>
            <a:r>
              <a:rPr lang="nb-NO" dirty="0" smtClean="0">
                <a:solidFill>
                  <a:schemeClr val="tx2"/>
                </a:solidFill>
              </a:rPr>
              <a:t> 1,4b</a:t>
            </a:r>
            <a:endParaRPr lang="en-GB" dirty="0">
              <a:solidFill>
                <a:schemeClr val="tx2"/>
              </a:solidFill>
            </a:endParaRPr>
          </a:p>
        </p:txBody>
      </p:sp>
      <p:pic>
        <p:nvPicPr>
          <p:cNvPr id="4098" name="Picture 2" descr="Jesus Establishes His New Kingdom and New Earth! Yet to take place. Revelation 22: God establishes His new kingdom on a new earth for all eternity. ”There shall be no more curse, but the throne of God and of the Lamb shall be in it, and His servants shall serve Him. And they shall reign forever and ever.” – Slid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14" y="2100037"/>
            <a:ext cx="5581951" cy="4186464"/>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p:cNvSpPr txBox="1"/>
          <p:nvPr/>
        </p:nvSpPr>
        <p:spPr>
          <a:xfrm>
            <a:off x="3029790" y="5552373"/>
            <a:ext cx="2973860" cy="369332"/>
          </a:xfrm>
          <a:prstGeom prst="rect">
            <a:avLst/>
          </a:prstGeom>
          <a:noFill/>
        </p:spPr>
        <p:txBody>
          <a:bodyPr wrap="square" rtlCol="0">
            <a:spAutoFit/>
          </a:bodyPr>
          <a:lstStyle/>
          <a:p>
            <a:r>
              <a:rPr lang="nb-NO" dirty="0" smtClean="0">
                <a:solidFill>
                  <a:schemeClr val="bg1"/>
                </a:solidFill>
              </a:rPr>
              <a:t>www.freebibleimages.org</a:t>
            </a:r>
            <a:endParaRPr lang="en-GB" dirty="0">
              <a:solidFill>
                <a:schemeClr val="bg1"/>
              </a:solidFill>
            </a:endParaRPr>
          </a:p>
        </p:txBody>
      </p:sp>
    </p:spTree>
    <p:extLst>
      <p:ext uri="{BB962C8B-B14F-4D97-AF65-F5344CB8AC3E}">
        <p14:creationId xmlns:p14="http://schemas.microsoft.com/office/powerpoint/2010/main" val="234637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5400" dirty="0" smtClean="0">
                <a:solidFill>
                  <a:schemeClr val="tx2"/>
                </a:solidFill>
              </a:rPr>
              <a:t>DHÅ kommer </a:t>
            </a:r>
            <a:r>
              <a:rPr lang="nb-NO" sz="5400" i="1" dirty="0" smtClean="0">
                <a:solidFill>
                  <a:schemeClr val="tx2"/>
                </a:solidFill>
              </a:rPr>
              <a:t>som</a:t>
            </a:r>
            <a:r>
              <a:rPr lang="nb-NO" sz="5400" dirty="0" smtClean="0">
                <a:solidFill>
                  <a:schemeClr val="tx2"/>
                </a:solidFill>
              </a:rPr>
              <a:t> en kraftig </a:t>
            </a:r>
            <a:r>
              <a:rPr lang="nb-NO" sz="5400" dirty="0" smtClean="0">
                <a:solidFill>
                  <a:srgbClr val="FF0000"/>
                </a:solidFill>
              </a:rPr>
              <a:t>vind </a:t>
            </a:r>
            <a:endParaRPr lang="en-GB" sz="5400" dirty="0">
              <a:solidFill>
                <a:srgbClr val="FF0000"/>
              </a:solidFill>
            </a:endParaRPr>
          </a:p>
        </p:txBody>
      </p:sp>
      <p:sp>
        <p:nvSpPr>
          <p:cNvPr id="4" name="Plassholder for innhold 3"/>
          <p:cNvSpPr>
            <a:spLocks noGrp="1"/>
          </p:cNvSpPr>
          <p:nvPr>
            <p:ph sz="half" idx="2"/>
          </p:nvPr>
        </p:nvSpPr>
        <p:spPr>
          <a:xfrm>
            <a:off x="6153150" y="2290082"/>
            <a:ext cx="5331278" cy="4351338"/>
          </a:xfrm>
        </p:spPr>
        <p:txBody>
          <a:bodyPr/>
          <a:lstStyle/>
          <a:p>
            <a:pPr marL="0" indent="0">
              <a:buNone/>
            </a:pPr>
            <a:r>
              <a:rPr lang="en-GB" i="1" dirty="0">
                <a:solidFill>
                  <a:schemeClr val="tx2"/>
                </a:solidFill>
              </a:rPr>
              <a:t>Da </a:t>
            </a:r>
            <a:r>
              <a:rPr lang="en-GB" i="1" dirty="0" err="1">
                <a:solidFill>
                  <a:schemeClr val="tx2"/>
                </a:solidFill>
              </a:rPr>
              <a:t>pinsedagen</a:t>
            </a:r>
            <a:r>
              <a:rPr lang="en-GB" i="1" dirty="0">
                <a:solidFill>
                  <a:schemeClr val="tx2"/>
                </a:solidFill>
              </a:rPr>
              <a:t> </a:t>
            </a:r>
            <a:r>
              <a:rPr lang="en-GB" i="1" dirty="0" err="1">
                <a:solidFill>
                  <a:schemeClr val="tx2"/>
                </a:solidFill>
              </a:rPr>
              <a:t>kom</a:t>
            </a:r>
            <a:r>
              <a:rPr lang="en-GB" i="1" dirty="0">
                <a:solidFill>
                  <a:schemeClr val="tx2"/>
                </a:solidFill>
              </a:rPr>
              <a:t>, </a:t>
            </a:r>
            <a:r>
              <a:rPr lang="en-GB" i="1" dirty="0" err="1">
                <a:solidFill>
                  <a:schemeClr val="tx2"/>
                </a:solidFill>
              </a:rPr>
              <a:t>var</a:t>
            </a:r>
            <a:r>
              <a:rPr lang="en-GB" i="1" dirty="0">
                <a:solidFill>
                  <a:schemeClr val="tx2"/>
                </a:solidFill>
              </a:rPr>
              <a:t> </a:t>
            </a:r>
            <a:r>
              <a:rPr lang="en-GB" i="1" dirty="0" err="1">
                <a:solidFill>
                  <a:schemeClr val="tx2"/>
                </a:solidFill>
              </a:rPr>
              <a:t>alle</a:t>
            </a:r>
            <a:r>
              <a:rPr lang="en-GB" i="1" dirty="0">
                <a:solidFill>
                  <a:schemeClr val="tx2"/>
                </a:solidFill>
              </a:rPr>
              <a:t> </a:t>
            </a:r>
            <a:r>
              <a:rPr lang="en-GB" i="1" dirty="0" err="1">
                <a:solidFill>
                  <a:schemeClr val="tx2"/>
                </a:solidFill>
              </a:rPr>
              <a:t>samlet</a:t>
            </a:r>
            <a:r>
              <a:rPr lang="en-GB" i="1" dirty="0">
                <a:solidFill>
                  <a:schemeClr val="tx2"/>
                </a:solidFill>
              </a:rPr>
              <a:t> </a:t>
            </a:r>
            <a:r>
              <a:rPr lang="en-GB" i="1" dirty="0" err="1">
                <a:solidFill>
                  <a:schemeClr val="tx2"/>
                </a:solidFill>
              </a:rPr>
              <a:t>på</a:t>
            </a:r>
            <a:r>
              <a:rPr lang="en-GB" i="1" dirty="0">
                <a:solidFill>
                  <a:schemeClr val="tx2"/>
                </a:solidFill>
              </a:rPr>
              <a:t> </a:t>
            </a:r>
            <a:r>
              <a:rPr lang="en-GB" i="1" dirty="0" err="1">
                <a:solidFill>
                  <a:schemeClr val="tx2"/>
                </a:solidFill>
              </a:rPr>
              <a:t>ett</a:t>
            </a:r>
            <a:r>
              <a:rPr lang="en-GB" i="1" dirty="0">
                <a:solidFill>
                  <a:schemeClr val="tx2"/>
                </a:solidFill>
              </a:rPr>
              <a:t> </a:t>
            </a:r>
            <a:r>
              <a:rPr lang="en-GB" i="1" dirty="0" err="1">
                <a:solidFill>
                  <a:schemeClr val="tx2"/>
                </a:solidFill>
              </a:rPr>
              <a:t>sted</a:t>
            </a:r>
            <a:r>
              <a:rPr lang="en-GB" i="1" dirty="0">
                <a:solidFill>
                  <a:schemeClr val="tx2"/>
                </a:solidFill>
              </a:rPr>
              <a:t>. </a:t>
            </a:r>
            <a:r>
              <a:rPr lang="en-GB" i="1" dirty="0" err="1" smtClean="0">
                <a:solidFill>
                  <a:schemeClr val="tx2"/>
                </a:solidFill>
              </a:rPr>
              <a:t>Plutselig</a:t>
            </a:r>
            <a:r>
              <a:rPr lang="en-GB" i="1" dirty="0" smtClean="0">
                <a:solidFill>
                  <a:schemeClr val="tx2"/>
                </a:solidFill>
              </a:rPr>
              <a:t> </a:t>
            </a:r>
            <a:r>
              <a:rPr lang="en-GB" i="1" dirty="0" err="1">
                <a:solidFill>
                  <a:schemeClr val="tx2"/>
                </a:solidFill>
              </a:rPr>
              <a:t>lød</a:t>
            </a:r>
            <a:r>
              <a:rPr lang="en-GB" i="1" dirty="0">
                <a:solidFill>
                  <a:schemeClr val="tx2"/>
                </a:solidFill>
              </a:rPr>
              <a:t> </a:t>
            </a:r>
            <a:r>
              <a:rPr lang="en-GB" i="1" dirty="0" err="1">
                <a:solidFill>
                  <a:schemeClr val="tx2"/>
                </a:solidFill>
              </a:rPr>
              <a:t>det</a:t>
            </a:r>
            <a:r>
              <a:rPr lang="en-GB" i="1" dirty="0">
                <a:solidFill>
                  <a:schemeClr val="tx2"/>
                </a:solidFill>
              </a:rPr>
              <a:t> </a:t>
            </a:r>
            <a:r>
              <a:rPr lang="en-GB" i="1" dirty="0" err="1">
                <a:solidFill>
                  <a:schemeClr val="tx2"/>
                </a:solidFill>
              </a:rPr>
              <a:t>fra</a:t>
            </a:r>
            <a:r>
              <a:rPr lang="en-GB" i="1" dirty="0">
                <a:solidFill>
                  <a:schemeClr val="tx2"/>
                </a:solidFill>
              </a:rPr>
              <a:t> </a:t>
            </a:r>
            <a:r>
              <a:rPr lang="en-GB" i="1" dirty="0" err="1">
                <a:solidFill>
                  <a:schemeClr val="tx2"/>
                </a:solidFill>
              </a:rPr>
              <a:t>himmelen</a:t>
            </a:r>
            <a:r>
              <a:rPr lang="en-GB" i="1" dirty="0">
                <a:solidFill>
                  <a:schemeClr val="tx2"/>
                </a:solidFill>
              </a:rPr>
              <a:t> </a:t>
            </a:r>
            <a:r>
              <a:rPr lang="en-GB" i="1" dirty="0" err="1">
                <a:solidFill>
                  <a:schemeClr val="tx2"/>
                </a:solidFill>
              </a:rPr>
              <a:t>som</a:t>
            </a:r>
            <a:r>
              <a:rPr lang="en-GB" i="1" dirty="0">
                <a:solidFill>
                  <a:schemeClr val="tx2"/>
                </a:solidFill>
              </a:rPr>
              <a:t> </a:t>
            </a:r>
            <a:r>
              <a:rPr lang="en-GB" i="1" dirty="0" err="1">
                <a:solidFill>
                  <a:schemeClr val="tx2"/>
                </a:solidFill>
              </a:rPr>
              <a:t>når</a:t>
            </a:r>
            <a:r>
              <a:rPr lang="en-GB" i="1" dirty="0">
                <a:solidFill>
                  <a:schemeClr val="tx2"/>
                </a:solidFill>
              </a:rPr>
              <a:t> </a:t>
            </a:r>
            <a:r>
              <a:rPr lang="en-GB" i="1" dirty="0" err="1">
                <a:solidFill>
                  <a:schemeClr val="tx2"/>
                </a:solidFill>
              </a:rPr>
              <a:t>en</a:t>
            </a:r>
            <a:r>
              <a:rPr lang="en-GB" i="1" dirty="0">
                <a:solidFill>
                  <a:schemeClr val="tx2"/>
                </a:solidFill>
              </a:rPr>
              <a:t> </a:t>
            </a:r>
            <a:r>
              <a:rPr lang="en-GB" i="1" dirty="0" err="1">
                <a:solidFill>
                  <a:schemeClr val="tx2"/>
                </a:solidFill>
              </a:rPr>
              <a:t>kraftig</a:t>
            </a:r>
            <a:r>
              <a:rPr lang="en-GB" i="1" dirty="0">
                <a:solidFill>
                  <a:schemeClr val="tx2"/>
                </a:solidFill>
              </a:rPr>
              <a:t> </a:t>
            </a:r>
            <a:r>
              <a:rPr lang="en-GB" i="1" dirty="0" err="1">
                <a:solidFill>
                  <a:schemeClr val="tx2"/>
                </a:solidFill>
              </a:rPr>
              <a:t>vind</a:t>
            </a:r>
            <a:r>
              <a:rPr lang="en-GB" i="1" dirty="0">
                <a:solidFill>
                  <a:schemeClr val="tx2"/>
                </a:solidFill>
              </a:rPr>
              <a:t> </a:t>
            </a:r>
            <a:r>
              <a:rPr lang="en-GB" i="1" dirty="0" err="1">
                <a:solidFill>
                  <a:schemeClr val="tx2"/>
                </a:solidFill>
              </a:rPr>
              <a:t>blåser</a:t>
            </a:r>
            <a:r>
              <a:rPr lang="en-GB" i="1" dirty="0">
                <a:solidFill>
                  <a:schemeClr val="tx2"/>
                </a:solidFill>
              </a:rPr>
              <a:t>, </a:t>
            </a:r>
            <a:r>
              <a:rPr lang="en-GB" i="1" dirty="0" err="1">
                <a:solidFill>
                  <a:schemeClr val="tx2"/>
                </a:solidFill>
              </a:rPr>
              <a:t>og</a:t>
            </a:r>
            <a:r>
              <a:rPr lang="en-GB" i="1" dirty="0">
                <a:solidFill>
                  <a:schemeClr val="tx2"/>
                </a:solidFill>
              </a:rPr>
              <a:t> </a:t>
            </a:r>
            <a:r>
              <a:rPr lang="en-GB" i="1" dirty="0" err="1">
                <a:solidFill>
                  <a:schemeClr val="tx2"/>
                </a:solidFill>
              </a:rPr>
              <a:t>lyden</a:t>
            </a:r>
            <a:r>
              <a:rPr lang="en-GB" i="1" dirty="0">
                <a:solidFill>
                  <a:schemeClr val="tx2"/>
                </a:solidFill>
              </a:rPr>
              <a:t> </a:t>
            </a:r>
            <a:r>
              <a:rPr lang="en-GB" i="1" dirty="0" err="1">
                <a:solidFill>
                  <a:schemeClr val="tx2"/>
                </a:solidFill>
              </a:rPr>
              <a:t>fylte</a:t>
            </a:r>
            <a:r>
              <a:rPr lang="en-GB" i="1" dirty="0">
                <a:solidFill>
                  <a:schemeClr val="tx2"/>
                </a:solidFill>
              </a:rPr>
              <a:t> hele </a:t>
            </a:r>
            <a:r>
              <a:rPr lang="en-GB" i="1" dirty="0" err="1">
                <a:solidFill>
                  <a:schemeClr val="tx2"/>
                </a:solidFill>
              </a:rPr>
              <a:t>huset</a:t>
            </a:r>
            <a:r>
              <a:rPr lang="en-GB" i="1" dirty="0">
                <a:solidFill>
                  <a:schemeClr val="tx2"/>
                </a:solidFill>
              </a:rPr>
              <a:t> </a:t>
            </a:r>
            <a:r>
              <a:rPr lang="en-GB" i="1" dirty="0" err="1">
                <a:solidFill>
                  <a:schemeClr val="tx2"/>
                </a:solidFill>
              </a:rPr>
              <a:t>hvor</a:t>
            </a:r>
            <a:r>
              <a:rPr lang="en-GB" i="1" dirty="0">
                <a:solidFill>
                  <a:schemeClr val="tx2"/>
                </a:solidFill>
              </a:rPr>
              <a:t> de </a:t>
            </a:r>
            <a:r>
              <a:rPr lang="en-GB" i="1" dirty="0" err="1">
                <a:solidFill>
                  <a:schemeClr val="tx2"/>
                </a:solidFill>
              </a:rPr>
              <a:t>satt</a:t>
            </a:r>
            <a:r>
              <a:rPr lang="en-GB" i="1" dirty="0">
                <a:solidFill>
                  <a:schemeClr val="tx2"/>
                </a:solidFill>
              </a:rPr>
              <a:t>. </a:t>
            </a:r>
            <a:endParaRPr lang="en-GB" i="1" dirty="0" smtClean="0">
              <a:solidFill>
                <a:schemeClr val="tx2"/>
              </a:solidFill>
            </a:endParaRPr>
          </a:p>
          <a:p>
            <a:pPr marL="0" indent="0">
              <a:buNone/>
            </a:pPr>
            <a:endParaRPr lang="nb-NO" dirty="0">
              <a:solidFill>
                <a:schemeClr val="tx2"/>
              </a:solidFill>
            </a:endParaRPr>
          </a:p>
          <a:p>
            <a:pPr marL="0" indent="0">
              <a:buNone/>
            </a:pPr>
            <a:r>
              <a:rPr lang="nb-NO" dirty="0" smtClean="0">
                <a:solidFill>
                  <a:schemeClr val="tx2"/>
                </a:solidFill>
              </a:rPr>
              <a:t>			</a:t>
            </a:r>
            <a:r>
              <a:rPr lang="nb-NO" dirty="0" err="1" smtClean="0">
                <a:solidFill>
                  <a:schemeClr val="tx2"/>
                </a:solidFill>
              </a:rPr>
              <a:t>Apg</a:t>
            </a:r>
            <a:r>
              <a:rPr lang="nb-NO" dirty="0" smtClean="0">
                <a:solidFill>
                  <a:schemeClr val="tx2"/>
                </a:solidFill>
              </a:rPr>
              <a:t> 2,1-2</a:t>
            </a:r>
            <a:endParaRPr lang="en-GB" dirty="0">
              <a:solidFill>
                <a:schemeClr val="tx2"/>
              </a:solidFill>
            </a:endParaRPr>
          </a:p>
        </p:txBody>
      </p:sp>
      <p:pic>
        <p:nvPicPr>
          <p:cNvPr id="5122" name="Picture 2" descr="When the day of Pentecost came, the followers of Jesus were all together. Suddenly a sound like the blowing of a violent wind came from heaven and filled the whole house where they were sitting. – Slide 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48418" y="1979500"/>
            <a:ext cx="5071382" cy="3803536"/>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p:cNvSpPr txBox="1"/>
          <p:nvPr/>
        </p:nvSpPr>
        <p:spPr>
          <a:xfrm>
            <a:off x="2931533" y="5257600"/>
            <a:ext cx="2973860" cy="369332"/>
          </a:xfrm>
          <a:prstGeom prst="rect">
            <a:avLst/>
          </a:prstGeom>
          <a:noFill/>
        </p:spPr>
        <p:txBody>
          <a:bodyPr wrap="square" rtlCol="0">
            <a:spAutoFit/>
          </a:bodyPr>
          <a:lstStyle/>
          <a:p>
            <a:r>
              <a:rPr lang="nb-NO" dirty="0" smtClean="0">
                <a:solidFill>
                  <a:schemeClr val="bg1"/>
                </a:solidFill>
              </a:rPr>
              <a:t>www.freebibleimages.org</a:t>
            </a:r>
            <a:endParaRPr lang="en-GB" dirty="0">
              <a:solidFill>
                <a:schemeClr val="bg1"/>
              </a:solidFill>
            </a:endParaRPr>
          </a:p>
        </p:txBody>
      </p:sp>
    </p:spTree>
    <p:extLst>
      <p:ext uri="{BB962C8B-B14F-4D97-AF65-F5344CB8AC3E}">
        <p14:creationId xmlns:p14="http://schemas.microsoft.com/office/powerpoint/2010/main" val="411384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7250" y="536575"/>
            <a:ext cx="10515600" cy="1325563"/>
          </a:xfrm>
        </p:spPr>
        <p:txBody>
          <a:bodyPr>
            <a:normAutofit/>
          </a:bodyPr>
          <a:lstStyle/>
          <a:p>
            <a:r>
              <a:rPr lang="nb-NO" sz="5400" dirty="0" smtClean="0">
                <a:solidFill>
                  <a:schemeClr val="tx2"/>
                </a:solidFill>
              </a:rPr>
              <a:t>DHÅ kommer med tunger </a:t>
            </a:r>
            <a:r>
              <a:rPr lang="nb-NO" sz="5400" i="1" dirty="0" smtClean="0">
                <a:solidFill>
                  <a:schemeClr val="tx2"/>
                </a:solidFill>
              </a:rPr>
              <a:t>som</a:t>
            </a:r>
            <a:r>
              <a:rPr lang="nb-NO" sz="5400" dirty="0" smtClean="0">
                <a:solidFill>
                  <a:schemeClr val="tx2"/>
                </a:solidFill>
              </a:rPr>
              <a:t> av </a:t>
            </a:r>
            <a:r>
              <a:rPr lang="nb-NO" sz="5400" dirty="0" smtClean="0">
                <a:solidFill>
                  <a:srgbClr val="FF0000"/>
                </a:solidFill>
              </a:rPr>
              <a:t>ild</a:t>
            </a:r>
            <a:endParaRPr lang="en-GB" sz="5400" dirty="0">
              <a:solidFill>
                <a:srgbClr val="FF0000"/>
              </a:solidFill>
            </a:endParaRPr>
          </a:p>
        </p:txBody>
      </p:sp>
      <p:sp>
        <p:nvSpPr>
          <p:cNvPr id="4" name="Plassholder for innhold 3"/>
          <p:cNvSpPr>
            <a:spLocks noGrp="1"/>
          </p:cNvSpPr>
          <p:nvPr>
            <p:ph sz="half" idx="2"/>
          </p:nvPr>
        </p:nvSpPr>
        <p:spPr>
          <a:xfrm>
            <a:off x="6515100" y="2225675"/>
            <a:ext cx="5181600" cy="4351338"/>
          </a:xfrm>
        </p:spPr>
        <p:txBody>
          <a:bodyPr/>
          <a:lstStyle/>
          <a:p>
            <a:pPr marL="0" indent="0">
              <a:buNone/>
            </a:pPr>
            <a:r>
              <a:rPr lang="nb-NO" i="1" dirty="0">
                <a:solidFill>
                  <a:schemeClr val="tx2"/>
                </a:solidFill>
              </a:rPr>
              <a:t>Tunger som av ild viste seg for dem, delte seg og satte seg på hver enkelt av dem. </a:t>
            </a:r>
            <a:r>
              <a:rPr lang="nb-NO" b="1" i="1" dirty="0" smtClean="0">
                <a:solidFill>
                  <a:schemeClr val="tx2"/>
                </a:solidFill>
              </a:rPr>
              <a:t>Da </a:t>
            </a:r>
            <a:r>
              <a:rPr lang="nb-NO" b="1" i="1" dirty="0">
                <a:solidFill>
                  <a:schemeClr val="tx2"/>
                </a:solidFill>
              </a:rPr>
              <a:t>ble de alle fylt av Den hellige ånd,</a:t>
            </a:r>
            <a:r>
              <a:rPr lang="nb-NO" i="1" dirty="0">
                <a:solidFill>
                  <a:schemeClr val="tx2"/>
                </a:solidFill>
              </a:rPr>
              <a:t> og de begynte å tale på andre språk etter som Ånden ga dem å forkynne</a:t>
            </a:r>
            <a:r>
              <a:rPr lang="nb-NO" i="1" dirty="0" smtClean="0">
                <a:solidFill>
                  <a:schemeClr val="tx2"/>
                </a:solidFill>
              </a:rPr>
              <a:t>.</a:t>
            </a:r>
          </a:p>
          <a:p>
            <a:pPr marL="0" indent="0">
              <a:buNone/>
            </a:pPr>
            <a:r>
              <a:rPr lang="nb-NO" i="1" dirty="0">
                <a:solidFill>
                  <a:schemeClr val="tx2"/>
                </a:solidFill>
              </a:rPr>
              <a:t>	</a:t>
            </a:r>
            <a:r>
              <a:rPr lang="nb-NO" i="1" dirty="0" smtClean="0">
                <a:solidFill>
                  <a:schemeClr val="tx2"/>
                </a:solidFill>
              </a:rPr>
              <a:t>	</a:t>
            </a:r>
            <a:r>
              <a:rPr lang="nb-NO" dirty="0" err="1" smtClean="0">
                <a:solidFill>
                  <a:schemeClr val="tx2"/>
                </a:solidFill>
              </a:rPr>
              <a:t>Apg</a:t>
            </a:r>
            <a:r>
              <a:rPr lang="nb-NO" dirty="0" smtClean="0">
                <a:solidFill>
                  <a:schemeClr val="tx2"/>
                </a:solidFill>
              </a:rPr>
              <a:t> 2,3-4</a:t>
            </a:r>
            <a:endParaRPr lang="en-GB" dirty="0">
              <a:solidFill>
                <a:schemeClr val="tx2"/>
              </a:solidFill>
            </a:endParaRPr>
          </a:p>
        </p:txBody>
      </p:sp>
      <p:pic>
        <p:nvPicPr>
          <p:cNvPr id="5" name="Plassholder for innhold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058194"/>
            <a:ext cx="5181600" cy="3886200"/>
          </a:xfrm>
          <a:prstGeom prst="rect">
            <a:avLst/>
          </a:prstGeom>
        </p:spPr>
      </p:pic>
      <p:sp>
        <p:nvSpPr>
          <p:cNvPr id="6" name="TekstSylinder 5"/>
          <p:cNvSpPr txBox="1"/>
          <p:nvPr/>
        </p:nvSpPr>
        <p:spPr>
          <a:xfrm>
            <a:off x="2789159" y="5383931"/>
            <a:ext cx="2973860" cy="369332"/>
          </a:xfrm>
          <a:prstGeom prst="rect">
            <a:avLst/>
          </a:prstGeom>
          <a:noFill/>
        </p:spPr>
        <p:txBody>
          <a:bodyPr wrap="square" rtlCol="0">
            <a:spAutoFit/>
          </a:bodyPr>
          <a:lstStyle/>
          <a:p>
            <a:r>
              <a:rPr lang="nb-NO" dirty="0" smtClean="0">
                <a:solidFill>
                  <a:schemeClr val="bg1"/>
                </a:solidFill>
              </a:rPr>
              <a:t>www.freebibleimages.org</a:t>
            </a:r>
            <a:endParaRPr lang="en-GB" dirty="0">
              <a:solidFill>
                <a:schemeClr val="bg1"/>
              </a:solidFill>
            </a:endParaRPr>
          </a:p>
        </p:txBody>
      </p:sp>
    </p:spTree>
    <p:extLst>
      <p:ext uri="{BB962C8B-B14F-4D97-AF65-F5344CB8AC3E}">
        <p14:creationId xmlns:p14="http://schemas.microsoft.com/office/powerpoint/2010/main" val="255995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717716"/>
          </a:xfrm>
        </p:spPr>
        <p:txBody>
          <a:bodyPr>
            <a:normAutofit fontScale="90000"/>
          </a:bodyPr>
          <a:lstStyle/>
          <a:p>
            <a:r>
              <a:rPr lang="nb-NO" dirty="0" smtClean="0"/>
              <a:t>Pinse = 50 dager etter</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smtClean="0">
                <a:solidFill>
                  <a:schemeClr val="tx2"/>
                </a:solidFill>
              </a:rPr>
              <a:t>Peters preken</a:t>
            </a: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endParaRPr lang="en-GB" dirty="0"/>
          </a:p>
        </p:txBody>
      </p:sp>
      <p:pic>
        <p:nvPicPr>
          <p:cNvPr id="1026" name="Picture 2" descr="Other Jews from many countries, who had come to Jerusalem for the Feast heard the commotion and were amazed to hear them declaring the wonders of God in their languages. – Slid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74032" y="1621255"/>
            <a:ext cx="5987716" cy="4490787"/>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7291136" y="2004808"/>
            <a:ext cx="4283244" cy="4031873"/>
          </a:xfrm>
          <a:prstGeom prst="rect">
            <a:avLst/>
          </a:prstGeom>
        </p:spPr>
        <p:txBody>
          <a:bodyPr wrap="square">
            <a:spAutoFit/>
          </a:bodyPr>
          <a:lstStyle/>
          <a:p>
            <a:r>
              <a:rPr lang="nb-NO" sz="3200" i="1" dirty="0" smtClean="0">
                <a:solidFill>
                  <a:schemeClr val="tx2"/>
                </a:solidFill>
              </a:rPr>
              <a:t>Vend om og la dere døpe i Jesu Kristi navn, hver og en av dere, så dere kan få tilgivelse for syndene, og dere skal få Den hellige ånds gave.</a:t>
            </a:r>
          </a:p>
          <a:p>
            <a:endParaRPr lang="nb-NO" sz="3200" i="1" dirty="0" smtClean="0">
              <a:solidFill>
                <a:schemeClr val="tx2"/>
              </a:solidFill>
            </a:endParaRPr>
          </a:p>
          <a:p>
            <a:r>
              <a:rPr lang="nb-NO" sz="3200" i="1" dirty="0" smtClean="0">
                <a:solidFill>
                  <a:schemeClr val="tx2"/>
                </a:solidFill>
              </a:rPr>
              <a:t>		</a:t>
            </a:r>
            <a:r>
              <a:rPr lang="nb-NO" sz="3200" dirty="0" err="1" smtClean="0">
                <a:solidFill>
                  <a:schemeClr val="tx2"/>
                </a:solidFill>
              </a:rPr>
              <a:t>Apg</a:t>
            </a:r>
            <a:r>
              <a:rPr lang="nb-NO" sz="3200" dirty="0" smtClean="0">
                <a:solidFill>
                  <a:schemeClr val="tx2"/>
                </a:solidFill>
              </a:rPr>
              <a:t> 2,38</a:t>
            </a:r>
            <a:endParaRPr lang="nb-NO" sz="3200" dirty="0">
              <a:solidFill>
                <a:schemeClr val="tx2"/>
              </a:solidFill>
            </a:endParaRPr>
          </a:p>
        </p:txBody>
      </p:sp>
      <p:sp>
        <p:nvSpPr>
          <p:cNvPr id="5" name="Rektangel 4"/>
          <p:cNvSpPr/>
          <p:nvPr/>
        </p:nvSpPr>
        <p:spPr>
          <a:xfrm>
            <a:off x="3918481" y="5672224"/>
            <a:ext cx="2589299" cy="369332"/>
          </a:xfrm>
          <a:prstGeom prst="rect">
            <a:avLst/>
          </a:prstGeom>
        </p:spPr>
        <p:txBody>
          <a:bodyPr wrap="none">
            <a:spAutoFit/>
          </a:bodyPr>
          <a:lstStyle/>
          <a:p>
            <a:r>
              <a:rPr lang="nb-NO" dirty="0" err="1" smtClean="0">
                <a:solidFill>
                  <a:schemeClr val="bg1"/>
                </a:solidFill>
              </a:rPr>
              <a:t>www.freebibleimages.org</a:t>
            </a:r>
            <a:endParaRPr lang="en-GB" dirty="0">
              <a:solidFill>
                <a:schemeClr val="bg1"/>
              </a:solidFill>
            </a:endParaRPr>
          </a:p>
        </p:txBody>
      </p:sp>
    </p:spTree>
    <p:extLst>
      <p:ext uri="{BB962C8B-B14F-4D97-AF65-F5344CB8AC3E}">
        <p14:creationId xmlns:p14="http://schemas.microsoft.com/office/powerpoint/2010/main" val="256842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Damaris skole">
      <a:dk1>
        <a:srgbClr val="7030A0"/>
      </a:dk1>
      <a:lt1>
        <a:sysClr val="window" lastClr="FFFFFF"/>
      </a:lt1>
      <a:dk2>
        <a:srgbClr val="000000"/>
      </a:dk2>
      <a:lt2>
        <a:srgbClr val="D7B5C6"/>
      </a:lt2>
      <a:accent1>
        <a:srgbClr val="7030A0"/>
      </a:accent1>
      <a:accent2>
        <a:srgbClr val="FF0000"/>
      </a:accent2>
      <a:accent3>
        <a:srgbClr val="A5A5A5"/>
      </a:accent3>
      <a:accent4>
        <a:srgbClr val="6F3B55"/>
      </a:accent4>
      <a:accent5>
        <a:srgbClr val="C490AA"/>
      </a:accent5>
      <a:accent6>
        <a:srgbClr val="D7B5C6"/>
      </a:accent6>
      <a:hlink>
        <a:srgbClr val="034A90"/>
      </a:hlink>
      <a:folHlink>
        <a:srgbClr val="034A9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B5F032ED-C273-41BC-AB68-C06657F84304}" vid="{2718C285-71C5-486D-98DA-899C11ACA9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Damaris skole PP mal</Template>
  <TotalTime>780</TotalTime>
  <Words>1323</Words>
  <Application>Microsoft Office PowerPoint</Application>
  <PresentationFormat>Widescreen</PresentationFormat>
  <Paragraphs>223</Paragraphs>
  <Slides>14</Slides>
  <Notes>14</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14</vt:i4>
      </vt:variant>
    </vt:vector>
  </HeadingPairs>
  <TitlesOfParts>
    <vt:vector size="17" baseType="lpstr">
      <vt:lpstr>Arial</vt:lpstr>
      <vt:lpstr>Calibri</vt:lpstr>
      <vt:lpstr>Office-tema</vt:lpstr>
      <vt:lpstr>Hvorfor feirer vi pinse?</vt:lpstr>
      <vt:lpstr>Pinsen var opprinnelig en jødisk takkefest</vt:lpstr>
      <vt:lpstr>Shevout (pinsen i GT)= lovens fødselsdag</vt:lpstr>
      <vt:lpstr>Pinse = 50 dager etter påske</vt:lpstr>
      <vt:lpstr>Kristi himmelfartsdag = 40 dager etter påske</vt:lpstr>
      <vt:lpstr>Jesus lovet disiplene en hjelper som alltid skulle være hos dem</vt:lpstr>
      <vt:lpstr>DHÅ kommer som en kraftig vind </vt:lpstr>
      <vt:lpstr>DHÅ kommer med tunger som av ild</vt:lpstr>
      <vt:lpstr>Pinse = 50 dager etter                           Peters preken                          </vt:lpstr>
      <vt:lpstr>Pinse = kirkens fødselsdag</vt:lpstr>
      <vt:lpstr>Pinse = takkefest for Den hellige ånds komme</vt:lpstr>
      <vt:lpstr>Babels tårn</vt:lpstr>
      <vt:lpstr>Pinsens liturgiske farge er rød</vt:lpstr>
      <vt:lpstr>Kilder</vt:lpstr>
    </vt:vector>
  </TitlesOfParts>
  <Company>MHG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 er egentlig pinse?</dc:title>
  <dc:creator>Britt-Ellen Skregelid Birkeland</dc:creator>
  <cp:lastModifiedBy>Britt-Ellen Skregelid Birkeland</cp:lastModifiedBy>
  <cp:revision>80</cp:revision>
  <cp:lastPrinted>2016-05-06T06:30:09Z</cp:lastPrinted>
  <dcterms:created xsi:type="dcterms:W3CDTF">2016-05-03T11:56:38Z</dcterms:created>
  <dcterms:modified xsi:type="dcterms:W3CDTF">2016-09-09T11:58:09Z</dcterms:modified>
</cp:coreProperties>
</file>