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1" r:id="rId4"/>
    <p:sldId id="259" r:id="rId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D81FBE69-8BA3-4D64-8C10-CE91DA47DC02}">
          <p14:sldIdLst>
            <p14:sldId id="256"/>
            <p14:sldId id="257"/>
            <p14:sldId id="261"/>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3728" autoAdjust="0"/>
  </p:normalViewPr>
  <p:slideViewPr>
    <p:cSldViewPr snapToGrid="0">
      <p:cViewPr varScale="1">
        <p:scale>
          <a:sx n="51" d="100"/>
          <a:sy n="51" d="100"/>
        </p:scale>
        <p:origin x="2856" y="6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A184B42-AA51-4E9A-891D-EDE8CF6EE538}" type="datetimeFigureOut">
              <a:rPr lang="en-GB" smtClean="0"/>
              <a:pPr/>
              <a:t>11/08/2017</a:t>
            </a:fld>
            <a:endParaRPr lang="en-GB"/>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6" name="Plassholder for bunn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3672944-61A1-43D4-AA57-835A3626003D}" type="slidenum">
              <a:rPr lang="en-GB" smtClean="0"/>
              <a:pPr/>
              <a:t>‹#›</a:t>
            </a:fld>
            <a:endParaRPr lang="en-GB"/>
          </a:p>
        </p:txBody>
      </p:sp>
    </p:spTree>
    <p:extLst>
      <p:ext uri="{BB962C8B-B14F-4D97-AF65-F5344CB8AC3E}">
        <p14:creationId xmlns:p14="http://schemas.microsoft.com/office/powerpoint/2010/main" val="1366594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vn.no/100Sport/sprek/Kari-37-trente-mer-enn-Marit-Bjorgen-Sa-kom-sjokkbeskjeden---Livet-ble-dratt-vekk-under-meg-239947b.html?spid_rel=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Bakgrunn:</a:t>
            </a:r>
          </a:p>
          <a:p>
            <a:r>
              <a:rPr lang="nb-NO" dirty="0" smtClean="0"/>
              <a:t>Kari Flottorp </a:t>
            </a:r>
            <a:r>
              <a:rPr lang="nb-NO" dirty="0" err="1" smtClean="0"/>
              <a:t>Lingsom</a:t>
            </a:r>
            <a:r>
              <a:rPr lang="nb-NO" dirty="0" smtClean="0"/>
              <a:t> (37) er toppidrettsutøver. Hun er triatlonutøveren som i 2016 vant </a:t>
            </a:r>
            <a:r>
              <a:rPr lang="nb-NO" dirty="0" err="1" smtClean="0"/>
              <a:t>Norseman</a:t>
            </a:r>
            <a:r>
              <a:rPr lang="nb-NO" dirty="0" smtClean="0"/>
              <a:t>, et av verdens tøffeste triatlon. Hun trente mer enn Marit Bjørgen og hadde sagt opp jobben for å kunne trene og konkurrere på fulltid.</a:t>
            </a:r>
          </a:p>
          <a:p>
            <a:endParaRPr lang="nb-NO" dirty="0" smtClean="0"/>
          </a:p>
          <a:p>
            <a:r>
              <a:rPr lang="nb-NO" dirty="0" smtClean="0"/>
              <a:t>Så kom sjokkbeskjeden, etter en rutinesjekk på Rikshospitalet i forbindelse med et forskningsprosjekt hun var med på. Hun har farlig høy hjertefrekvens, med fare for plutselig </a:t>
            </a:r>
            <a:r>
              <a:rPr lang="nb-NO" dirty="0" err="1" smtClean="0"/>
              <a:t>hjertedød</a:t>
            </a:r>
            <a:r>
              <a:rPr lang="nb-NO" dirty="0" smtClean="0"/>
              <a:t>.  Det viste seg at Kari </a:t>
            </a:r>
            <a:r>
              <a:rPr lang="nb-NO" dirty="0" err="1" smtClean="0"/>
              <a:t>Lingsoms</a:t>
            </a:r>
            <a:r>
              <a:rPr lang="nb-NO" dirty="0" smtClean="0"/>
              <a:t> hjerte slår 1000 (!) flere slag i timen enn hos vanlige mennesker. I løpet av et døgn slår hjertet hennes 24.482 såkalte ventrikulære ekstraslag. Hun måtte umiddelbart slutte med konkurranseidrett.</a:t>
            </a:r>
            <a:br>
              <a:rPr lang="nb-NO" dirty="0" smtClean="0"/>
            </a:br>
            <a:endParaRPr lang="nb-NO" dirty="0" smtClean="0"/>
          </a:p>
          <a:p>
            <a:r>
              <a:rPr lang="nb-NO" dirty="0" smtClean="0"/>
              <a:t>– Jeg har alltid hatt en stor indre motivasjon. Nå opplevde jeg uker helt uten motivasjon. Idretten er så stor del av identiteten min. Jeg måtte spørre meg selv: Hvem er jeg? Jeg følte at livet ble dratt vekk under meg. Alt skjedde så brått. Det å trene er det beste jeg vet.</a:t>
            </a:r>
            <a:br>
              <a:rPr lang="nb-NO" dirty="0" smtClean="0"/>
            </a:br>
            <a:endParaRPr lang="nb-NO" dirty="0" smtClean="0"/>
          </a:p>
          <a:p>
            <a:r>
              <a:rPr lang="nb-NO" dirty="0" smtClean="0"/>
              <a:t>(</a:t>
            </a:r>
            <a:r>
              <a:rPr lang="nb-NO" dirty="0" smtClean="0">
                <a:hlinkClick r:id="rId3"/>
              </a:rPr>
              <a:t>Fra avisartikkel i Fædrelandsvennen, 08.08.17</a:t>
            </a:r>
            <a:r>
              <a:rPr lang="nb-NO" dirty="0" smtClean="0"/>
              <a:t>)</a:t>
            </a:r>
          </a:p>
          <a:p>
            <a:pPr marL="0" indent="0">
              <a:buFontTx/>
              <a:buNone/>
            </a:pPr>
            <a:endParaRPr lang="en-GB" dirty="0" smtClean="0"/>
          </a:p>
          <a:p>
            <a:pPr marL="0" indent="0">
              <a:buFontTx/>
              <a:buNone/>
            </a:pPr>
            <a:r>
              <a:rPr lang="en-GB" dirty="0" err="1" smtClean="0"/>
              <a:t>Er</a:t>
            </a:r>
            <a:r>
              <a:rPr lang="en-GB" dirty="0" smtClean="0"/>
              <a:t> </a:t>
            </a:r>
            <a:r>
              <a:rPr lang="en-GB" dirty="0" err="1" smtClean="0"/>
              <a:t>det</a:t>
            </a:r>
            <a:r>
              <a:rPr lang="en-GB" dirty="0" smtClean="0"/>
              <a:t> bare </a:t>
            </a:r>
            <a:r>
              <a:rPr lang="en-GB" dirty="0" err="1" smtClean="0"/>
              <a:t>voksne</a:t>
            </a:r>
            <a:r>
              <a:rPr lang="en-GB" dirty="0" smtClean="0"/>
              <a:t> </a:t>
            </a:r>
            <a:r>
              <a:rPr lang="en-GB" dirty="0" err="1" smtClean="0"/>
              <a:t>som</a:t>
            </a:r>
            <a:r>
              <a:rPr lang="en-GB" dirty="0" smtClean="0"/>
              <a:t> </a:t>
            </a:r>
            <a:r>
              <a:rPr lang="en-GB" dirty="0" err="1" smtClean="0"/>
              <a:t>kan</a:t>
            </a:r>
            <a:r>
              <a:rPr lang="en-GB" dirty="0" smtClean="0"/>
              <a:t> </a:t>
            </a:r>
            <a:r>
              <a:rPr lang="en-GB" dirty="0" err="1" smtClean="0"/>
              <a:t>oppleve</a:t>
            </a:r>
            <a:r>
              <a:rPr lang="en-GB" dirty="0" smtClean="0"/>
              <a:t> </a:t>
            </a:r>
            <a:r>
              <a:rPr lang="en-GB" dirty="0" err="1" smtClean="0"/>
              <a:t>det</a:t>
            </a:r>
            <a:r>
              <a:rPr lang="en-GB" dirty="0" smtClean="0"/>
              <a:t> </a:t>
            </a:r>
            <a:r>
              <a:rPr lang="en-GB" dirty="0" err="1" smtClean="0"/>
              <a:t>slik</a:t>
            </a:r>
            <a:r>
              <a:rPr lang="en-GB" dirty="0" smtClean="0"/>
              <a:t>?</a:t>
            </a:r>
            <a:endParaRPr lang="en-GB"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1</a:t>
            </a:fld>
            <a:endParaRPr lang="en-GB"/>
          </a:p>
        </p:txBody>
      </p:sp>
    </p:spTree>
    <p:extLst>
      <p:ext uri="{BB962C8B-B14F-4D97-AF65-F5344CB8AC3E}">
        <p14:creationId xmlns:p14="http://schemas.microsoft.com/office/powerpoint/2010/main" val="124093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b="1" kern="1200" dirty="0" smtClean="0">
                <a:solidFill>
                  <a:schemeClr val="tx1"/>
                </a:solidFill>
                <a:effectLst/>
                <a:latin typeface="+mn-lt"/>
                <a:ea typeface="+mn-ea"/>
                <a:cs typeface="+mn-cs"/>
              </a:rPr>
              <a:t>HVA GJØR MEG VERDIFULL?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1" kern="1200" dirty="0" smtClean="0">
                <a:solidFill>
                  <a:schemeClr val="tx1"/>
                </a:solidFill>
                <a:effectLst/>
                <a:latin typeface="+mn-lt"/>
                <a:ea typeface="+mn-ea"/>
                <a:cs typeface="+mn-cs"/>
              </a:rPr>
              <a:t>Sitat: </a:t>
            </a:r>
            <a:r>
              <a:rPr lang="nb-NO" b="1" dirty="0" smtClean="0">
                <a:effectLst/>
              </a:rPr>
              <a:t/>
            </a:r>
            <a:br>
              <a:rPr lang="nb-NO" b="1" dirty="0" smtClean="0">
                <a:effectLst/>
              </a:rPr>
            </a:br>
            <a:r>
              <a:rPr lang="nb-NO" b="0" i="1" dirty="0" smtClean="0">
                <a:effectLst/>
              </a:rPr>
              <a:t>Idretten er så stor del av identiteten min. Jeg måtte spørre meg selv: Hvem er jeg?</a:t>
            </a:r>
            <a:endParaRPr lang="nb-NO" b="0" dirty="0" smtClean="0">
              <a:effectLst/>
            </a:endParaRPr>
          </a:p>
          <a:p>
            <a:endParaRPr lang="nb-NO" b="1" dirty="0" smtClean="0"/>
          </a:p>
          <a:p>
            <a:r>
              <a:rPr lang="nb-NO" b="1" dirty="0" smtClean="0"/>
              <a:t>Forslag:</a:t>
            </a:r>
          </a:p>
          <a:p>
            <a:endParaRPr lang="nb-NO" b="1" dirty="0" smtClean="0"/>
          </a:p>
          <a:p>
            <a:r>
              <a:rPr lang="nb-NO" dirty="0" smtClean="0"/>
              <a:t>Sitatet kan brukes som inngang til å si noe hvordan mange forstår identitet i dag: Som noe du må skape selv. Hvem du er, er avhengig av hva du skaper eller oppnår – hva du presterer. For mange henger verdien også sammen med dette. Hvilken verdi en har som menneske, er avhengig av hvilke prestasjoner en kan vise til, hvor god, flink, vakker eller dyktig man er.</a:t>
            </a:r>
          </a:p>
          <a:p>
            <a:endParaRPr lang="nb-NO" dirty="0" smtClean="0"/>
          </a:p>
          <a:p>
            <a:r>
              <a:rPr lang="nb-NO" dirty="0" smtClean="0"/>
              <a:t>Men som Kari Flottorp </a:t>
            </a:r>
            <a:r>
              <a:rPr lang="nb-NO" dirty="0" err="1" smtClean="0"/>
              <a:t>Lingsom</a:t>
            </a:r>
            <a:r>
              <a:rPr lang="nb-NO" dirty="0" smtClean="0"/>
              <a:t> selv sier: Når grunnlaget hun hadde basert verdien og identitet sin på, ble revet bort, da visste hun ikke lenger hvem hun var. Dette</a:t>
            </a:r>
            <a:r>
              <a:rPr lang="nb-NO" baseline="0" dirty="0" smtClean="0"/>
              <a:t> gjelder også for ungdom.</a:t>
            </a:r>
            <a:endParaRPr lang="nb-NO" dirty="0" smtClean="0"/>
          </a:p>
          <a:p>
            <a:endParaRPr lang="nb-NO" dirty="0" smtClean="0"/>
          </a:p>
          <a:p>
            <a:r>
              <a:rPr lang="nb-NO" dirty="0" smtClean="0"/>
              <a:t>Sitatet illustrerer flere viktige momenter, ikke minst at alle mennesker har et sterkt behov for å føle seg verdifulle. Spørsmålet er hvor vi forankrer denne verdien. Videre illustreres behovet for å forankre </a:t>
            </a:r>
            <a:r>
              <a:rPr lang="nb-NO" dirty="0" err="1" smtClean="0"/>
              <a:t>identiten</a:t>
            </a:r>
            <a:r>
              <a:rPr lang="nb-NO" dirty="0" smtClean="0"/>
              <a:t> vår i noe som er sterkt nok til å bære den. Prestasjoner – uansett hva slags type – varer ikke evig. Kropp, evner og utseende endres gjennom livet, for noen plutselig – for andre i årenes løp. Med andre ord; rollene våre endres i løpet av livet, mens </a:t>
            </a:r>
            <a:r>
              <a:rPr lang="nb-NO" dirty="0" err="1" smtClean="0"/>
              <a:t>jeg’et</a:t>
            </a:r>
            <a:r>
              <a:rPr lang="nb-NO" dirty="0" smtClean="0"/>
              <a:t> består. Altså må kjernen i vår identitet har sin forankring i noe som større, sterkere enn våre prestasjoner.</a:t>
            </a:r>
          </a:p>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2</a:t>
            </a:fld>
            <a:endParaRPr lang="en-GB"/>
          </a:p>
        </p:txBody>
      </p:sp>
    </p:spTree>
    <p:extLst>
      <p:ext uri="{BB962C8B-B14F-4D97-AF65-F5344CB8AC3E}">
        <p14:creationId xmlns:p14="http://schemas.microsoft.com/office/powerpoint/2010/main" val="792150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DIN IDENTITET OG VERDI ER EN GAVE – GITT AV GUD</a:t>
            </a:r>
          </a:p>
          <a:p>
            <a:endParaRPr lang="nb-NO" dirty="0" smtClean="0"/>
          </a:p>
          <a:p>
            <a:r>
              <a:rPr lang="nb-NO" dirty="0" smtClean="0"/>
              <a:t>Hvor vi forankrer identiteten vår sier noe om hvor vi finner grunnlag for mening og verdi. I følge kristen tro finner vi dette grunnlaget i Gud. </a:t>
            </a:r>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3</a:t>
            </a:fld>
            <a:endParaRPr lang="en-GB"/>
          </a:p>
        </p:txBody>
      </p:sp>
    </p:spTree>
    <p:extLst>
      <p:ext uri="{BB962C8B-B14F-4D97-AF65-F5344CB8AC3E}">
        <p14:creationId xmlns:p14="http://schemas.microsoft.com/office/powerpoint/2010/main" val="1571455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1" dirty="0" smtClean="0"/>
          </a:p>
          <a:p>
            <a:r>
              <a:rPr lang="nb-NO" sz="1200" b="1" dirty="0" smtClean="0">
                <a:solidFill>
                  <a:schemeClr val="bg1"/>
                </a:solidFill>
              </a:rPr>
              <a:t>Dine øyne så meg da jeg var et foster.</a:t>
            </a:r>
            <a:br>
              <a:rPr lang="nb-NO" sz="1200" b="1" dirty="0" smtClean="0">
                <a:solidFill>
                  <a:schemeClr val="bg1"/>
                </a:solidFill>
              </a:rPr>
            </a:br>
            <a:r>
              <a:rPr lang="nb-NO" sz="1200" b="1" dirty="0" smtClean="0">
                <a:solidFill>
                  <a:schemeClr val="bg1"/>
                </a:solidFill>
              </a:rPr>
              <a:t>Alle dager er skrevet opp i din bok, de fikk form før én av dem var kommet.</a:t>
            </a:r>
            <a:r>
              <a:rPr lang="nb-NO" sz="1200" b="1" baseline="0" dirty="0" smtClean="0">
                <a:solidFill>
                  <a:schemeClr val="bg1"/>
                </a:solidFill>
              </a:rPr>
              <a:t> </a:t>
            </a:r>
            <a:r>
              <a:rPr lang="nb-NO" sz="1200" b="1" dirty="0" smtClean="0">
                <a:solidFill>
                  <a:schemeClr val="bg1"/>
                </a:solidFill>
              </a:rPr>
              <a:t>Salme 139,16</a:t>
            </a:r>
          </a:p>
          <a:p>
            <a:endParaRPr lang="nb-NO" sz="12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Det er kun en forståelse av seg selv som et menneske rotfestet i Gud – skapt av Gud, til å være hans barn – som til syvende og sist er sterkt nok til å bære vår identitet. Gud elsker oss ikke på grunn av våre prestasjoner eller fordi Han behøver det, men fordi Han velger og ønsker det – selv om vi slett ikke fortjener det. Dermed handler det ikke om å «skape seg selv», men å oppdage og ta imot vår virkelige identitet og verdi – ikke som en prestasjon, men som en gave – gitt av Gud.</a:t>
            </a:r>
          </a:p>
          <a:p>
            <a:endParaRPr lang="nb-NO" b="1" dirty="0" smtClean="0"/>
          </a:p>
          <a:p>
            <a:endParaRPr lang="nb-NO" b="1" dirty="0" smtClean="0"/>
          </a:p>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4</a:t>
            </a:fld>
            <a:endParaRPr lang="en-GB"/>
          </a:p>
        </p:txBody>
      </p:sp>
    </p:spTree>
    <p:extLst>
      <p:ext uri="{BB962C8B-B14F-4D97-AF65-F5344CB8AC3E}">
        <p14:creationId xmlns:p14="http://schemas.microsoft.com/office/powerpoint/2010/main" val="387099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36944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53551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28427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6000" b="1"/>
            </a:lvl1pPr>
          </a:lstStyle>
          <a:p>
            <a:r>
              <a:rPr lang="nb-NO" smtClean="0"/>
              <a:t>Klikk for å redigere tittelstil</a:t>
            </a:r>
            <a:endParaRPr lang="en-GB" dirty="0"/>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4" name="Plassholder for dato 3"/>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53723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53594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11814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36913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220900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277376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400213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48A2B68-38F8-443D-8027-5E73054DCA88}" type="datetimeFigureOut">
              <a:rPr lang="en-GB" smtClean="0"/>
              <a:pPr/>
              <a:t>11/08/2017</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18358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smtClean="0"/>
              <a:t>Klikk for å redigere tittelstil</a:t>
            </a:r>
            <a:endParaRPr lang="en-GB" dirty="0"/>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en-GB" dirty="0"/>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A2B68-38F8-443D-8027-5E73054DCA88}" type="datetimeFigureOut">
              <a:rPr lang="en-GB" smtClean="0"/>
              <a:pPr/>
              <a:t>11/08/2017</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AC3AA-F324-47DA-AC2D-FE8F1C6F842B}" type="slidenum">
              <a:rPr lang="en-GB" smtClean="0"/>
              <a:pPr/>
              <a:t>‹#›</a:t>
            </a:fld>
            <a:endParaRPr lang="en-GB"/>
          </a:p>
        </p:txBody>
      </p:sp>
      <p:pic>
        <p:nvPicPr>
          <p:cNvPr id="7" name="Bild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120993" y="5965976"/>
            <a:ext cx="1690007" cy="691847"/>
          </a:xfrm>
          <a:prstGeom prst="rect">
            <a:avLst/>
          </a:prstGeom>
        </p:spPr>
      </p:pic>
    </p:spTree>
    <p:extLst>
      <p:ext uri="{BB962C8B-B14F-4D97-AF65-F5344CB8AC3E}">
        <p14:creationId xmlns:p14="http://schemas.microsoft.com/office/powerpoint/2010/main" val="319234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841547" y="229631"/>
            <a:ext cx="10344150" cy="1219200"/>
          </a:xfrm>
        </p:spPr>
        <p:txBody>
          <a:bodyPr>
            <a:normAutofit/>
          </a:bodyPr>
          <a:lstStyle/>
          <a:p>
            <a:endParaRPr lang="nb-NO" dirty="0">
              <a:solidFill>
                <a:schemeClr val="tx2"/>
              </a:solidFill>
            </a:endParaRPr>
          </a:p>
        </p:txBody>
      </p:sp>
      <p:sp>
        <p:nvSpPr>
          <p:cNvPr id="5" name="TekstSylinder 4"/>
          <p:cNvSpPr txBox="1"/>
          <p:nvPr/>
        </p:nvSpPr>
        <p:spPr>
          <a:xfrm>
            <a:off x="6013622" y="5961447"/>
            <a:ext cx="2973860" cy="369332"/>
          </a:xfrm>
          <a:prstGeom prst="rect">
            <a:avLst/>
          </a:prstGeom>
          <a:noFill/>
        </p:spPr>
        <p:txBody>
          <a:bodyPr wrap="square" rtlCol="0">
            <a:spAutoFit/>
          </a:bodyPr>
          <a:lstStyle/>
          <a:p>
            <a:r>
              <a:rPr lang="nb-NO" dirty="0" smtClean="0">
                <a:solidFill>
                  <a:schemeClr val="bg1"/>
                </a:solidFill>
              </a:rPr>
              <a:t>www.freebibleimages.org</a:t>
            </a:r>
            <a:endParaRPr lang="en-GB" dirty="0">
              <a:solidFill>
                <a:schemeClr val="bg1"/>
              </a:solidFill>
            </a:endParaRPr>
          </a:p>
        </p:txBody>
      </p:sp>
      <p:pic>
        <p:nvPicPr>
          <p:cNvPr id="3" name="Bilde 2"/>
          <p:cNvPicPr>
            <a:picLocks noChangeAspect="1"/>
          </p:cNvPicPr>
          <p:nvPr/>
        </p:nvPicPr>
        <p:blipFill rotWithShape="1">
          <a:blip r:embed="rId3">
            <a:extLst>
              <a:ext uri="{28A0092B-C50C-407E-A947-70E740481C1C}">
                <a14:useLocalDpi xmlns:a14="http://schemas.microsoft.com/office/drawing/2010/main" val="0"/>
              </a:ext>
            </a:extLst>
          </a:blip>
          <a:srcRect t="5358"/>
          <a:stretch/>
        </p:blipFill>
        <p:spPr>
          <a:xfrm>
            <a:off x="0" y="-723900"/>
            <a:ext cx="12338735" cy="7785100"/>
          </a:xfrm>
          <a:prstGeom prst="rect">
            <a:avLst/>
          </a:prstGeom>
        </p:spPr>
      </p:pic>
      <p:sp>
        <p:nvSpPr>
          <p:cNvPr id="6" name="TekstSylinder 5"/>
          <p:cNvSpPr txBox="1"/>
          <p:nvPr/>
        </p:nvSpPr>
        <p:spPr>
          <a:xfrm>
            <a:off x="10629900" y="5846154"/>
            <a:ext cx="1562100" cy="369332"/>
          </a:xfrm>
          <a:prstGeom prst="rect">
            <a:avLst/>
          </a:prstGeom>
          <a:noFill/>
        </p:spPr>
        <p:txBody>
          <a:bodyPr wrap="square" rtlCol="0">
            <a:spAutoFit/>
          </a:bodyPr>
          <a:lstStyle/>
          <a:p>
            <a:r>
              <a:rPr lang="nb-NO" dirty="0" err="1" smtClean="0">
                <a:solidFill>
                  <a:schemeClr val="bg1"/>
                </a:solidFill>
              </a:rPr>
              <a:t>Bilde:privat</a:t>
            </a:r>
            <a:endParaRPr lang="nb-NO" dirty="0">
              <a:solidFill>
                <a:schemeClr val="bg1"/>
              </a:solidFill>
            </a:endParaRPr>
          </a:p>
        </p:txBody>
      </p:sp>
      <p:sp>
        <p:nvSpPr>
          <p:cNvPr id="7" name="TekstSylinder 6"/>
          <p:cNvSpPr txBox="1"/>
          <p:nvPr/>
        </p:nvSpPr>
        <p:spPr>
          <a:xfrm>
            <a:off x="318185" y="-461075"/>
            <a:ext cx="12020550" cy="7755969"/>
          </a:xfrm>
          <a:prstGeom prst="rect">
            <a:avLst/>
          </a:prstGeom>
          <a:noFill/>
        </p:spPr>
        <p:txBody>
          <a:bodyPr wrap="square" rtlCol="0">
            <a:spAutoFit/>
          </a:bodyPr>
          <a:lstStyle/>
          <a:p>
            <a:pPr algn="ctr"/>
            <a:endParaRPr lang="nb-NO" sz="5400" b="1" i="1" dirty="0" smtClean="0">
              <a:solidFill>
                <a:schemeClr val="bg1"/>
              </a:solidFill>
            </a:endParaRPr>
          </a:p>
          <a:p>
            <a:pPr algn="ctr"/>
            <a:r>
              <a:rPr lang="nb-NO" sz="5400" b="1" i="1" dirty="0" smtClean="0">
                <a:solidFill>
                  <a:schemeClr val="bg1"/>
                </a:solidFill>
              </a:rPr>
              <a:t>Idretten </a:t>
            </a:r>
            <a:r>
              <a:rPr lang="nb-NO" sz="5400" b="1" i="1" dirty="0">
                <a:solidFill>
                  <a:schemeClr val="bg1"/>
                </a:solidFill>
              </a:rPr>
              <a:t>er så stor del av identiteten min. </a:t>
            </a:r>
            <a:endParaRPr lang="nb-NO" sz="5400" b="1" i="1" dirty="0" smtClean="0">
              <a:solidFill>
                <a:schemeClr val="bg1"/>
              </a:solidFill>
            </a:endParaRPr>
          </a:p>
          <a:p>
            <a:pPr algn="ctr"/>
            <a:endParaRPr lang="nb-NO" sz="5400" b="1" i="1" dirty="0">
              <a:solidFill>
                <a:schemeClr val="bg1"/>
              </a:solidFill>
            </a:endParaRPr>
          </a:p>
          <a:p>
            <a:pPr algn="ctr"/>
            <a:endParaRPr lang="nb-NO" sz="5400" b="1" i="1" dirty="0" smtClean="0">
              <a:solidFill>
                <a:schemeClr val="bg1"/>
              </a:solidFill>
            </a:endParaRPr>
          </a:p>
          <a:p>
            <a:pPr algn="ctr"/>
            <a:endParaRPr lang="nb-NO" sz="5400" b="1" i="1" dirty="0">
              <a:solidFill>
                <a:schemeClr val="bg1"/>
              </a:solidFill>
            </a:endParaRPr>
          </a:p>
          <a:p>
            <a:pPr algn="ctr"/>
            <a:endParaRPr lang="nb-NO" sz="5400" b="1" i="1" dirty="0" smtClean="0">
              <a:solidFill>
                <a:schemeClr val="bg1"/>
              </a:solidFill>
            </a:endParaRPr>
          </a:p>
          <a:p>
            <a:pPr algn="ctr"/>
            <a:r>
              <a:rPr lang="nb-NO" sz="5400" b="1" i="1" dirty="0">
                <a:solidFill>
                  <a:schemeClr val="bg1"/>
                </a:solidFill>
              </a:rPr>
              <a:t>	</a:t>
            </a:r>
            <a:r>
              <a:rPr lang="nb-NO" sz="5400" b="1" i="1" dirty="0" smtClean="0">
                <a:solidFill>
                  <a:schemeClr val="bg1"/>
                </a:solidFill>
              </a:rPr>
              <a:t>Kari (37) </a:t>
            </a:r>
            <a:r>
              <a:rPr lang="nb-NO" sz="5400" b="1" i="1" dirty="0">
                <a:solidFill>
                  <a:schemeClr val="bg1"/>
                </a:solidFill>
              </a:rPr>
              <a:t>måtte </a:t>
            </a:r>
            <a:r>
              <a:rPr lang="nb-NO" sz="5400" b="1" i="1">
                <a:solidFill>
                  <a:schemeClr val="bg1"/>
                </a:solidFill>
              </a:rPr>
              <a:t>spørre </a:t>
            </a:r>
            <a:r>
              <a:rPr lang="nb-NO" sz="5400" b="1" i="1" smtClean="0">
                <a:solidFill>
                  <a:schemeClr val="bg1"/>
                </a:solidFill>
              </a:rPr>
              <a:t>seg </a:t>
            </a:r>
            <a:r>
              <a:rPr lang="nb-NO" sz="5400" b="1" i="1" dirty="0">
                <a:solidFill>
                  <a:schemeClr val="bg1"/>
                </a:solidFill>
              </a:rPr>
              <a:t>selv</a:t>
            </a:r>
            <a:r>
              <a:rPr lang="nb-NO" sz="5400" b="1" i="1" dirty="0" smtClean="0">
                <a:solidFill>
                  <a:schemeClr val="bg1"/>
                </a:solidFill>
              </a:rPr>
              <a:t>:</a:t>
            </a:r>
          </a:p>
          <a:p>
            <a:pPr algn="ctr"/>
            <a:r>
              <a:rPr lang="nb-NO" sz="5400" b="1" i="1" dirty="0" smtClean="0">
                <a:solidFill>
                  <a:schemeClr val="bg1"/>
                </a:solidFill>
              </a:rPr>
              <a:t>				</a:t>
            </a:r>
            <a:r>
              <a:rPr lang="nb-NO" sz="6600" b="1" i="1" dirty="0" smtClean="0">
                <a:solidFill>
                  <a:schemeClr val="bg1"/>
                </a:solidFill>
              </a:rPr>
              <a:t>Hvem </a:t>
            </a:r>
            <a:r>
              <a:rPr lang="nb-NO" sz="6600" b="1" i="1" dirty="0">
                <a:solidFill>
                  <a:schemeClr val="bg1"/>
                </a:solidFill>
              </a:rPr>
              <a:t>er jeg?</a:t>
            </a:r>
            <a:endParaRPr lang="nb-NO" sz="6600" b="1" dirty="0">
              <a:solidFill>
                <a:schemeClr val="bg1"/>
              </a:solidFill>
            </a:endParaRPr>
          </a:p>
          <a:p>
            <a:endParaRPr lang="nb-NO" sz="5400" b="1" dirty="0">
              <a:solidFill>
                <a:schemeClr val="bg1"/>
              </a:solidFill>
              <a:effectLst/>
            </a:endParaRPr>
          </a:p>
        </p:txBody>
      </p:sp>
    </p:spTree>
    <p:extLst>
      <p:ext uri="{BB962C8B-B14F-4D97-AF65-F5344CB8AC3E}">
        <p14:creationId xmlns:p14="http://schemas.microsoft.com/office/powerpoint/2010/main" val="243098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pic>
        <p:nvPicPr>
          <p:cNvPr id="4" name="Plassholder for innhol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04800" y="0"/>
            <a:ext cx="11620500" cy="7696645"/>
          </a:xfrm>
        </p:spPr>
      </p:pic>
      <p:sp>
        <p:nvSpPr>
          <p:cNvPr id="5" name="TekstSylinder 4"/>
          <p:cNvSpPr txBox="1"/>
          <p:nvPr/>
        </p:nvSpPr>
        <p:spPr>
          <a:xfrm>
            <a:off x="838200" y="704850"/>
            <a:ext cx="4495800" cy="3416320"/>
          </a:xfrm>
          <a:prstGeom prst="rect">
            <a:avLst/>
          </a:prstGeom>
          <a:noFill/>
        </p:spPr>
        <p:txBody>
          <a:bodyPr wrap="square" rtlCol="0">
            <a:spAutoFit/>
          </a:bodyPr>
          <a:lstStyle/>
          <a:p>
            <a:r>
              <a:rPr lang="nb-NO" sz="7200" b="1" dirty="0" smtClean="0">
                <a:solidFill>
                  <a:schemeClr val="bg1"/>
                </a:solidFill>
              </a:rPr>
              <a:t>Hva gjør meg verdifull?</a:t>
            </a:r>
            <a:endParaRPr lang="nb-NO" sz="7200" b="1" dirty="0">
              <a:solidFill>
                <a:schemeClr val="bg1"/>
              </a:solidFill>
            </a:endParaRPr>
          </a:p>
        </p:txBody>
      </p:sp>
      <p:sp>
        <p:nvSpPr>
          <p:cNvPr id="6" name="TekstSylinder 5"/>
          <p:cNvSpPr txBox="1"/>
          <p:nvPr/>
        </p:nvSpPr>
        <p:spPr>
          <a:xfrm>
            <a:off x="9334500" y="6267390"/>
            <a:ext cx="2457450" cy="400110"/>
          </a:xfrm>
          <a:prstGeom prst="rect">
            <a:avLst/>
          </a:prstGeom>
          <a:noFill/>
        </p:spPr>
        <p:txBody>
          <a:bodyPr wrap="square" rtlCol="0">
            <a:spAutoFit/>
          </a:bodyPr>
          <a:lstStyle/>
          <a:p>
            <a:r>
              <a:rPr lang="nb-NO" sz="2000" dirty="0" smtClean="0">
                <a:solidFill>
                  <a:schemeClr val="bg1"/>
                </a:solidFill>
              </a:rPr>
              <a:t>Bilde: Unsplash.com</a:t>
            </a:r>
            <a:endParaRPr lang="nb-NO" sz="2000" dirty="0">
              <a:solidFill>
                <a:schemeClr val="bg1"/>
              </a:solidFill>
            </a:endParaRPr>
          </a:p>
        </p:txBody>
      </p:sp>
    </p:spTree>
    <p:extLst>
      <p:ext uri="{BB962C8B-B14F-4D97-AF65-F5344CB8AC3E}">
        <p14:creationId xmlns:p14="http://schemas.microsoft.com/office/powerpoint/2010/main" val="2019035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pic>
        <p:nvPicPr>
          <p:cNvPr id="4" name="Plassholder for innhol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04800" y="0"/>
            <a:ext cx="11620500" cy="7696645"/>
          </a:xfrm>
        </p:spPr>
      </p:pic>
      <p:sp>
        <p:nvSpPr>
          <p:cNvPr id="5" name="TekstSylinder 4"/>
          <p:cNvSpPr txBox="1"/>
          <p:nvPr/>
        </p:nvSpPr>
        <p:spPr>
          <a:xfrm>
            <a:off x="838200" y="704850"/>
            <a:ext cx="4914900" cy="5632311"/>
          </a:xfrm>
          <a:prstGeom prst="rect">
            <a:avLst/>
          </a:prstGeom>
          <a:noFill/>
        </p:spPr>
        <p:txBody>
          <a:bodyPr wrap="square" rtlCol="0">
            <a:spAutoFit/>
          </a:bodyPr>
          <a:lstStyle/>
          <a:p>
            <a:r>
              <a:rPr lang="nb-NO" sz="7200" b="1" dirty="0" smtClean="0">
                <a:solidFill>
                  <a:schemeClr val="bg1"/>
                </a:solidFill>
              </a:rPr>
              <a:t>Din identitet og verdi er en gave – gitt av Gud</a:t>
            </a:r>
            <a:endParaRPr lang="nb-NO" sz="7200" b="1" dirty="0">
              <a:solidFill>
                <a:schemeClr val="bg1"/>
              </a:solidFill>
            </a:endParaRPr>
          </a:p>
        </p:txBody>
      </p:sp>
      <p:sp>
        <p:nvSpPr>
          <p:cNvPr id="6" name="TekstSylinder 5"/>
          <p:cNvSpPr txBox="1"/>
          <p:nvPr/>
        </p:nvSpPr>
        <p:spPr>
          <a:xfrm>
            <a:off x="9334500" y="6267390"/>
            <a:ext cx="2457450" cy="400110"/>
          </a:xfrm>
          <a:prstGeom prst="rect">
            <a:avLst/>
          </a:prstGeom>
          <a:noFill/>
        </p:spPr>
        <p:txBody>
          <a:bodyPr wrap="square" rtlCol="0">
            <a:spAutoFit/>
          </a:bodyPr>
          <a:lstStyle/>
          <a:p>
            <a:r>
              <a:rPr lang="nb-NO" sz="2000" dirty="0" smtClean="0">
                <a:solidFill>
                  <a:schemeClr val="bg1"/>
                </a:solidFill>
              </a:rPr>
              <a:t>Bilde: Unsplash.com</a:t>
            </a:r>
            <a:endParaRPr lang="nb-NO" sz="2000" dirty="0">
              <a:solidFill>
                <a:schemeClr val="bg1"/>
              </a:solidFill>
            </a:endParaRPr>
          </a:p>
        </p:txBody>
      </p:sp>
    </p:spTree>
    <p:extLst>
      <p:ext uri="{BB962C8B-B14F-4D97-AF65-F5344CB8AC3E}">
        <p14:creationId xmlns:p14="http://schemas.microsoft.com/office/powerpoint/2010/main" val="532395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pic>
        <p:nvPicPr>
          <p:cNvPr id="4" name="Plassholder for innhol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5869" y="0"/>
            <a:ext cx="11500261" cy="7200900"/>
          </a:xfrm>
        </p:spPr>
      </p:pic>
      <p:sp>
        <p:nvSpPr>
          <p:cNvPr id="5" name="TekstSylinder 4"/>
          <p:cNvSpPr txBox="1"/>
          <p:nvPr/>
        </p:nvSpPr>
        <p:spPr>
          <a:xfrm>
            <a:off x="10001250" y="6115050"/>
            <a:ext cx="3238500" cy="400110"/>
          </a:xfrm>
          <a:prstGeom prst="rect">
            <a:avLst/>
          </a:prstGeom>
          <a:noFill/>
        </p:spPr>
        <p:txBody>
          <a:bodyPr wrap="square" rtlCol="0">
            <a:spAutoFit/>
          </a:bodyPr>
          <a:lstStyle/>
          <a:p>
            <a:r>
              <a:rPr lang="nb-NO" sz="2000" dirty="0" smtClean="0">
                <a:solidFill>
                  <a:schemeClr val="bg1"/>
                </a:solidFill>
              </a:rPr>
              <a:t>Bilde: </a:t>
            </a:r>
            <a:r>
              <a:rPr lang="nb-NO" sz="2000" dirty="0" err="1" smtClean="0">
                <a:solidFill>
                  <a:schemeClr val="bg1"/>
                </a:solidFill>
              </a:rPr>
              <a:t>Pixabay</a:t>
            </a:r>
            <a:endParaRPr lang="nb-NO" sz="2000" dirty="0">
              <a:solidFill>
                <a:schemeClr val="bg1"/>
              </a:solidFill>
            </a:endParaRPr>
          </a:p>
        </p:txBody>
      </p:sp>
      <p:sp>
        <p:nvSpPr>
          <p:cNvPr id="6" name="TekstSylinder 5"/>
          <p:cNvSpPr txBox="1"/>
          <p:nvPr/>
        </p:nvSpPr>
        <p:spPr>
          <a:xfrm>
            <a:off x="590550" y="150743"/>
            <a:ext cx="11255580" cy="2862322"/>
          </a:xfrm>
          <a:prstGeom prst="rect">
            <a:avLst/>
          </a:prstGeom>
          <a:noFill/>
        </p:spPr>
        <p:txBody>
          <a:bodyPr wrap="square" rtlCol="0">
            <a:spAutoFit/>
          </a:bodyPr>
          <a:lstStyle/>
          <a:p>
            <a:r>
              <a:rPr lang="nb-NO" sz="3600" b="1" dirty="0">
                <a:solidFill>
                  <a:schemeClr val="bg1"/>
                </a:solidFill>
              </a:rPr>
              <a:t>Dine øyne så meg da jeg var et foster.</a:t>
            </a:r>
            <a:br>
              <a:rPr lang="nb-NO" sz="3600" b="1" dirty="0">
                <a:solidFill>
                  <a:schemeClr val="bg1"/>
                </a:solidFill>
              </a:rPr>
            </a:br>
            <a:r>
              <a:rPr lang="nb-NO" sz="3600" b="1" dirty="0" smtClean="0">
                <a:solidFill>
                  <a:schemeClr val="bg1"/>
                </a:solidFill>
              </a:rPr>
              <a:t>Alle </a:t>
            </a:r>
            <a:r>
              <a:rPr lang="nb-NO" sz="3600" b="1" dirty="0">
                <a:solidFill>
                  <a:schemeClr val="bg1"/>
                </a:solidFill>
              </a:rPr>
              <a:t>dager er skrevet opp i din </a:t>
            </a:r>
            <a:r>
              <a:rPr lang="nb-NO" sz="3600" b="1" dirty="0" smtClean="0">
                <a:solidFill>
                  <a:schemeClr val="bg1"/>
                </a:solidFill>
              </a:rPr>
              <a:t>bok, de </a:t>
            </a:r>
            <a:r>
              <a:rPr lang="nb-NO" sz="3600" b="1" dirty="0">
                <a:solidFill>
                  <a:schemeClr val="bg1"/>
                </a:solidFill>
              </a:rPr>
              <a:t>fikk form før én av dem var kommet</a:t>
            </a:r>
            <a:r>
              <a:rPr lang="nb-NO" sz="3600" b="1" dirty="0" smtClean="0">
                <a:solidFill>
                  <a:schemeClr val="bg1"/>
                </a:solidFill>
              </a:rPr>
              <a:t>.</a:t>
            </a:r>
          </a:p>
          <a:p>
            <a:endParaRPr lang="nb-NO" sz="3600" b="1" dirty="0">
              <a:solidFill>
                <a:schemeClr val="bg1"/>
              </a:solidFill>
            </a:endParaRPr>
          </a:p>
          <a:p>
            <a:r>
              <a:rPr lang="nb-NO" sz="3600" b="1" dirty="0" smtClean="0">
                <a:solidFill>
                  <a:schemeClr val="bg1"/>
                </a:solidFill>
              </a:rPr>
              <a:t>									Salme 139,16</a:t>
            </a:r>
            <a:endParaRPr lang="nb-NO" sz="3600" b="1" dirty="0">
              <a:solidFill>
                <a:schemeClr val="bg1"/>
              </a:solidFill>
            </a:endParaRPr>
          </a:p>
        </p:txBody>
      </p:sp>
    </p:spTree>
    <p:extLst>
      <p:ext uri="{BB962C8B-B14F-4D97-AF65-F5344CB8AC3E}">
        <p14:creationId xmlns:p14="http://schemas.microsoft.com/office/powerpoint/2010/main" val="1042654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Damaris skole">
      <a:dk1>
        <a:srgbClr val="7030A0"/>
      </a:dk1>
      <a:lt1>
        <a:sysClr val="window" lastClr="FFFFFF"/>
      </a:lt1>
      <a:dk2>
        <a:srgbClr val="000000"/>
      </a:dk2>
      <a:lt2>
        <a:srgbClr val="D7B5C6"/>
      </a:lt2>
      <a:accent1>
        <a:srgbClr val="7030A0"/>
      </a:accent1>
      <a:accent2>
        <a:srgbClr val="FF0000"/>
      </a:accent2>
      <a:accent3>
        <a:srgbClr val="A5A5A5"/>
      </a:accent3>
      <a:accent4>
        <a:srgbClr val="6F3B55"/>
      </a:accent4>
      <a:accent5>
        <a:srgbClr val="C490AA"/>
      </a:accent5>
      <a:accent6>
        <a:srgbClr val="D7B5C6"/>
      </a:accent6>
      <a:hlink>
        <a:srgbClr val="034A90"/>
      </a:hlink>
      <a:folHlink>
        <a:srgbClr val="034A9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B5F032ED-C273-41BC-AB68-C06657F84304}" vid="{2718C285-71C5-486D-98DA-899C11ACA9D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Damaris skole PP mal</Template>
  <TotalTime>850</TotalTime>
  <Words>183</Words>
  <Application>Microsoft Office PowerPoint</Application>
  <PresentationFormat>Widescreen</PresentationFormat>
  <Paragraphs>49</Paragraphs>
  <Slides>4</Slides>
  <Notes>4</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4</vt:i4>
      </vt:variant>
    </vt:vector>
  </HeadingPairs>
  <TitlesOfParts>
    <vt:vector size="7" baseType="lpstr">
      <vt:lpstr>Arial</vt:lpstr>
      <vt:lpstr>Calibri</vt:lpstr>
      <vt:lpstr>Office-tema</vt:lpstr>
      <vt:lpstr>PowerPoint-presentasjon</vt:lpstr>
      <vt:lpstr>PowerPoint-presentasjon</vt:lpstr>
      <vt:lpstr>PowerPoint-presentasjon</vt:lpstr>
      <vt:lpstr>PowerPoint-presentasjon</vt:lpstr>
    </vt:vector>
  </TitlesOfParts>
  <Company>MHG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Når prestasjonene definerer deg</dc:title>
  <dc:creator>Britt-Ellen Skregelid Birkeland</dc:creator>
  <cp:lastModifiedBy>Britt-Ellen Skregelid Birkeland</cp:lastModifiedBy>
  <cp:revision>90</cp:revision>
  <cp:lastPrinted>2016-05-06T06:30:09Z</cp:lastPrinted>
  <dcterms:created xsi:type="dcterms:W3CDTF">2016-05-03T11:56:38Z</dcterms:created>
  <dcterms:modified xsi:type="dcterms:W3CDTF">2017-08-11T13:17:10Z</dcterms:modified>
</cp:coreProperties>
</file>