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1" r:id="rId5"/>
    <p:sldId id="263" r:id="rId6"/>
    <p:sldId id="265" r:id="rId7"/>
    <p:sldId id="260" r:id="rId8"/>
    <p:sldId id="266" r:id="rId9"/>
    <p:sldId id="267" r:id="rId10"/>
    <p:sldId id="268" r:id="rId1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59839" autoAdjust="0"/>
  </p:normalViewPr>
  <p:slideViewPr>
    <p:cSldViewPr snapToGrid="0">
      <p:cViewPr varScale="1">
        <p:scale>
          <a:sx n="69" d="100"/>
          <a:sy n="69" d="100"/>
        </p:scale>
        <p:origin x="213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5D56F-6C65-46CC-8459-7B41B45367AE}" type="datetimeFigureOut">
              <a:rPr lang="nb-NO" smtClean="0"/>
              <a:t>02.05.2018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CD002-4ED6-4A67-80AE-3FAC63CCA3B3}" type="slidenum">
              <a:rPr lang="nb-NO" smtClean="0"/>
              <a:t>‹#›</a:t>
            </a:fld>
            <a:endParaRPr lang="nb-NO"/>
          </a:p>
        </p:txBody>
      </p:sp>
    </p:spTree>
    <p:extLst>
      <p:ext uri="{BB962C8B-B14F-4D97-AF65-F5344CB8AC3E}">
        <p14:creationId xmlns:p14="http://schemas.microsoft.com/office/powerpoint/2010/main" val="227372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bel.no/Nettbibelen?submit=Vis&amp;parse=Joh+6,1-15&amp;type=and&amp;book2=-1&amp;searchtran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bibel.no/Nettbibelen?submit=Vis&amp;parse=Matt+14,14-21&amp;type=and&amp;book2=-1&amp;searchtrans=" TargetMode="External"/><Relationship Id="rId5" Type="http://schemas.openxmlformats.org/officeDocument/2006/relationships/hyperlink" Target="https://www.bibel.no/Nettbibelen?submit=Vis&amp;parse=Mark+6,30-44&amp;type=and&amp;book2=-1&amp;searchtrans=" TargetMode="External"/><Relationship Id="rId4" Type="http://schemas.openxmlformats.org/officeDocument/2006/relationships/hyperlink" Target="https://www.bibel.no/Nettbibelen?submit=Vis&amp;parse=Luk+9,10-17&amp;type=and&amp;book2=-1&amp;searchtran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el.no/Nettbibelen?submit=Vis&amp;parse=Joh+6,5&amp;type=and&amp;book2=-1&amp;searchtran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bibel.no/Nettbibelen?submit=Vis&amp;parse=Joh+1,44&amp;type=and&amp;book2=-1&amp;searchtrans=" TargetMode="External"/><Relationship Id="rId4" Type="http://schemas.openxmlformats.org/officeDocument/2006/relationships/hyperlink" Target="https://www.bibel.no/Nettbibelen?submit=Vis&amp;parse=luk+9,10&amp;type=and&amp;book2=-1&amp;searchtran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bel.no/Nettbibelen?submit=Vis&amp;parse=Mark+6,31&amp;type=and&amp;book2=-1&amp;searchtran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bibel.no/Nettbibelen?submit=Vis&amp;parse=Joh+6,4&amp;type=and&amp;book2=-1&amp;searchtrans=" TargetMode="External"/><Relationship Id="rId4" Type="http://schemas.openxmlformats.org/officeDocument/2006/relationships/hyperlink" Target="http://snakkomtro.com/utilsiktede-sammentreff-orsma-detaljer-evangeliene-viser-a-stole-pa/#_ftn6"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bel.no/Nettbibelen?submit=Vis&amp;parse=Mark+6,39&amp;type=and&amp;book2=-1&amp;searchtran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ibel.no/Nettbibelen?submit=Vis&amp;parse=Joh+6,4&amp;type=and&amp;book2=-1&amp;searchtrans="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bibel.no/Nettbibelen?submit=Vis&amp;parse=Matt+26,61&amp;type=and&amp;book2=-1&amp;searchtrans=" TargetMode="External"/><Relationship Id="rId3" Type="http://schemas.openxmlformats.org/officeDocument/2006/relationships/hyperlink" Target="https://www.bibel.no/Nettbibelen?submit=Vis&amp;parse=Matt+26,57-68&amp;type=and&amp;book2=-1&amp;searchtrans=" TargetMode="External"/><Relationship Id="rId7" Type="http://schemas.openxmlformats.org/officeDocument/2006/relationships/hyperlink" Target="https://www.bibel.no/Nettbibelen?submit=Vis&amp;parse=Luk+22,63-64&amp;type=and&amp;book2=-1&amp;searchtran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bibel.no/Nettbibelen?submit=Vis&amp;parse=Matt+26,67&amp;type=and&amp;book2=-1&amp;searchtrans=" TargetMode="External"/><Relationship Id="rId5" Type="http://schemas.openxmlformats.org/officeDocument/2006/relationships/hyperlink" Target="https://www.bibel.no/Nettbibelen?submit=Vis&amp;parse=Mark+14,55-65&amp;type=and&amp;book2=-1&amp;searchtrans=" TargetMode="External"/><Relationship Id="rId10" Type="http://schemas.openxmlformats.org/officeDocument/2006/relationships/hyperlink" Target="https://www.bibel.no/Nettbibelen?submit=Vis&amp;parse=Joh+2,18-19&amp;type=and&amp;book2=-1&amp;searchtrans=" TargetMode="External"/><Relationship Id="rId4" Type="http://schemas.openxmlformats.org/officeDocument/2006/relationships/hyperlink" Target="https://www.bibel.no/Nettbibelen?submit=Vis&amp;parse=Luk+22,63-71&amp;type=and&amp;book2=-1&amp;searchtrans=" TargetMode="External"/><Relationship Id="rId9" Type="http://schemas.openxmlformats.org/officeDocument/2006/relationships/hyperlink" Target="https://www.bibel.no/Nettbibelen?submit=Vis&amp;parse=Mark+14,58&amp;type=and&amp;book2=-1&amp;searchtran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smtClean="0"/>
              <a:t>Det fins mange grunner for</a:t>
            </a:r>
            <a:r>
              <a:rPr lang="nb-NO" sz="1800" b="1" baseline="0" dirty="0" smtClean="0"/>
              <a:t> å ta hele Bibelen på alvor? </a:t>
            </a:r>
          </a:p>
          <a:p>
            <a:endParaRPr lang="nb-NO" sz="1800" b="1" baseline="0" dirty="0" smtClean="0"/>
          </a:p>
          <a:p>
            <a:pPr marL="285750" indent="-285750">
              <a:buFontTx/>
              <a:buChar char="-"/>
            </a:pPr>
            <a:r>
              <a:rPr lang="nb-NO" sz="1800" b="0" baseline="0" dirty="0" smtClean="0"/>
              <a:t>Nå skal du høre hvorfor!</a:t>
            </a:r>
          </a:p>
          <a:p>
            <a:pPr marL="0" indent="0">
              <a:buFontTx/>
              <a:buNone/>
            </a:pPr>
            <a:endParaRPr lang="nb-NO" sz="1800" b="0" baseline="0" dirty="0" smtClean="0"/>
          </a:p>
          <a:p>
            <a:r>
              <a:rPr lang="nb-NO" sz="1800" dirty="0" smtClean="0"/>
              <a:t>I januar 1954, kun ett år før hans død, skrev en av historiens mest kjente vitenskapsmenn Albert Einstein et brev til den kristne filosofen Erik </a:t>
            </a:r>
            <a:r>
              <a:rPr lang="nb-NO" sz="1800" dirty="0" err="1" smtClean="0"/>
              <a:t>Gutkind</a:t>
            </a:r>
            <a:r>
              <a:rPr lang="nb-NO" sz="1800" dirty="0" smtClean="0"/>
              <a:t>. I brevet skriver han: ”Ordet ’Gud’ er for meg ingenting mer enn et uttrykk og et produkt av menneskelig svakhet. Bibelen er kun en samling av ærverdige, men veldig primitive myter, som dessuten er veldig barnslige. Ingen tolkning, uansett hvor god, kan endre dette”.</a:t>
            </a:r>
          </a:p>
          <a:p>
            <a:endParaRPr lang="nb-NO" sz="1800" dirty="0" smtClean="0"/>
          </a:p>
        </p:txBody>
      </p:sp>
      <p:sp>
        <p:nvSpPr>
          <p:cNvPr id="4" name="Plassholder for lysbildenummer 3"/>
          <p:cNvSpPr>
            <a:spLocks noGrp="1"/>
          </p:cNvSpPr>
          <p:nvPr>
            <p:ph type="sldNum" sz="quarter" idx="10"/>
          </p:nvPr>
        </p:nvSpPr>
        <p:spPr/>
        <p:txBody>
          <a:bodyPr/>
          <a:lstStyle/>
          <a:p>
            <a:fld id="{911CD002-4ED6-4A67-80AE-3FAC63CCA3B3}" type="slidenum">
              <a:rPr lang="nb-NO" smtClean="0"/>
              <a:t>1</a:t>
            </a:fld>
            <a:endParaRPr lang="nb-NO"/>
          </a:p>
        </p:txBody>
      </p:sp>
    </p:spTree>
    <p:extLst>
      <p:ext uri="{BB962C8B-B14F-4D97-AF65-F5344CB8AC3E}">
        <p14:creationId xmlns:p14="http://schemas.microsoft.com/office/powerpoint/2010/main" val="154188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smtClean="0"/>
              <a:t>UTILSIKTEDE</a:t>
            </a:r>
            <a:r>
              <a:rPr lang="nb-NO" sz="1200" b="1" baseline="0" dirty="0" smtClean="0"/>
              <a:t> SAMMENTREFF</a:t>
            </a:r>
          </a:p>
          <a:p>
            <a:endParaRPr lang="nb-NO" sz="1200" baseline="0" dirty="0" smtClean="0"/>
          </a:p>
          <a:p>
            <a:r>
              <a:rPr lang="nb-NO" sz="1200" dirty="0" smtClean="0"/>
              <a:t>Mange har ulike meninger om Bibelen. Noen vil være enige med Einstein og si at den består av barnslige myter, andre sier at Bibelens budskap og fortellinger har forsørget håp, glede og trøst i vanskelige perioder. Men har vi egentlig noen grunn til å stole på at Bibelen er noe helt annet enn hva Einstein sier; ’primitive, barnslige myter’?</a:t>
            </a:r>
            <a:br>
              <a:rPr lang="nb-NO" sz="1200" dirty="0" smtClean="0"/>
            </a:br>
            <a:endParaRPr lang="nb-NO" sz="1200" dirty="0" smtClean="0"/>
          </a:p>
          <a:p>
            <a:r>
              <a:rPr lang="nb-NO" sz="1200" dirty="0" smtClean="0"/>
              <a:t>Det finnes mange grunner til å ta hele Bibelen på alvor, men i denne omgang skal vi se særlig på de fire evangeliene. Til tross for noen uenigheter, er ekspertene på Det nye testamentet i all hovedsak enige om at det finnes flere grunner til å mene at evangeliene er historisk troverdige. En måte å besvare dette er et argument som på engelsk ofte blir kalt ’</a:t>
            </a:r>
            <a:r>
              <a:rPr lang="nb-NO" sz="1200" dirty="0" err="1" smtClean="0"/>
              <a:t>Undesigned</a:t>
            </a:r>
            <a:r>
              <a:rPr lang="nb-NO" sz="1200" dirty="0" smtClean="0"/>
              <a:t> </a:t>
            </a:r>
            <a:r>
              <a:rPr lang="nb-NO" sz="1200" dirty="0" err="1" smtClean="0"/>
              <a:t>Coincidence</a:t>
            </a:r>
            <a:r>
              <a:rPr lang="nb-NO" sz="1200" dirty="0" smtClean="0"/>
              <a:t>’. Det er faktisk, så vidt jeg vet, enda ikke blitt skrevet om på norsk, dermed finnes det ikke et norsk uttrykk for det. Jeg velger å kalle det ”utilsiktede sammentreff” og håper du er klar for en norgespremiere!</a:t>
            </a:r>
          </a:p>
          <a:p>
            <a:endParaRPr lang="nb-NO" dirty="0" smtClean="0"/>
          </a:p>
          <a:p>
            <a:r>
              <a:rPr lang="nb-NO" b="1" dirty="0" smtClean="0"/>
              <a:t>Hva går argumentet ut på?</a:t>
            </a:r>
          </a:p>
          <a:p>
            <a:r>
              <a:rPr lang="nb-NO" dirty="0" smtClean="0"/>
              <a:t>Argumentet tar utgangspunkt i en rekke tekster fra evangeliene hvor den samme historien blir skildret i flere evangelier. Vi finner for eksempel korsfestelsen i alle de fire bøkene, men fortellingen er noe ulikt gjengitt. I all hovedsak handler det om at de forskjellige evangeliene </a:t>
            </a:r>
            <a:r>
              <a:rPr lang="nb-NO" b="1" dirty="0" smtClean="0"/>
              <a:t>utfyller, forklarer </a:t>
            </a:r>
            <a:r>
              <a:rPr lang="nb-NO" dirty="0" smtClean="0"/>
              <a:t>og</a:t>
            </a:r>
            <a:r>
              <a:rPr lang="nb-NO" b="1" dirty="0" smtClean="0"/>
              <a:t> bekrefter </a:t>
            </a:r>
            <a:r>
              <a:rPr lang="nb-NO" dirty="0" smtClean="0"/>
              <a:t>hverandre. I de ulike evangeliene kan man se på ørsmå detaljer fra en variant som gir oss en viss informasjon, og sammenlikne dem med detaljer i et av de andre evangeliene som gir annen informasjon. Sammen vil de danne et helhetlig bilde av hva som utspilte seg. Det er nesten litt som når du setter sammen flere og flere biter i et puslespill, etter hvert vil du lettere se hva som er avbildet i puslespillet.</a:t>
            </a:r>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smtClean="0"/>
              <a:t>Det finnes ørsmå detaljer i evangeliene viser at de er til å stole på!</a:t>
            </a:r>
          </a:p>
          <a:p>
            <a:endParaRPr lang="nb-NO" dirty="0"/>
          </a:p>
        </p:txBody>
      </p:sp>
      <p:sp>
        <p:nvSpPr>
          <p:cNvPr id="4" name="Plassholder for lysbildenummer 3"/>
          <p:cNvSpPr>
            <a:spLocks noGrp="1"/>
          </p:cNvSpPr>
          <p:nvPr>
            <p:ph type="sldNum" sz="quarter" idx="10"/>
          </p:nvPr>
        </p:nvSpPr>
        <p:spPr/>
        <p:txBody>
          <a:bodyPr/>
          <a:lstStyle/>
          <a:p>
            <a:fld id="{911CD002-4ED6-4A67-80AE-3FAC63CCA3B3}" type="slidenum">
              <a:rPr lang="nb-NO" smtClean="0"/>
              <a:t>2</a:t>
            </a:fld>
            <a:endParaRPr lang="nb-NO"/>
          </a:p>
        </p:txBody>
      </p:sp>
    </p:spTree>
    <p:extLst>
      <p:ext uri="{BB962C8B-B14F-4D97-AF65-F5344CB8AC3E}">
        <p14:creationId xmlns:p14="http://schemas.microsoft.com/office/powerpoint/2010/main" val="25343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Så hvilke eksempler har vi?</a:t>
            </a:r>
          </a:p>
          <a:p>
            <a:r>
              <a:rPr lang="nb-NO" dirty="0" smtClean="0"/>
              <a:t>Det finnes svært mange slike eksempler gjennom hele Bibelen. Det er ikke slik at de opptrer kun i én type historier, som for eksempel i mirakelhistorier eller i Jesu taler. Det finnes ingen mønster på hvor disse sammentreffene forekommer, de gjennomsyrer hele Bibelen. La meg gi noen eksempler på bibeltekster fra evangeliene der man finner flere utilsiktede sammentreff.</a:t>
            </a:r>
          </a:p>
          <a:p>
            <a:endParaRPr lang="nb-NO" dirty="0" smtClean="0"/>
          </a:p>
          <a:p>
            <a:endParaRPr lang="nb-NO" dirty="0" smtClean="0"/>
          </a:p>
          <a:p>
            <a:r>
              <a:rPr lang="nb-NO" b="1" dirty="0" smtClean="0"/>
              <a:t>Jesus metter 5000</a:t>
            </a:r>
          </a:p>
          <a:p>
            <a:r>
              <a:rPr lang="nb-NO" dirty="0" smtClean="0"/>
              <a:t>Minnene går tilbake til søndagsskolen hvor historien om de to fiskene og fem brødene ble til middag for 5000 menn i tillegg til kvinner og barn ble fortalt. I denne historien kan fort det spektakulære mirakelet dra oppmerksomheten vår bort fra de små, interessante detaljene og variasjonene som vi finner i alle de fire evangeliene som skildrer historien.</a:t>
            </a:r>
            <a:r>
              <a:rPr lang="nb-NO" baseline="0" dirty="0" smtClean="0"/>
              <a:t> </a:t>
            </a:r>
            <a:r>
              <a:rPr lang="fi-FI" dirty="0" smtClean="0">
                <a:hlinkClick r:id="rId3"/>
              </a:rPr>
              <a:t>Johannes 6,1-15</a:t>
            </a:r>
            <a:r>
              <a:rPr lang="fi-FI" dirty="0" smtClean="0"/>
              <a:t>. </a:t>
            </a:r>
            <a:r>
              <a:rPr lang="fi-FI" dirty="0" smtClean="0">
                <a:hlinkClick r:id="rId4"/>
              </a:rPr>
              <a:t>Lukas 9,10-17</a:t>
            </a:r>
            <a:r>
              <a:rPr lang="fi-FI" dirty="0" smtClean="0"/>
              <a:t>. </a:t>
            </a:r>
            <a:r>
              <a:rPr lang="fi-FI" dirty="0" smtClean="0">
                <a:hlinkClick r:id="rId5"/>
              </a:rPr>
              <a:t>Markus 6,30-44</a:t>
            </a:r>
            <a:r>
              <a:rPr lang="fi-FI" dirty="0" smtClean="0"/>
              <a:t>. </a:t>
            </a:r>
            <a:r>
              <a:rPr lang="fi-FI" dirty="0" smtClean="0">
                <a:hlinkClick r:id="rId6"/>
              </a:rPr>
              <a:t>Matteus 14,14-21</a:t>
            </a:r>
            <a:endParaRPr lang="nb-NO" dirty="0" smtClean="0"/>
          </a:p>
          <a:p>
            <a:endParaRPr lang="nb-NO" dirty="0" smtClean="0"/>
          </a:p>
          <a:p>
            <a:r>
              <a:rPr lang="nb-NO" dirty="0" smtClean="0"/>
              <a:t>Her er </a:t>
            </a:r>
            <a:r>
              <a:rPr lang="nb-NO" b="1" dirty="0" smtClean="0"/>
              <a:t>tre eksempler</a:t>
            </a:r>
            <a:r>
              <a:rPr lang="nb-NO" dirty="0" smtClean="0"/>
              <a:t> fra denne bibelfortellingen:</a:t>
            </a:r>
          </a:p>
          <a:p>
            <a:endParaRPr lang="nb-NO" dirty="0"/>
          </a:p>
        </p:txBody>
      </p:sp>
      <p:sp>
        <p:nvSpPr>
          <p:cNvPr id="4" name="Plassholder for lysbildenummer 3"/>
          <p:cNvSpPr>
            <a:spLocks noGrp="1"/>
          </p:cNvSpPr>
          <p:nvPr>
            <p:ph type="sldNum" sz="quarter" idx="10"/>
          </p:nvPr>
        </p:nvSpPr>
        <p:spPr/>
        <p:txBody>
          <a:bodyPr/>
          <a:lstStyle/>
          <a:p>
            <a:fld id="{911CD002-4ED6-4A67-80AE-3FAC63CCA3B3}" type="slidenum">
              <a:rPr lang="nb-NO" smtClean="0"/>
              <a:t>3</a:t>
            </a:fld>
            <a:endParaRPr lang="nb-NO"/>
          </a:p>
        </p:txBody>
      </p:sp>
    </p:spTree>
    <p:extLst>
      <p:ext uri="{BB962C8B-B14F-4D97-AF65-F5344CB8AC3E}">
        <p14:creationId xmlns:p14="http://schemas.microsoft.com/office/powerpoint/2010/main" val="255226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1)</a:t>
            </a:r>
            <a:r>
              <a:rPr lang="nb-NO" dirty="0" smtClean="0"/>
              <a:t> </a:t>
            </a:r>
            <a:r>
              <a:rPr lang="nb-NO" b="1" dirty="0" smtClean="0"/>
              <a:t>Hvorfor spørre Filip?</a:t>
            </a:r>
            <a:br>
              <a:rPr lang="nb-NO" b="1" dirty="0" smtClean="0"/>
            </a:br>
            <a:endParaRPr lang="nb-NO" b="1" dirty="0" smtClean="0"/>
          </a:p>
          <a:p>
            <a:r>
              <a:rPr lang="nb-NO" b="0" i="1" dirty="0" smtClean="0"/>
              <a:t>Jesus løftet blikket og så at en stor folkemengde kom til ham. Han sa da til Filip: «Hvor skal vi kjøpe brød så alle disse kan få noe å spise?» </a:t>
            </a:r>
            <a:r>
              <a:rPr lang="nb-NO" dirty="0" smtClean="0">
                <a:hlinkClick r:id="rId3"/>
              </a:rPr>
              <a:t>Johannes 6,5</a:t>
            </a:r>
            <a:endParaRPr lang="nb-NO" b="0" i="1" dirty="0" smtClean="0"/>
          </a:p>
          <a:p>
            <a:endParaRPr lang="nb-NO" b="0" i="1" dirty="0" smtClean="0"/>
          </a:p>
          <a:p>
            <a:r>
              <a:rPr lang="nb-NO" dirty="0" smtClean="0"/>
              <a:t>Når Jesus får vite at det er mangel på mat, forklarer Johannes-evangeliet at Jesus henvender seg til disippelen Filip for å spørre hvor det er mulig å kjøpe brød. Det at Jesus spør nettopp Filip er kanskje en detalj man ikke gir nevneverdig mye oppmerksomhet når man leser teksten. Men om man tenker over det er det ganske overraskende at Jesus gjør dette. Ville det ikke vært mer naturlig å spørre en av de tre nærmeste disiplene, Peter, Jakob eller Johannes? Judas, som hadde ansvar for </a:t>
            </a:r>
            <a:r>
              <a:rPr lang="nb-NO" dirty="0" err="1" smtClean="0"/>
              <a:t>pengesekken</a:t>
            </a:r>
            <a:r>
              <a:rPr lang="nb-NO" dirty="0" smtClean="0"/>
              <a:t>, er vel også et naturlig alternativ? Faktisk er det slik at dette er den eneste gangen vi kan lese at Jesus henvender seg direkte til Filip. Hvorfor gjorde han det?</a:t>
            </a:r>
          </a:p>
          <a:p>
            <a:endParaRPr lang="nb-NO" dirty="0" smtClean="0"/>
          </a:p>
          <a:p>
            <a:r>
              <a:rPr lang="nb-NO" dirty="0" smtClean="0"/>
              <a:t>Den samme historien finnes også i Lukas-evangeliet. Her kommer det også ny informasjon som ikke blir nevnt i Johannes-evangeliet, nemlig at hendelsen skjedde i byen </a:t>
            </a:r>
            <a:r>
              <a:rPr lang="nb-NO" dirty="0" err="1" smtClean="0"/>
              <a:t>Betsaida</a:t>
            </a:r>
            <a:r>
              <a:rPr lang="nb-NO" dirty="0" smtClean="0"/>
              <a:t>.</a:t>
            </a:r>
            <a:r>
              <a:rPr lang="nb-NO" baseline="0" dirty="0" smtClean="0"/>
              <a:t> (</a:t>
            </a:r>
            <a:r>
              <a:rPr lang="nb-NO" b="0" i="1" dirty="0" smtClean="0"/>
              <a:t>Apostlene vendte tilbake og fortalte Jesus alt det de hadde gjort. Da tok han dem med og trakk seg tilbake, bortover mot en by som heter </a:t>
            </a:r>
            <a:r>
              <a:rPr lang="nb-NO" b="0" i="1" dirty="0" err="1" smtClean="0"/>
              <a:t>Betsaida</a:t>
            </a:r>
            <a:r>
              <a:rPr lang="nb-NO" b="0" i="1" dirty="0" smtClean="0"/>
              <a:t>, for å være alene med dem. </a:t>
            </a:r>
            <a:r>
              <a:rPr lang="nb-NO" dirty="0" smtClean="0">
                <a:hlinkClick r:id="rId4"/>
              </a:rPr>
              <a:t>Lukas 9,10</a:t>
            </a:r>
            <a:r>
              <a:rPr lang="nb-NO" dirty="0" smtClean="0"/>
              <a:t>) </a:t>
            </a:r>
          </a:p>
          <a:p>
            <a:endParaRPr lang="nb-NO" dirty="0" smtClean="0"/>
          </a:p>
          <a:p>
            <a:r>
              <a:rPr lang="nb-NO" dirty="0" smtClean="0"/>
              <a:t>I Johannes-evangeliet blir utvelgelsen av disiplene skildret allerede i kapittel 1. En interessant detalj dukker opp når Johannes skildrer kallelsen av Filip; nemlig at han var fra </a:t>
            </a:r>
            <a:r>
              <a:rPr lang="nb-NO" dirty="0" err="1" smtClean="0"/>
              <a:t>Betsaida</a:t>
            </a:r>
            <a:r>
              <a:rPr lang="nb-NO" dirty="0" smtClean="0"/>
              <a:t>!</a:t>
            </a:r>
            <a:r>
              <a:rPr lang="nb-NO" b="1" dirty="0" smtClean="0"/>
              <a:t> (</a:t>
            </a:r>
            <a:r>
              <a:rPr lang="nb-NO" b="0" i="1" dirty="0" smtClean="0"/>
              <a:t>Filip var fra </a:t>
            </a:r>
            <a:r>
              <a:rPr lang="nb-NO" b="0" i="1" dirty="0" err="1" smtClean="0"/>
              <a:t>Betsaida</a:t>
            </a:r>
            <a:r>
              <a:rPr lang="nb-NO" b="0" i="1" dirty="0" smtClean="0"/>
              <a:t>, den byen Peter og Andreas var fra.</a:t>
            </a:r>
            <a:r>
              <a:rPr lang="nb-NO" b="1" i="0" dirty="0" smtClean="0"/>
              <a:t>)</a:t>
            </a:r>
            <a:r>
              <a:rPr lang="nb-NO" b="1" i="0" baseline="0" dirty="0" smtClean="0"/>
              <a:t> </a:t>
            </a:r>
            <a:r>
              <a:rPr lang="nb-NO" dirty="0" smtClean="0">
                <a:hlinkClick r:id="rId5"/>
              </a:rPr>
              <a:t>Johannes 1,44</a:t>
            </a:r>
            <a:r>
              <a:rPr lang="nb-NO" dirty="0" smtClean="0"/>
              <a:t> </a:t>
            </a:r>
          </a:p>
          <a:p>
            <a:endParaRPr lang="nb-NO" dirty="0" smtClean="0"/>
          </a:p>
          <a:p>
            <a:r>
              <a:rPr lang="nb-NO" dirty="0" smtClean="0"/>
              <a:t>Dermed gir det stor mening at Jesus spurte nettopp Filip. </a:t>
            </a:r>
            <a:r>
              <a:rPr lang="nb-NO" dirty="0" err="1" smtClean="0"/>
              <a:t>Betsaida</a:t>
            </a:r>
            <a:r>
              <a:rPr lang="nb-NO" dirty="0" smtClean="0"/>
              <a:t> var Filips hjemby! Om det var noen som visste hvor man kunne kjøpe brød, var det Filip.</a:t>
            </a:r>
          </a:p>
          <a:p>
            <a:endParaRPr lang="nb-NO" dirty="0"/>
          </a:p>
        </p:txBody>
      </p:sp>
      <p:sp>
        <p:nvSpPr>
          <p:cNvPr id="4" name="Plassholder for lysbildenummer 3"/>
          <p:cNvSpPr>
            <a:spLocks noGrp="1"/>
          </p:cNvSpPr>
          <p:nvPr>
            <p:ph type="sldNum" sz="quarter" idx="10"/>
          </p:nvPr>
        </p:nvSpPr>
        <p:spPr/>
        <p:txBody>
          <a:bodyPr/>
          <a:lstStyle/>
          <a:p>
            <a:fld id="{911CD002-4ED6-4A67-80AE-3FAC63CCA3B3}" type="slidenum">
              <a:rPr lang="nb-NO" smtClean="0"/>
              <a:t>4</a:t>
            </a:fld>
            <a:endParaRPr lang="nb-NO"/>
          </a:p>
        </p:txBody>
      </p:sp>
    </p:spTree>
    <p:extLst>
      <p:ext uri="{BB962C8B-B14F-4D97-AF65-F5344CB8AC3E}">
        <p14:creationId xmlns:p14="http://schemas.microsoft.com/office/powerpoint/2010/main" val="96230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2)</a:t>
            </a:r>
            <a:r>
              <a:rPr lang="nb-NO" b="1" baseline="0" dirty="0" smtClean="0"/>
              <a:t> </a:t>
            </a:r>
            <a:r>
              <a:rPr lang="nb-NO" b="1" dirty="0" smtClean="0"/>
              <a:t>”Mange kom og gikk”</a:t>
            </a:r>
          </a:p>
          <a:p>
            <a:endParaRPr lang="nb-NO" b="1" dirty="0" smtClean="0"/>
          </a:p>
          <a:p>
            <a:r>
              <a:rPr lang="nb-NO" dirty="0" smtClean="0"/>
              <a:t>Markus skriver også om denne samme hendelsen i kapittel 6 i sitt evangelium. Også han kommer med en interessant liten detalj, han skriver at ”</a:t>
            </a:r>
            <a:r>
              <a:rPr lang="nb-NO" i="1" dirty="0" smtClean="0"/>
              <a:t>Det var mange som kom og gikk, så de ikke en gang fikk tid til å spise</a:t>
            </a:r>
            <a:r>
              <a:rPr lang="nb-NO" dirty="0" smtClean="0"/>
              <a:t>”. (</a:t>
            </a:r>
            <a:r>
              <a:rPr lang="nb-NO" dirty="0" smtClean="0">
                <a:hlinkClick r:id="rId3"/>
              </a:rPr>
              <a:t>Markus 6,31</a:t>
            </a:r>
            <a:r>
              <a:rPr lang="nb-NO" dirty="0" smtClean="0"/>
              <a:t>)</a:t>
            </a:r>
          </a:p>
          <a:p>
            <a:endParaRPr lang="nb-NO" dirty="0" smtClean="0">
              <a:hlinkClick r:id="rId4"/>
            </a:endParaRPr>
          </a:p>
          <a:p>
            <a:r>
              <a:rPr lang="nb-NO" dirty="0" smtClean="0"/>
              <a:t>Johannes-evangeliet forteller når på året dette skjedde, nemlig at det var rundt jødenes høytid, påsken.</a:t>
            </a:r>
            <a:r>
              <a:rPr lang="nb-NO" dirty="0" smtClean="0">
                <a:hlinkClick r:id="rId5"/>
              </a:rPr>
              <a:t> (Johannes 6,4</a:t>
            </a:r>
            <a:r>
              <a:rPr lang="nb-NO" dirty="0" smtClean="0"/>
              <a:t>. PS: Vi feirer i påske fordi Jesus døde og stod opp fra de døde. På Jesu tid feiret de også påske, men da av andre grunner; nemlig at Israelittene ble satt fri fra egyptisk slaveri.)</a:t>
            </a:r>
          </a:p>
          <a:p>
            <a:endParaRPr lang="nb-NO" dirty="0" smtClean="0"/>
          </a:p>
          <a:p>
            <a:r>
              <a:rPr lang="nb-NO" b="1" dirty="0" smtClean="0"/>
              <a:t>Her har vi altså  to ulike detaljer som gir oss informasjon om at mange folk var tilstede, og at dette skjedde rundt påsken.</a:t>
            </a:r>
          </a:p>
          <a:p>
            <a:endParaRPr lang="nb-NO" b="1" dirty="0" smtClean="0"/>
          </a:p>
          <a:p>
            <a:r>
              <a:rPr lang="nb-NO" b="1" dirty="0" err="1" smtClean="0"/>
              <a:t>Josefus</a:t>
            </a:r>
            <a:r>
              <a:rPr lang="nb-NO" b="1" dirty="0" smtClean="0"/>
              <a:t>, en jødisk historiker </a:t>
            </a:r>
            <a:r>
              <a:rPr lang="nb-NO" dirty="0" smtClean="0"/>
              <a:t>som levde fra år 33 til år 100, er kjent for å ha skrevet troverdige historiske tekster som forklarer hendelser, skikker og situasjoner i Romerriket i tiden Jesus levde. Dette skriver </a:t>
            </a:r>
            <a:r>
              <a:rPr lang="nb-NO" dirty="0" err="1" smtClean="0"/>
              <a:t>Josefus</a:t>
            </a:r>
            <a:r>
              <a:rPr lang="nb-NO" dirty="0" smtClean="0"/>
              <a:t> om påsken:</a:t>
            </a:r>
          </a:p>
          <a:p>
            <a:r>
              <a:rPr lang="nb-NO" dirty="0" smtClean="0"/>
              <a:t>”Opptil 2,7 millioner kunne oppholde seg i Jerusalem under påsken, jødenes fest” (</a:t>
            </a:r>
            <a:r>
              <a:rPr lang="en-US" dirty="0" err="1" smtClean="0"/>
              <a:t>Josefus</a:t>
            </a:r>
            <a:r>
              <a:rPr lang="en-US" dirty="0" smtClean="0"/>
              <a:t>, War of the Jews 6.9.3)</a:t>
            </a:r>
            <a:br>
              <a:rPr lang="en-US" dirty="0" smtClean="0"/>
            </a:br>
            <a:endParaRPr lang="nb-NO" dirty="0" smtClean="0"/>
          </a:p>
          <a:p>
            <a:r>
              <a:rPr lang="nb-NO" dirty="0" smtClean="0"/>
              <a:t>Ikke nok med dette, </a:t>
            </a:r>
            <a:r>
              <a:rPr lang="nb-NO" dirty="0" err="1" smtClean="0"/>
              <a:t>Josefus</a:t>
            </a:r>
            <a:r>
              <a:rPr lang="nb-NO" dirty="0" smtClean="0"/>
              <a:t> beskriver også hvordan mange av jødene tok seg til Jerusalem for å delta i påskefesten. Det dro også mange mennesker fra Galilea, så det var naturlig at veien var travle på denne tiden. (</a:t>
            </a:r>
            <a:r>
              <a:rPr lang="nb-NO" dirty="0" err="1" smtClean="0"/>
              <a:t>Josefus</a:t>
            </a:r>
            <a:r>
              <a:rPr lang="nb-NO" dirty="0" smtClean="0"/>
              <a:t>, Antikviteter 20.6.1) Det gir med andre ord god mening at det var mange folk som kom og gikk gjennom </a:t>
            </a:r>
            <a:r>
              <a:rPr lang="nb-NO" dirty="0" err="1" smtClean="0"/>
              <a:t>Betsaida</a:t>
            </a:r>
            <a:r>
              <a:rPr lang="nb-NO" dirty="0" smtClean="0"/>
              <a:t> slik Markus-evangeliet forteller oss, siden jødenes høytid var nær slik som Johannes forklarer oss.</a:t>
            </a:r>
            <a:endParaRPr lang="nb-NO" dirty="0"/>
          </a:p>
        </p:txBody>
      </p:sp>
      <p:sp>
        <p:nvSpPr>
          <p:cNvPr id="4" name="Plassholder for lysbildenummer 3"/>
          <p:cNvSpPr>
            <a:spLocks noGrp="1"/>
          </p:cNvSpPr>
          <p:nvPr>
            <p:ph type="sldNum" sz="quarter" idx="10"/>
          </p:nvPr>
        </p:nvSpPr>
        <p:spPr/>
        <p:txBody>
          <a:bodyPr/>
          <a:lstStyle/>
          <a:p>
            <a:fld id="{911CD002-4ED6-4A67-80AE-3FAC63CCA3B3}" type="slidenum">
              <a:rPr lang="nb-NO" smtClean="0"/>
              <a:t>5</a:t>
            </a:fld>
            <a:endParaRPr lang="nb-NO"/>
          </a:p>
        </p:txBody>
      </p:sp>
    </p:spTree>
    <p:extLst>
      <p:ext uri="{BB962C8B-B14F-4D97-AF65-F5344CB8AC3E}">
        <p14:creationId xmlns:p14="http://schemas.microsoft.com/office/powerpoint/2010/main" val="2547824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3) ”Det grønne gresset”</a:t>
            </a:r>
          </a:p>
          <a:p>
            <a:endParaRPr lang="nb-NO" b="1" dirty="0" smtClean="0"/>
          </a:p>
          <a:p>
            <a:r>
              <a:rPr lang="nb-NO" dirty="0" smtClean="0"/>
              <a:t>Vi er enda ikke ferdige med utilsiktede sammentreff fra denne historien.</a:t>
            </a:r>
          </a:p>
          <a:p>
            <a:endParaRPr lang="nb-NO" dirty="0" smtClean="0"/>
          </a:p>
          <a:p>
            <a:r>
              <a:rPr lang="nb-NO" dirty="0" smtClean="0"/>
              <a:t>I Markus-evangeliet blir det forklart at Jesus bød alle å sette seg i grupper på det </a:t>
            </a:r>
            <a:r>
              <a:rPr lang="nb-NO" u="sng" dirty="0" smtClean="0"/>
              <a:t>grønne gresset</a:t>
            </a:r>
            <a:r>
              <a:rPr lang="nb-NO" u="sng" baseline="0" dirty="0" smtClean="0"/>
              <a:t> </a:t>
            </a:r>
            <a:r>
              <a:rPr lang="nb-NO" baseline="0" dirty="0" smtClean="0"/>
              <a:t>(</a:t>
            </a:r>
            <a:r>
              <a:rPr lang="nb-NO" dirty="0" smtClean="0">
                <a:hlinkClick r:id="rId3"/>
              </a:rPr>
              <a:t>Markus 6,39</a:t>
            </a:r>
            <a:r>
              <a:rPr lang="nb-NO" dirty="0" smtClean="0"/>
              <a:t>). </a:t>
            </a:r>
            <a:br>
              <a:rPr lang="nb-NO" dirty="0" smtClean="0"/>
            </a:br>
            <a:r>
              <a:rPr lang="nb-NO" dirty="0" smtClean="0"/>
              <a:t/>
            </a:r>
            <a:br>
              <a:rPr lang="nb-NO" dirty="0" smtClean="0"/>
            </a:br>
            <a:r>
              <a:rPr lang="nb-NO" dirty="0" smtClean="0"/>
              <a:t>Det hadde vel strengt tatt ikke utgjort noe stor forskjell for budskapet i teksten dersom Markus kun hadde skrevet at han bød dem om å sette seg på bakken, eller på gresset. Men Markus velger å beskrive at gresset var grønt. Det at over 5000 menn foruten kvinner og barn var tilstede må bety at det var mye gress, og det var grønt!</a:t>
            </a:r>
          </a:p>
          <a:p>
            <a:endParaRPr lang="nb-NO" dirty="0" smtClean="0"/>
          </a:p>
          <a:p>
            <a:r>
              <a:rPr lang="nb-NO" dirty="0" smtClean="0"/>
              <a:t>Vi har allerede vært inne på hvilken årstid denne hendelsen utspiller seg på, nemlig påsken (</a:t>
            </a:r>
            <a:r>
              <a:rPr lang="nb-NO" dirty="0" smtClean="0">
                <a:hlinkClick r:id="rId4"/>
              </a:rPr>
              <a:t>Johannes 6,4</a:t>
            </a:r>
            <a:r>
              <a:rPr lang="nb-NO" dirty="0" smtClean="0"/>
              <a:t>). Forfatter George </a:t>
            </a:r>
            <a:r>
              <a:rPr lang="nb-NO" dirty="0" err="1" smtClean="0"/>
              <a:t>Ogg</a:t>
            </a:r>
            <a:r>
              <a:rPr lang="nb-NO" dirty="0" smtClean="0"/>
              <a:t> har skrevet bøker om omgivelsene rundt Jesus da han gikk på jorden. </a:t>
            </a:r>
            <a:r>
              <a:rPr lang="nb-NO" dirty="0" err="1" smtClean="0"/>
              <a:t>Ogg</a:t>
            </a:r>
            <a:r>
              <a:rPr lang="nb-NO" dirty="0" smtClean="0"/>
              <a:t> skriver dette: ”The </a:t>
            </a:r>
            <a:r>
              <a:rPr lang="nb-NO" dirty="0" err="1" smtClean="0"/>
              <a:t>grass</a:t>
            </a:r>
            <a:r>
              <a:rPr lang="nb-NO" dirty="0" smtClean="0"/>
              <a:t> is not </a:t>
            </a:r>
            <a:r>
              <a:rPr lang="nb-NO" dirty="0" err="1" smtClean="0"/>
              <a:t>generally</a:t>
            </a:r>
            <a:r>
              <a:rPr lang="nb-NO" dirty="0" smtClean="0"/>
              <a:t> green in </a:t>
            </a:r>
            <a:r>
              <a:rPr lang="nb-NO" dirty="0" err="1" smtClean="0"/>
              <a:t>this</a:t>
            </a:r>
            <a:r>
              <a:rPr lang="nb-NO" dirty="0" smtClean="0"/>
              <a:t> region, </a:t>
            </a:r>
            <a:r>
              <a:rPr lang="nb-NO" dirty="0" err="1" smtClean="0"/>
              <a:t>but</a:t>
            </a:r>
            <a:r>
              <a:rPr lang="nb-NO" dirty="0" smtClean="0"/>
              <a:t> it is green in </a:t>
            </a:r>
            <a:r>
              <a:rPr lang="nb-NO" dirty="0" err="1" smtClean="0"/>
              <a:t>the</a:t>
            </a:r>
            <a:r>
              <a:rPr lang="nb-NO" dirty="0" smtClean="0"/>
              <a:t> spring </a:t>
            </a:r>
            <a:r>
              <a:rPr lang="nb-NO" dirty="0" err="1" smtClean="0"/>
              <a:t>after</a:t>
            </a:r>
            <a:r>
              <a:rPr lang="nb-NO" dirty="0" smtClean="0"/>
              <a:t> </a:t>
            </a:r>
            <a:r>
              <a:rPr lang="nb-NO" dirty="0" err="1" smtClean="0"/>
              <a:t>the</a:t>
            </a:r>
            <a:r>
              <a:rPr lang="nb-NO" dirty="0" smtClean="0"/>
              <a:t> </a:t>
            </a:r>
            <a:r>
              <a:rPr lang="nb-NO" dirty="0" err="1" smtClean="0"/>
              <a:t>winter</a:t>
            </a:r>
            <a:r>
              <a:rPr lang="nb-NO" dirty="0" smtClean="0"/>
              <a:t> </a:t>
            </a:r>
            <a:r>
              <a:rPr lang="nb-NO" dirty="0" err="1" smtClean="0"/>
              <a:t>rains</a:t>
            </a:r>
            <a:r>
              <a:rPr lang="nb-NO" dirty="0" smtClean="0"/>
              <a:t>, </a:t>
            </a:r>
            <a:r>
              <a:rPr lang="nb-NO" dirty="0" err="1" smtClean="0"/>
              <a:t>around</a:t>
            </a:r>
            <a:r>
              <a:rPr lang="nb-NO" dirty="0" smtClean="0"/>
              <a:t> </a:t>
            </a:r>
            <a:r>
              <a:rPr lang="nb-NO" dirty="0" err="1" smtClean="0"/>
              <a:t>the</a:t>
            </a:r>
            <a:r>
              <a:rPr lang="nb-NO" dirty="0" smtClean="0"/>
              <a:t> time </a:t>
            </a:r>
            <a:r>
              <a:rPr lang="nb-NO" dirty="0" err="1" smtClean="0"/>
              <a:t>of</a:t>
            </a:r>
            <a:r>
              <a:rPr lang="nb-NO" dirty="0" smtClean="0"/>
              <a:t> </a:t>
            </a:r>
            <a:r>
              <a:rPr lang="nb-NO" dirty="0" err="1" smtClean="0"/>
              <a:t>passover</a:t>
            </a:r>
            <a:r>
              <a:rPr lang="nb-NO" dirty="0" smtClean="0"/>
              <a:t>”. (</a:t>
            </a:r>
            <a:r>
              <a:rPr lang="en-US" dirty="0" smtClean="0"/>
              <a:t>“George </a:t>
            </a:r>
            <a:r>
              <a:rPr lang="en-US" dirty="0" err="1" smtClean="0"/>
              <a:t>Ogg</a:t>
            </a:r>
            <a:r>
              <a:rPr lang="en-US" dirty="0" smtClean="0"/>
              <a:t>: The Chronology of the Public Ministry of Jesus”) </a:t>
            </a:r>
          </a:p>
          <a:p>
            <a:endParaRPr lang="en-US" dirty="0" smtClean="0"/>
          </a:p>
          <a:p>
            <a:r>
              <a:rPr lang="nb-NO" b="1" dirty="0" smtClean="0"/>
              <a:t>Det er altså logisk at Markus skildrer at gresset var grønt, ettersom Johannes forklarer oss at hendelsen skjedde rundt den eneste tiden på året hvor gresset faktisk var grønt, slik George </a:t>
            </a:r>
            <a:r>
              <a:rPr lang="nb-NO" b="1" dirty="0" err="1" smtClean="0"/>
              <a:t>Ogg</a:t>
            </a:r>
            <a:r>
              <a:rPr lang="nb-NO" b="1" dirty="0" smtClean="0"/>
              <a:t> forteller oss.</a:t>
            </a:r>
          </a:p>
        </p:txBody>
      </p:sp>
      <p:sp>
        <p:nvSpPr>
          <p:cNvPr id="4" name="Plassholder for lysbildenummer 3"/>
          <p:cNvSpPr>
            <a:spLocks noGrp="1"/>
          </p:cNvSpPr>
          <p:nvPr>
            <p:ph type="sldNum" sz="quarter" idx="10"/>
          </p:nvPr>
        </p:nvSpPr>
        <p:spPr/>
        <p:txBody>
          <a:bodyPr/>
          <a:lstStyle/>
          <a:p>
            <a:fld id="{911CD002-4ED6-4A67-80AE-3FAC63CCA3B3}" type="slidenum">
              <a:rPr lang="nb-NO" smtClean="0"/>
              <a:t>6</a:t>
            </a:fld>
            <a:endParaRPr lang="nb-NO"/>
          </a:p>
        </p:txBody>
      </p:sp>
    </p:spTree>
    <p:extLst>
      <p:ext uri="{BB962C8B-B14F-4D97-AF65-F5344CB8AC3E}">
        <p14:creationId xmlns:p14="http://schemas.microsoft.com/office/powerpoint/2010/main" val="84485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”Hvem var det som slo deg?”</a:t>
            </a:r>
          </a:p>
          <a:p>
            <a:endParaRPr lang="nb-NO" b="1" dirty="0" smtClean="0"/>
          </a:p>
          <a:p>
            <a:r>
              <a:rPr lang="nb-NO" dirty="0" smtClean="0"/>
              <a:t>Vi beveger oss til slutten av Jesu liv for å undersøke noen detaljer som blir skildret i en annen bibelhistorie; nemlig ypperstepresten </a:t>
            </a:r>
            <a:r>
              <a:rPr lang="nb-NO" dirty="0" err="1" smtClean="0"/>
              <a:t>Kaifas</a:t>
            </a:r>
            <a:r>
              <a:rPr lang="nb-NO" dirty="0" smtClean="0"/>
              <a:t>´ avhør av Jesus (</a:t>
            </a:r>
            <a:r>
              <a:rPr lang="fi-FI" dirty="0" smtClean="0">
                <a:hlinkClick r:id="rId3"/>
              </a:rPr>
              <a:t>Matteus 26,57-68</a:t>
            </a:r>
            <a:r>
              <a:rPr lang="fi-FI" dirty="0" smtClean="0"/>
              <a:t>. </a:t>
            </a:r>
            <a:r>
              <a:rPr lang="fi-FI" dirty="0" smtClean="0">
                <a:hlinkClick r:id="rId4"/>
              </a:rPr>
              <a:t>Lukas 22,63-71</a:t>
            </a:r>
            <a:r>
              <a:rPr lang="fi-FI" dirty="0" smtClean="0"/>
              <a:t>. </a:t>
            </a:r>
            <a:r>
              <a:rPr lang="fi-FI" dirty="0" smtClean="0">
                <a:hlinkClick r:id="rId5"/>
              </a:rPr>
              <a:t>Markus 14:55-65</a:t>
            </a:r>
            <a:r>
              <a:rPr lang="fi-FI" dirty="0" smtClean="0"/>
              <a:t>).</a:t>
            </a:r>
            <a:br>
              <a:rPr lang="fi-FI" dirty="0" smtClean="0"/>
            </a:br>
            <a:endParaRPr lang="nb-NO" dirty="0" smtClean="0"/>
          </a:p>
          <a:p>
            <a:r>
              <a:rPr lang="nb-NO" dirty="0" smtClean="0"/>
              <a:t>Vaktene som førte Jesus inn til </a:t>
            </a:r>
            <a:r>
              <a:rPr lang="nb-NO" dirty="0" err="1" smtClean="0"/>
              <a:t>Kaifas</a:t>
            </a:r>
            <a:r>
              <a:rPr lang="nb-NO" dirty="0" smtClean="0"/>
              <a:t> var hardhendte mot ham, og Matteus skriver at ”De spyttet ham i ansiktet og slo ham med knyttneven og sa: Spå oss, Messias: hvem var det som slo deg?”</a:t>
            </a:r>
            <a:r>
              <a:rPr lang="nb-NO" baseline="0" dirty="0" smtClean="0"/>
              <a:t> (</a:t>
            </a:r>
            <a:r>
              <a:rPr lang="nb-NO" dirty="0" smtClean="0">
                <a:hlinkClick r:id="rId6"/>
              </a:rPr>
              <a:t>Matteus 26,67</a:t>
            </a:r>
            <a:r>
              <a:rPr lang="nb-NO" dirty="0" smtClean="0"/>
              <a:t>)</a:t>
            </a:r>
            <a:endParaRPr lang="nb-NO" baseline="0" dirty="0" smtClean="0"/>
          </a:p>
          <a:p>
            <a:endParaRPr lang="nb-NO" baseline="0" dirty="0" smtClean="0"/>
          </a:p>
          <a:p>
            <a:r>
              <a:rPr lang="nb-NO" dirty="0" smtClean="0"/>
              <a:t>Hvorfor spør vaktene Jesus om dette, når de stod rett foran ham? Det ville jo være som om mattelæreren din spør hvem som står foran og underviser matematikk hver mandags morgen. Svaret på hvorfor soldatene spurte Jesus hvem som slo han finner vi i Lukas:</a:t>
            </a:r>
          </a:p>
          <a:p>
            <a:endParaRPr lang="nb-NO" dirty="0" smtClean="0"/>
          </a:p>
          <a:p>
            <a:r>
              <a:rPr lang="nb-NO" dirty="0" smtClean="0"/>
              <a:t>”Mennene som holdt vakt over Jesus, spottet og slo ham, og de </a:t>
            </a:r>
            <a:r>
              <a:rPr lang="nb-NO" b="1" dirty="0" smtClean="0"/>
              <a:t>kastet et klede over hodet på ham”</a:t>
            </a:r>
            <a:r>
              <a:rPr lang="nb-NO" dirty="0" smtClean="0">
                <a:hlinkClick r:id="rId7"/>
              </a:rPr>
              <a:t> (Lukas 22,63-64</a:t>
            </a:r>
            <a:r>
              <a:rPr lang="nb-NO" dirty="0" smtClean="0"/>
              <a:t>).</a:t>
            </a:r>
          </a:p>
          <a:p>
            <a:endParaRPr lang="nb-NO" dirty="0" smtClean="0"/>
          </a:p>
          <a:p>
            <a:r>
              <a:rPr lang="nb-NO" dirty="0" smtClean="0"/>
              <a:t>Det gir med andre ord mening at vaktene ba Jesus fortelle hvem som stod rett foran ham og slo ham, slik Matteus forteller, fordi de tidligere hadde kastet et klede over hodet hans som gjorde det umulig for han å se, slik Lukas forteller oss.</a:t>
            </a:r>
          </a:p>
          <a:p>
            <a:r>
              <a:rPr lang="nb-NO" dirty="0" smtClean="0"/>
              <a:t>Historien om </a:t>
            </a:r>
            <a:r>
              <a:rPr lang="nb-NO" dirty="0" err="1" smtClean="0"/>
              <a:t>Kaifas</a:t>
            </a:r>
            <a:r>
              <a:rPr lang="nb-NO" dirty="0" smtClean="0"/>
              <a:t> sitt avhør av Jesus forklarer oss selve grunnen til at Jesus ble arrestert; det var for blasfemi. Han hadde kontinuerlig sagt ting kun Gud kan si, og gjort ting kun Gud kan gjøre. Det forklarer vaktene både i Matteus og Markus-evangeliet:</a:t>
            </a:r>
          </a:p>
          <a:p>
            <a:r>
              <a:rPr lang="nb-NO" dirty="0" smtClean="0"/>
              <a:t>”Denne mannen (Jesus) har sagt: Jeg kan bryte ned Guds tempel og bygge det opp igjen på tre dager» </a:t>
            </a:r>
            <a:r>
              <a:rPr lang="nb-NO" dirty="0" smtClean="0">
                <a:hlinkClick r:id="rId8"/>
              </a:rPr>
              <a:t> Matteus 26,61</a:t>
            </a:r>
            <a:r>
              <a:rPr lang="nb-NO" dirty="0" smtClean="0"/>
              <a:t>. ”Vi har hørt ham si; jeg skal bryte ned dette templet som er gjort med hender, og på tre dager skal jeg bygge opp et annet som ikke er gjort med hender”.</a:t>
            </a:r>
            <a:r>
              <a:rPr lang="nb-NO" dirty="0" smtClean="0">
                <a:hlinkClick r:id="rId9"/>
              </a:rPr>
              <a:t> Markus 14:58</a:t>
            </a:r>
            <a:endParaRPr lang="nb-NO" dirty="0" smtClean="0"/>
          </a:p>
          <a:p>
            <a:endParaRPr lang="nb-NO" dirty="0" smtClean="0"/>
          </a:p>
          <a:p>
            <a:r>
              <a:rPr lang="nb-NO" dirty="0" smtClean="0"/>
              <a:t>Det underlige er at det ingen steder i Matteus eller i Markus blir beskrevet at Jesus faktisk sier disse tingene. Er det slik at vaktene vitner falskt, eller har Jesus uttalt dette?</a:t>
            </a:r>
          </a:p>
          <a:p>
            <a:r>
              <a:rPr lang="nb-NO" dirty="0" smtClean="0"/>
              <a:t>Svaret finner vi i Johannes-evangeliet:</a:t>
            </a:r>
          </a:p>
          <a:p>
            <a:r>
              <a:rPr lang="nb-NO" dirty="0" smtClean="0"/>
              <a:t>”Jesus svarte og sa til dem: Bryt dette templet ned, og jeg skal gjenreise det på tre dager”.(</a:t>
            </a:r>
            <a:r>
              <a:rPr lang="nb-NO" dirty="0" smtClean="0">
                <a:hlinkClick r:id="rId10"/>
              </a:rPr>
              <a:t>Johannes 2:18-19</a:t>
            </a:r>
            <a:r>
              <a:rPr lang="nb-NO" dirty="0" smtClean="0"/>
              <a:t>)</a:t>
            </a:r>
          </a:p>
          <a:p>
            <a:endParaRPr lang="nb-NO" dirty="0" smtClean="0"/>
          </a:p>
          <a:p>
            <a:r>
              <a:rPr lang="nb-NO" dirty="0" smtClean="0"/>
              <a:t>Det gir derfor mening at rådet tilegner Jesus dette sitatet (Markus og Matteus), selv om det ikke står andre steder i Matteus eller i Markus, fordi Jesus har faktisk sagt det (Johannes).</a:t>
            </a:r>
          </a:p>
          <a:p>
            <a:endParaRPr lang="nb-NO" dirty="0"/>
          </a:p>
        </p:txBody>
      </p:sp>
      <p:sp>
        <p:nvSpPr>
          <p:cNvPr id="4" name="Plassholder for lysbildenummer 3"/>
          <p:cNvSpPr>
            <a:spLocks noGrp="1"/>
          </p:cNvSpPr>
          <p:nvPr>
            <p:ph type="sldNum" sz="quarter" idx="10"/>
          </p:nvPr>
        </p:nvSpPr>
        <p:spPr/>
        <p:txBody>
          <a:bodyPr/>
          <a:lstStyle/>
          <a:p>
            <a:fld id="{911CD002-4ED6-4A67-80AE-3FAC63CCA3B3}" type="slidenum">
              <a:rPr lang="nb-NO" smtClean="0"/>
              <a:t>7</a:t>
            </a:fld>
            <a:endParaRPr lang="nb-NO"/>
          </a:p>
        </p:txBody>
      </p:sp>
    </p:spTree>
    <p:extLst>
      <p:ext uri="{BB962C8B-B14F-4D97-AF65-F5344CB8AC3E}">
        <p14:creationId xmlns:p14="http://schemas.microsoft.com/office/powerpoint/2010/main" val="1619197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Hva forteller dette oss?</a:t>
            </a:r>
          </a:p>
          <a:p>
            <a:endParaRPr lang="nb-NO" b="1" dirty="0" smtClean="0"/>
          </a:p>
          <a:p>
            <a:r>
              <a:rPr lang="nb-NO" dirty="0" smtClean="0"/>
              <a:t>Den erfarne morddetektiven J Warner </a:t>
            </a:r>
            <a:r>
              <a:rPr lang="nb-NO" dirty="0" err="1" smtClean="0"/>
              <a:t>Wallace</a:t>
            </a:r>
            <a:r>
              <a:rPr lang="nb-NO" dirty="0" smtClean="0"/>
              <a:t> har i mange år jobbet med å løse såkalte ”Cold Cases”, altså gamle, uløste drapssaker. Han er med andre ord godt vant til å lytte til vitneavhør, og vet hva han skal legge merke til for å få bekreftet at et vitne er troverdig. Han sier dette:</a:t>
            </a:r>
          </a:p>
          <a:p>
            <a:r>
              <a:rPr lang="nb-NO" dirty="0" smtClean="0"/>
              <a:t>”True, reliable </a:t>
            </a:r>
            <a:r>
              <a:rPr lang="nb-NO" dirty="0" err="1" smtClean="0"/>
              <a:t>eyewitness</a:t>
            </a:r>
            <a:r>
              <a:rPr lang="nb-NO" dirty="0" smtClean="0"/>
              <a:t> </a:t>
            </a:r>
            <a:r>
              <a:rPr lang="nb-NO" dirty="0" err="1" smtClean="0"/>
              <a:t>accounts</a:t>
            </a:r>
            <a:r>
              <a:rPr lang="nb-NO" dirty="0" smtClean="0"/>
              <a:t> </a:t>
            </a:r>
            <a:r>
              <a:rPr lang="nb-NO" dirty="0" err="1" smtClean="0"/>
              <a:t>are</a:t>
            </a:r>
            <a:r>
              <a:rPr lang="nb-NO" dirty="0" smtClean="0"/>
              <a:t> never </a:t>
            </a:r>
            <a:r>
              <a:rPr lang="nb-NO" dirty="0" err="1" smtClean="0"/>
              <a:t>completely</a:t>
            </a:r>
            <a:r>
              <a:rPr lang="nb-NO" dirty="0" smtClean="0"/>
              <a:t> </a:t>
            </a:r>
            <a:r>
              <a:rPr lang="nb-NO" dirty="0" err="1" smtClean="0"/>
              <a:t>parallel</a:t>
            </a:r>
            <a:r>
              <a:rPr lang="nb-NO" dirty="0" smtClean="0"/>
              <a:t> and </a:t>
            </a:r>
            <a:r>
              <a:rPr lang="nb-NO" dirty="0" err="1" smtClean="0"/>
              <a:t>identical</a:t>
            </a:r>
            <a:r>
              <a:rPr lang="nb-NO" dirty="0" smtClean="0"/>
              <a:t>. </a:t>
            </a:r>
            <a:r>
              <a:rPr lang="nb-NO" dirty="0" err="1" smtClean="0"/>
              <a:t>Instead</a:t>
            </a:r>
            <a:r>
              <a:rPr lang="nb-NO" dirty="0" smtClean="0"/>
              <a:t>, </a:t>
            </a:r>
            <a:r>
              <a:rPr lang="nb-NO" dirty="0" err="1" smtClean="0"/>
              <a:t>they</a:t>
            </a:r>
            <a:r>
              <a:rPr lang="nb-NO" dirty="0" smtClean="0"/>
              <a:t> </a:t>
            </a:r>
            <a:r>
              <a:rPr lang="nb-NO" dirty="0" err="1" smtClean="0"/>
              <a:t>are</a:t>
            </a:r>
            <a:r>
              <a:rPr lang="nb-NO" dirty="0" smtClean="0"/>
              <a:t> different </a:t>
            </a:r>
            <a:r>
              <a:rPr lang="nb-NO" dirty="0" err="1" smtClean="0"/>
              <a:t>pieces</a:t>
            </a:r>
            <a:r>
              <a:rPr lang="nb-NO" dirty="0" smtClean="0"/>
              <a:t> </a:t>
            </a:r>
            <a:r>
              <a:rPr lang="nb-NO" dirty="0" err="1" smtClean="0"/>
              <a:t>of</a:t>
            </a:r>
            <a:r>
              <a:rPr lang="nb-NO" dirty="0" smtClean="0"/>
              <a:t> </a:t>
            </a:r>
            <a:r>
              <a:rPr lang="nb-NO" dirty="0" err="1" smtClean="0"/>
              <a:t>the</a:t>
            </a:r>
            <a:r>
              <a:rPr lang="nb-NO" dirty="0" smtClean="0"/>
              <a:t> same </a:t>
            </a:r>
            <a:r>
              <a:rPr lang="nb-NO" dirty="0" err="1" smtClean="0"/>
              <a:t>puzzle</a:t>
            </a:r>
            <a:r>
              <a:rPr lang="nb-NO" dirty="0" smtClean="0"/>
              <a:t>, </a:t>
            </a:r>
            <a:r>
              <a:rPr lang="nb-NO" dirty="0" err="1" smtClean="0"/>
              <a:t>unintentionally</a:t>
            </a:r>
            <a:r>
              <a:rPr lang="nb-NO" dirty="0" smtClean="0"/>
              <a:t> </a:t>
            </a:r>
            <a:r>
              <a:rPr lang="nb-NO" dirty="0" err="1" smtClean="0"/>
              <a:t>supporting</a:t>
            </a:r>
            <a:r>
              <a:rPr lang="nb-NO" dirty="0" smtClean="0"/>
              <a:t> and </a:t>
            </a:r>
            <a:r>
              <a:rPr lang="nb-NO" dirty="0" err="1" smtClean="0"/>
              <a:t>complementing</a:t>
            </a:r>
            <a:r>
              <a:rPr lang="nb-NO" dirty="0" smtClean="0"/>
              <a:t> </a:t>
            </a:r>
            <a:r>
              <a:rPr lang="nb-NO" dirty="0" err="1" smtClean="0"/>
              <a:t>each</a:t>
            </a:r>
            <a:r>
              <a:rPr lang="nb-NO" dirty="0" smtClean="0"/>
              <a:t> </a:t>
            </a:r>
            <a:r>
              <a:rPr lang="nb-NO" dirty="0" err="1" smtClean="0"/>
              <a:t>other</a:t>
            </a:r>
            <a:r>
              <a:rPr lang="nb-NO" dirty="0" smtClean="0"/>
              <a:t> to </a:t>
            </a:r>
            <a:r>
              <a:rPr lang="nb-NO" dirty="0" err="1" smtClean="0"/>
              <a:t>provide</a:t>
            </a:r>
            <a:r>
              <a:rPr lang="nb-NO" dirty="0" smtClean="0"/>
              <a:t> all </a:t>
            </a:r>
            <a:r>
              <a:rPr lang="nb-NO" dirty="0" err="1" smtClean="0"/>
              <a:t>the</a:t>
            </a:r>
            <a:r>
              <a:rPr lang="nb-NO" dirty="0" smtClean="0"/>
              <a:t> </a:t>
            </a:r>
            <a:r>
              <a:rPr lang="nb-NO" dirty="0" err="1" smtClean="0"/>
              <a:t>details</a:t>
            </a:r>
            <a:r>
              <a:rPr lang="nb-NO" dirty="0" smtClean="0"/>
              <a:t> </a:t>
            </a:r>
            <a:r>
              <a:rPr lang="nb-NO" dirty="0" err="1" smtClean="0"/>
              <a:t>related</a:t>
            </a:r>
            <a:r>
              <a:rPr lang="nb-NO" dirty="0" smtClean="0"/>
              <a:t> to </a:t>
            </a:r>
            <a:r>
              <a:rPr lang="nb-NO" dirty="0" err="1" smtClean="0"/>
              <a:t>what</a:t>
            </a:r>
            <a:r>
              <a:rPr lang="nb-NO" dirty="0" smtClean="0"/>
              <a:t> </a:t>
            </a:r>
            <a:r>
              <a:rPr lang="nb-NO" dirty="0" err="1" smtClean="0"/>
              <a:t>really</a:t>
            </a:r>
            <a:r>
              <a:rPr lang="nb-NO" dirty="0" smtClean="0"/>
              <a:t> </a:t>
            </a:r>
            <a:r>
              <a:rPr lang="nb-NO" dirty="0" err="1" smtClean="0"/>
              <a:t>happened</a:t>
            </a:r>
            <a:r>
              <a:rPr lang="nb-NO" dirty="0" smtClean="0"/>
              <a:t>”.</a:t>
            </a:r>
            <a:r>
              <a:rPr lang="en-US" dirty="0" smtClean="0"/>
              <a:t> (J Warner Wallace, Cold Case Christianity)</a:t>
            </a:r>
            <a:endParaRPr lang="nb-NO" dirty="0" smtClean="0"/>
          </a:p>
          <a:p>
            <a:endParaRPr lang="nb-NO" dirty="0" smtClean="0"/>
          </a:p>
          <a:p>
            <a:r>
              <a:rPr lang="nb-NO" dirty="0" smtClean="0"/>
              <a:t>Blant mange argumenter for at evangeliene er historisk troverdige, er argumentet ’utilsiktede sammentreff’ en svært god grunn til å stole på innholdet i det evangeliene forteller. </a:t>
            </a:r>
          </a:p>
          <a:p>
            <a:endParaRPr lang="nb-NO" b="1" dirty="0" smtClean="0"/>
          </a:p>
          <a:p>
            <a:r>
              <a:rPr lang="nb-NO" b="1" dirty="0" smtClean="0"/>
              <a:t>De utilsiktede sammentreffene i evangeliene viser oss at de er langt ifra barnslige, primitive myter, og de forteller oss at evangeliene er skrevet av øyevitner eller mennesker med direkte kontakt til øyevitner som har lagt ned en stor innsats i å få både detaljene og de sentrale elementene korrekte. Innholdet i evangeliene er ikke overlatt til tilfeldighetene, men det at evangeliene bekrefter, utfyller og forklarer hverandre tyder sterkt på at forfatterne virkelig har visst hva de har skrevet om.</a:t>
            </a:r>
          </a:p>
          <a:p>
            <a:endParaRPr lang="nb-NO" dirty="0" smtClean="0"/>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dirty="0" smtClean="0"/>
              <a:t>2018: Denne ressursen er utarbeidet av Jon Romuld Håversen</a:t>
            </a:r>
            <a:r>
              <a:rPr lang="nb-NO" sz="1200" i="1" baseline="0" dirty="0" smtClean="0"/>
              <a:t> som </a:t>
            </a:r>
            <a:r>
              <a:rPr lang="nb-NO" sz="1200" i="1" dirty="0" smtClean="0"/>
              <a:t>jobber i NKSS (Laget), og har ansvar for Skepsisuker. Han har studert kommunikasjon og livssyn, og studerer teologi på Ansgar Teologiske Høgskole. Han er også frivillig skribent og seminarholder for Damaris Norge.</a:t>
            </a:r>
            <a:endParaRPr lang="nb-NO" sz="1200" b="0" baseline="0" dirty="0" smtClean="0"/>
          </a:p>
          <a:p>
            <a:endParaRPr lang="nb-NO" dirty="0"/>
          </a:p>
        </p:txBody>
      </p:sp>
      <p:sp>
        <p:nvSpPr>
          <p:cNvPr id="4" name="Plassholder for lysbildenummer 3"/>
          <p:cNvSpPr>
            <a:spLocks noGrp="1"/>
          </p:cNvSpPr>
          <p:nvPr>
            <p:ph type="sldNum" sz="quarter" idx="10"/>
          </p:nvPr>
        </p:nvSpPr>
        <p:spPr/>
        <p:txBody>
          <a:bodyPr/>
          <a:lstStyle/>
          <a:p>
            <a:fld id="{911CD002-4ED6-4A67-80AE-3FAC63CCA3B3}" type="slidenum">
              <a:rPr lang="nb-NO" smtClean="0"/>
              <a:t>8</a:t>
            </a:fld>
            <a:endParaRPr lang="nb-NO"/>
          </a:p>
        </p:txBody>
      </p:sp>
    </p:spTree>
    <p:extLst>
      <p:ext uri="{BB962C8B-B14F-4D97-AF65-F5344CB8AC3E}">
        <p14:creationId xmlns:p14="http://schemas.microsoft.com/office/powerpoint/2010/main" val="55613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11CD002-4ED6-4A67-80AE-3FAC63CCA3B3}" type="slidenum">
              <a:rPr lang="nb-NO" smtClean="0"/>
              <a:t>9</a:t>
            </a:fld>
            <a:endParaRPr lang="nb-NO"/>
          </a:p>
        </p:txBody>
      </p:sp>
    </p:spTree>
    <p:extLst>
      <p:ext uri="{BB962C8B-B14F-4D97-AF65-F5344CB8AC3E}">
        <p14:creationId xmlns:p14="http://schemas.microsoft.com/office/powerpoint/2010/main" val="198036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02.05.2018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
        <p:nvSpPr>
          <p:cNvPr id="7" name="Rektangel 6"/>
          <p:cNvSpPr/>
          <p:nvPr userDrawn="1"/>
        </p:nvSpPr>
        <p:spPr>
          <a:xfrm>
            <a:off x="5157409" y="3244334"/>
            <a:ext cx="1877181" cy="369332"/>
          </a:xfrm>
          <a:prstGeom prst="rect">
            <a:avLst/>
          </a:prstGeom>
        </p:spPr>
        <p:txBody>
          <a:bodyPr wrap="none">
            <a:spAutoFit/>
          </a:bodyPr>
          <a:lstStyle/>
          <a:p>
            <a:r>
              <a:rPr lang="nb-NO" dirty="0" smtClean="0"/>
              <a:t>© Damaris Norge </a:t>
            </a:r>
            <a:endParaRPr lang="nb-NO" dirty="0"/>
          </a:p>
        </p:txBody>
      </p:sp>
    </p:spTree>
    <p:extLst>
      <p:ext uri="{BB962C8B-B14F-4D97-AF65-F5344CB8AC3E}">
        <p14:creationId xmlns:p14="http://schemas.microsoft.com/office/powerpoint/2010/main" val="2141012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02.05.2018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242892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02.05.2018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418154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02.05.2018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328742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7EEEEECC-267E-4988-ACA7-0F813F5B2B00}" type="datetimeFigureOut">
              <a:rPr lang="nb-NO" smtClean="0"/>
              <a:t>02.05.2018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262244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7EEEEECC-267E-4988-ACA7-0F813F5B2B00}" type="datetimeFigureOut">
              <a:rPr lang="nb-NO" smtClean="0"/>
              <a:t>02.05.2018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156536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7EEEEECC-267E-4988-ACA7-0F813F5B2B00}" type="datetimeFigureOut">
              <a:rPr lang="nb-NO" smtClean="0"/>
              <a:t>02.05.2018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166710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7EEEEECC-267E-4988-ACA7-0F813F5B2B00}" type="datetimeFigureOut">
              <a:rPr lang="nb-NO" smtClean="0"/>
              <a:t>02.05.2018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91277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EEEEECC-267E-4988-ACA7-0F813F5B2B00}" type="datetimeFigureOut">
              <a:rPr lang="nb-NO" smtClean="0"/>
              <a:t>02.05.2018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209611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7EEEEECC-267E-4988-ACA7-0F813F5B2B00}" type="datetimeFigureOut">
              <a:rPr lang="nb-NO" smtClean="0"/>
              <a:t>02.05.2018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5073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7EEEEECC-267E-4988-ACA7-0F813F5B2B00}" type="datetimeFigureOut">
              <a:rPr lang="nb-NO" smtClean="0"/>
              <a:t>02.05.2018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119772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0" y="365125"/>
            <a:ext cx="12192000" cy="1325563"/>
          </a:xfrm>
          <a:prstGeom prst="rect">
            <a:avLst/>
          </a:prstGeom>
          <a:solidFill>
            <a:srgbClr val="E7E6E6">
              <a:alpha val="40000"/>
            </a:srgbClr>
          </a:solidFill>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EEECC-267E-4988-ACA7-0F813F5B2B00}" type="datetimeFigureOut">
              <a:rPr lang="nb-NO" smtClean="0"/>
              <a:t>02.05.2018</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17263-3589-4C6D-8883-6D85EF7002DD}" type="slidenum">
              <a:rPr lang="nb-NO" smtClean="0"/>
              <a:t>‹#›</a:t>
            </a:fld>
            <a:endParaRPr lang="nb-NO"/>
          </a:p>
        </p:txBody>
      </p:sp>
      <p:sp>
        <p:nvSpPr>
          <p:cNvPr id="7" name="Rektangel 6"/>
          <p:cNvSpPr/>
          <p:nvPr userDrawn="1"/>
        </p:nvSpPr>
        <p:spPr>
          <a:xfrm>
            <a:off x="0" y="6488668"/>
            <a:ext cx="1877181" cy="369332"/>
          </a:xfrm>
          <a:prstGeom prst="rect">
            <a:avLst/>
          </a:prstGeom>
        </p:spPr>
        <p:txBody>
          <a:bodyPr wrap="none">
            <a:spAutoFit/>
          </a:bodyPr>
          <a:lstStyle/>
          <a:p>
            <a:r>
              <a:rPr lang="nb-NO" smtClean="0"/>
              <a:t>© Damaris Norge </a:t>
            </a:r>
            <a:endParaRPr lang="nb-NO" dirty="0"/>
          </a:p>
        </p:txBody>
      </p:sp>
    </p:spTree>
    <p:extLst>
      <p:ext uri="{BB962C8B-B14F-4D97-AF65-F5344CB8AC3E}">
        <p14:creationId xmlns:p14="http://schemas.microsoft.com/office/powerpoint/2010/main" val="65874795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7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2369"/>
          <a:stretch/>
        </p:blipFill>
        <p:spPr>
          <a:xfrm>
            <a:off x="65903" y="141901"/>
            <a:ext cx="12084807" cy="6262717"/>
          </a:xfrm>
        </p:spPr>
      </p:pic>
      <p:sp>
        <p:nvSpPr>
          <p:cNvPr id="8" name="Rektangel 7"/>
          <p:cNvSpPr/>
          <p:nvPr/>
        </p:nvSpPr>
        <p:spPr>
          <a:xfrm>
            <a:off x="10135510" y="6127618"/>
            <a:ext cx="1827295" cy="276999"/>
          </a:xfrm>
          <a:prstGeom prst="rect">
            <a:avLst/>
          </a:prstGeom>
        </p:spPr>
        <p:txBody>
          <a:bodyPr wrap="none">
            <a:spAutoFit/>
          </a:bodyPr>
          <a:lstStyle/>
          <a:p>
            <a:r>
              <a:rPr lang="nb-NO" sz="1200" dirty="0" smtClean="0"/>
              <a:t>Foto: </a:t>
            </a:r>
            <a:r>
              <a:rPr lang="nb-NO" sz="1200" dirty="0" err="1" smtClean="0"/>
              <a:t>Unsplash</a:t>
            </a:r>
            <a:r>
              <a:rPr lang="nb-NO" sz="1200" dirty="0" smtClean="0"/>
              <a:t>/Ben White</a:t>
            </a:r>
            <a:endParaRPr lang="nb-NO" sz="1200" dirty="0"/>
          </a:p>
        </p:txBody>
      </p:sp>
      <p:sp>
        <p:nvSpPr>
          <p:cNvPr id="9" name="Tittel 1"/>
          <p:cNvSpPr>
            <a:spLocks noGrp="1"/>
          </p:cNvSpPr>
          <p:nvPr>
            <p:ph type="title"/>
          </p:nvPr>
        </p:nvSpPr>
        <p:spPr>
          <a:xfrm>
            <a:off x="0" y="263236"/>
            <a:ext cx="12192000" cy="1911928"/>
          </a:xfrm>
        </p:spPr>
        <p:txBody>
          <a:bodyPr>
            <a:noAutofit/>
          </a:bodyPr>
          <a:lstStyle/>
          <a:p>
            <a:r>
              <a:rPr lang="nb-NO" sz="6600" b="1" dirty="0" smtClean="0"/>
              <a:t>Det fins mange grunner for å ta hele Bibelen på alvor </a:t>
            </a:r>
            <a:endParaRPr lang="nb-NO" sz="6600" b="1" dirty="0"/>
          </a:p>
        </p:txBody>
      </p:sp>
    </p:spTree>
    <p:extLst>
      <p:ext uri="{BB962C8B-B14F-4D97-AF65-F5344CB8AC3E}">
        <p14:creationId xmlns:p14="http://schemas.microsoft.com/office/powerpoint/2010/main" val="265601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6000" b="1" dirty="0" smtClean="0">
                <a:solidFill>
                  <a:schemeClr val="accent4"/>
                </a:solidFill>
              </a:rPr>
              <a:t>Oppgaver om Bibelens troverdighet</a:t>
            </a:r>
            <a:endParaRPr lang="nb-NO" sz="6000" b="1" dirty="0">
              <a:solidFill>
                <a:schemeClr val="accent4"/>
              </a:solidFill>
            </a:endParaRPr>
          </a:p>
        </p:txBody>
      </p:sp>
      <p:sp>
        <p:nvSpPr>
          <p:cNvPr id="3" name="Plassholder for innhold 2"/>
          <p:cNvSpPr>
            <a:spLocks noGrp="1"/>
          </p:cNvSpPr>
          <p:nvPr>
            <p:ph idx="1"/>
          </p:nvPr>
        </p:nvSpPr>
        <p:spPr>
          <a:xfrm>
            <a:off x="346363" y="2237174"/>
            <a:ext cx="9654191" cy="4351338"/>
          </a:xfrm>
        </p:spPr>
        <p:txBody>
          <a:bodyPr>
            <a:normAutofit/>
          </a:bodyPr>
          <a:lstStyle/>
          <a:p>
            <a:pPr marL="0" indent="0">
              <a:buNone/>
            </a:pPr>
            <a:r>
              <a:rPr lang="nb-NO" b="1" dirty="0" smtClean="0"/>
              <a:t>3) </a:t>
            </a:r>
            <a:r>
              <a:rPr lang="nb-NO" b="1" dirty="0"/>
              <a:t>Hvorfor var det </a:t>
            </a:r>
            <a:r>
              <a:rPr lang="nb-NO" b="1" dirty="0" smtClean="0"/>
              <a:t>underlig at vaktene spurte Jesus</a:t>
            </a:r>
            <a:br>
              <a:rPr lang="nb-NO" b="1" dirty="0" smtClean="0"/>
            </a:br>
            <a:r>
              <a:rPr lang="nb-NO" b="1" i="1" dirty="0" smtClean="0"/>
              <a:t>Hvem var det som slo deg?</a:t>
            </a:r>
          </a:p>
          <a:p>
            <a:pPr marL="0" indent="0">
              <a:buNone/>
            </a:pPr>
            <a:r>
              <a:rPr lang="nb-NO" dirty="0"/>
              <a:t>Slå opp og les </a:t>
            </a:r>
            <a:r>
              <a:rPr lang="nb-NO" dirty="0" smtClean="0"/>
              <a:t>Matt 26,67 og  Luk 22,63-64</a:t>
            </a:r>
            <a:r>
              <a:rPr lang="fi-FI" dirty="0"/>
              <a:t/>
            </a:r>
            <a:br>
              <a:rPr lang="fi-FI" dirty="0"/>
            </a:br>
            <a:r>
              <a:rPr lang="fi-FI" dirty="0"/>
              <a:t> </a:t>
            </a:r>
            <a:r>
              <a:rPr lang="nb-NO" dirty="0" smtClean="0"/>
              <a:t/>
            </a:r>
            <a:br>
              <a:rPr lang="nb-NO" dirty="0" smtClean="0"/>
            </a:br>
            <a:endParaRPr lang="nb-NO" dirty="0" smtClean="0"/>
          </a:p>
          <a:p>
            <a:pPr marL="0" indent="0">
              <a:buNone/>
            </a:pPr>
            <a:r>
              <a:rPr lang="nb-NO" b="1" dirty="0" smtClean="0"/>
              <a:t>4) I forhold til Bibelens troverdighet: </a:t>
            </a:r>
            <a:br>
              <a:rPr lang="nb-NO" b="1" dirty="0" smtClean="0"/>
            </a:br>
            <a:r>
              <a:rPr lang="nb-NO" b="1" dirty="0" smtClean="0"/>
              <a:t>Hvordan vurderer du argumentet «utilsiktede sammentreff»?</a:t>
            </a:r>
            <a:endParaRPr lang="nb-NO" b="1" dirty="0"/>
          </a:p>
        </p:txBody>
      </p:sp>
      <p:pic>
        <p:nvPicPr>
          <p:cNvPr id="4" name="Plassholder for innho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866" y="1825625"/>
            <a:ext cx="3766608" cy="2824956"/>
          </a:xfrm>
          <a:prstGeom prst="rect">
            <a:avLst/>
          </a:prstGeom>
        </p:spPr>
      </p:pic>
      <p:sp>
        <p:nvSpPr>
          <p:cNvPr id="5" name="Rektangel 4"/>
          <p:cNvSpPr/>
          <p:nvPr/>
        </p:nvSpPr>
        <p:spPr>
          <a:xfrm>
            <a:off x="10073170" y="4274344"/>
            <a:ext cx="1810688" cy="276999"/>
          </a:xfrm>
          <a:prstGeom prst="rect">
            <a:avLst/>
          </a:prstGeom>
        </p:spPr>
        <p:txBody>
          <a:bodyPr wrap="none">
            <a:spAutoFit/>
          </a:bodyPr>
          <a:lstStyle/>
          <a:p>
            <a:r>
              <a:rPr lang="nb-NO" sz="1200" dirty="0"/>
              <a:t>Foto: </a:t>
            </a:r>
            <a:r>
              <a:rPr lang="nb-NO" sz="1200" dirty="0" smtClean="0"/>
              <a:t>Freebibleimages.org</a:t>
            </a:r>
            <a:endParaRPr lang="nb-NO" sz="1200" dirty="0"/>
          </a:p>
        </p:txBody>
      </p:sp>
    </p:spTree>
    <p:extLst>
      <p:ext uri="{BB962C8B-B14F-4D97-AF65-F5344CB8AC3E}">
        <p14:creationId xmlns:p14="http://schemas.microsoft.com/office/powerpoint/2010/main" val="105021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9314" y="310762"/>
            <a:ext cx="5686655" cy="3796145"/>
          </a:xfrm>
        </p:spPr>
      </p:pic>
      <p:sp>
        <p:nvSpPr>
          <p:cNvPr id="6" name="Tittel 1"/>
          <p:cNvSpPr>
            <a:spLocks noGrp="1"/>
          </p:cNvSpPr>
          <p:nvPr>
            <p:ph type="title"/>
          </p:nvPr>
        </p:nvSpPr>
        <p:spPr>
          <a:xfrm>
            <a:off x="0" y="4272107"/>
            <a:ext cx="12192000" cy="1325563"/>
          </a:xfrm>
        </p:spPr>
        <p:txBody>
          <a:bodyPr>
            <a:normAutofit/>
          </a:bodyPr>
          <a:lstStyle/>
          <a:p>
            <a:r>
              <a:rPr lang="nb-NO" sz="8800" b="1" smtClean="0"/>
              <a:t>Utilsiktede sammentreff</a:t>
            </a:r>
            <a:endParaRPr lang="nb-NO" sz="8800" b="1" dirty="0"/>
          </a:p>
        </p:txBody>
      </p:sp>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2019" y="286564"/>
            <a:ext cx="5122287" cy="3844542"/>
          </a:xfrm>
          <a:prstGeom prst="rect">
            <a:avLst/>
          </a:prstGeom>
        </p:spPr>
      </p:pic>
      <p:sp>
        <p:nvSpPr>
          <p:cNvPr id="8" name="TekstSylinder 7"/>
          <p:cNvSpPr txBox="1"/>
          <p:nvPr/>
        </p:nvSpPr>
        <p:spPr>
          <a:xfrm>
            <a:off x="9337963" y="3786109"/>
            <a:ext cx="3338945" cy="276999"/>
          </a:xfrm>
          <a:prstGeom prst="rect">
            <a:avLst/>
          </a:prstGeom>
          <a:noFill/>
        </p:spPr>
        <p:txBody>
          <a:bodyPr wrap="square" rtlCol="0">
            <a:spAutoFit/>
          </a:bodyPr>
          <a:lstStyle/>
          <a:p>
            <a:r>
              <a:rPr lang="nb-NO" sz="1200" dirty="0" smtClean="0">
                <a:solidFill>
                  <a:schemeClr val="bg1"/>
                </a:solidFill>
              </a:rPr>
              <a:t>Foto: </a:t>
            </a:r>
            <a:r>
              <a:rPr lang="nb-NO" sz="1200" dirty="0" err="1" smtClean="0">
                <a:solidFill>
                  <a:schemeClr val="bg1"/>
                </a:solidFill>
              </a:rPr>
              <a:t>Pixabay</a:t>
            </a:r>
            <a:r>
              <a:rPr lang="nb-NO" sz="1200" dirty="0">
                <a:solidFill>
                  <a:schemeClr val="bg1"/>
                </a:solidFill>
              </a:rPr>
              <a:t>/</a:t>
            </a:r>
            <a:r>
              <a:rPr lang="nb-NO" sz="1200" dirty="0" smtClean="0">
                <a:solidFill>
                  <a:schemeClr val="bg1"/>
                </a:solidFill>
              </a:rPr>
              <a:t>Willi </a:t>
            </a:r>
            <a:r>
              <a:rPr lang="nb-NO" sz="1200" dirty="0" err="1">
                <a:solidFill>
                  <a:schemeClr val="bg1"/>
                </a:solidFill>
              </a:rPr>
              <a:t>Heidelbach</a:t>
            </a:r>
            <a:endParaRPr lang="nb-NO" sz="1200" dirty="0">
              <a:solidFill>
                <a:schemeClr val="bg1"/>
              </a:solidFill>
            </a:endParaRPr>
          </a:p>
        </p:txBody>
      </p:sp>
      <p:sp>
        <p:nvSpPr>
          <p:cNvPr id="9" name="Rektangel 8"/>
          <p:cNvSpPr/>
          <p:nvPr/>
        </p:nvSpPr>
        <p:spPr>
          <a:xfrm>
            <a:off x="4092624" y="3713109"/>
            <a:ext cx="1827295" cy="276999"/>
          </a:xfrm>
          <a:prstGeom prst="rect">
            <a:avLst/>
          </a:prstGeom>
        </p:spPr>
        <p:txBody>
          <a:bodyPr wrap="none">
            <a:spAutoFit/>
          </a:bodyPr>
          <a:lstStyle/>
          <a:p>
            <a:r>
              <a:rPr lang="nb-NO" sz="1200" dirty="0">
                <a:solidFill>
                  <a:schemeClr val="bg1"/>
                </a:solidFill>
              </a:rPr>
              <a:t>Foto: </a:t>
            </a:r>
            <a:r>
              <a:rPr lang="nb-NO" sz="1200" dirty="0" err="1">
                <a:solidFill>
                  <a:schemeClr val="bg1"/>
                </a:solidFill>
              </a:rPr>
              <a:t>Unsplash</a:t>
            </a:r>
            <a:r>
              <a:rPr lang="nb-NO" sz="1200" dirty="0">
                <a:solidFill>
                  <a:schemeClr val="bg1"/>
                </a:solidFill>
              </a:rPr>
              <a:t>/Ben White</a:t>
            </a:r>
          </a:p>
        </p:txBody>
      </p:sp>
    </p:spTree>
    <p:extLst>
      <p:ext uri="{BB962C8B-B14F-4D97-AF65-F5344CB8AC3E}">
        <p14:creationId xmlns:p14="http://schemas.microsoft.com/office/powerpoint/2010/main" val="3685122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9928" y="46213"/>
            <a:ext cx="9492204" cy="6328136"/>
          </a:xfrm>
        </p:spPr>
      </p:pic>
      <p:sp>
        <p:nvSpPr>
          <p:cNvPr id="5" name="Rektangel 4"/>
          <p:cNvSpPr/>
          <p:nvPr/>
        </p:nvSpPr>
        <p:spPr>
          <a:xfrm>
            <a:off x="8814837" y="6097350"/>
            <a:ext cx="1810688" cy="276999"/>
          </a:xfrm>
          <a:prstGeom prst="rect">
            <a:avLst/>
          </a:prstGeom>
        </p:spPr>
        <p:txBody>
          <a:bodyPr wrap="none">
            <a:spAutoFit/>
          </a:bodyPr>
          <a:lstStyle/>
          <a:p>
            <a:r>
              <a:rPr lang="nb-NO" sz="1200" dirty="0"/>
              <a:t>Foto: </a:t>
            </a:r>
            <a:r>
              <a:rPr lang="nb-NO" sz="1200" dirty="0" smtClean="0"/>
              <a:t>Freebibleimages.org</a:t>
            </a:r>
            <a:endParaRPr lang="nb-NO" sz="1200" dirty="0"/>
          </a:p>
        </p:txBody>
      </p:sp>
      <p:sp>
        <p:nvSpPr>
          <p:cNvPr id="6" name="Tittel 1"/>
          <p:cNvSpPr>
            <a:spLocks noGrp="1"/>
          </p:cNvSpPr>
          <p:nvPr>
            <p:ph type="title"/>
          </p:nvPr>
        </p:nvSpPr>
        <p:spPr>
          <a:xfrm>
            <a:off x="-199970" y="4771787"/>
            <a:ext cx="12192000" cy="1325563"/>
          </a:xfrm>
        </p:spPr>
        <p:txBody>
          <a:bodyPr>
            <a:normAutofit/>
          </a:bodyPr>
          <a:lstStyle/>
          <a:p>
            <a:r>
              <a:rPr lang="nb-NO" sz="8800" b="1" dirty="0" smtClean="0"/>
              <a:t>Hvilke eksempler?</a:t>
            </a:r>
            <a:endParaRPr lang="nb-NO" sz="8800" b="1" dirty="0"/>
          </a:p>
        </p:txBody>
      </p:sp>
    </p:spTree>
    <p:extLst>
      <p:ext uri="{BB962C8B-B14F-4D97-AF65-F5344CB8AC3E}">
        <p14:creationId xmlns:p14="http://schemas.microsoft.com/office/powerpoint/2010/main" val="1842592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l="3822" r="7249" b="6759"/>
          <a:stretch/>
        </p:blipFill>
        <p:spPr>
          <a:xfrm>
            <a:off x="-1" y="261345"/>
            <a:ext cx="6400801" cy="4474137"/>
          </a:xfrm>
        </p:spPr>
      </p:pic>
      <p:sp>
        <p:nvSpPr>
          <p:cNvPr id="5" name="Rektangel 4"/>
          <p:cNvSpPr/>
          <p:nvPr/>
        </p:nvSpPr>
        <p:spPr>
          <a:xfrm>
            <a:off x="4506627" y="4490746"/>
            <a:ext cx="1810688" cy="276999"/>
          </a:xfrm>
          <a:prstGeom prst="rect">
            <a:avLst/>
          </a:prstGeom>
        </p:spPr>
        <p:txBody>
          <a:bodyPr wrap="none">
            <a:spAutoFit/>
          </a:bodyPr>
          <a:lstStyle/>
          <a:p>
            <a:r>
              <a:rPr lang="nb-NO" sz="1200" dirty="0"/>
              <a:t>Foto: </a:t>
            </a:r>
            <a:r>
              <a:rPr lang="nb-NO" sz="1200" dirty="0" smtClean="0"/>
              <a:t>Freebibleimages.org</a:t>
            </a:r>
            <a:endParaRPr lang="nb-NO" sz="1200" dirty="0"/>
          </a:p>
        </p:txBody>
      </p:sp>
      <p:sp>
        <p:nvSpPr>
          <p:cNvPr id="6" name="Tittel 1"/>
          <p:cNvSpPr>
            <a:spLocks noGrp="1"/>
          </p:cNvSpPr>
          <p:nvPr>
            <p:ph type="title"/>
          </p:nvPr>
        </p:nvSpPr>
        <p:spPr>
          <a:xfrm>
            <a:off x="-186075" y="4987262"/>
            <a:ext cx="12192000" cy="1325563"/>
          </a:xfrm>
        </p:spPr>
        <p:txBody>
          <a:bodyPr>
            <a:normAutofit/>
          </a:bodyPr>
          <a:lstStyle/>
          <a:p>
            <a:r>
              <a:rPr lang="nb-NO" sz="8800" b="1" dirty="0" smtClean="0"/>
              <a:t>1) Hvorfor </a:t>
            </a:r>
            <a:r>
              <a:rPr lang="nb-NO" sz="8800" b="1" dirty="0"/>
              <a:t>spørre Filip?</a:t>
            </a:r>
          </a:p>
        </p:txBody>
      </p:sp>
      <p:pic>
        <p:nvPicPr>
          <p:cNvPr id="9" name="Bilde 8"/>
          <p:cNvPicPr>
            <a:picLocks noChangeAspect="1"/>
          </p:cNvPicPr>
          <p:nvPr/>
        </p:nvPicPr>
        <p:blipFill rotWithShape="1">
          <a:blip r:embed="rId4"/>
          <a:srcRect l="61149" t="19872" r="-155" b="32946"/>
          <a:stretch/>
        </p:blipFill>
        <p:spPr>
          <a:xfrm>
            <a:off x="6636327" y="261346"/>
            <a:ext cx="5355703" cy="4563880"/>
          </a:xfrm>
          <a:prstGeom prst="rect">
            <a:avLst/>
          </a:prstGeom>
        </p:spPr>
      </p:pic>
      <p:sp>
        <p:nvSpPr>
          <p:cNvPr id="10" name="Rektangel 9"/>
          <p:cNvSpPr/>
          <p:nvPr/>
        </p:nvSpPr>
        <p:spPr>
          <a:xfrm>
            <a:off x="10210408" y="4476891"/>
            <a:ext cx="1512915" cy="276999"/>
          </a:xfrm>
          <a:prstGeom prst="rect">
            <a:avLst/>
          </a:prstGeom>
        </p:spPr>
        <p:txBody>
          <a:bodyPr wrap="none">
            <a:spAutoFit/>
          </a:bodyPr>
          <a:lstStyle/>
          <a:p>
            <a:r>
              <a:rPr lang="nb-NO" sz="1200" dirty="0" smtClean="0"/>
              <a:t>Freebiblesimages.org</a:t>
            </a:r>
            <a:endParaRPr lang="nb-NO" sz="1200" dirty="0"/>
          </a:p>
        </p:txBody>
      </p:sp>
      <p:sp>
        <p:nvSpPr>
          <p:cNvPr id="11" name="Pil ned 10"/>
          <p:cNvSpPr/>
          <p:nvPr/>
        </p:nvSpPr>
        <p:spPr>
          <a:xfrm rot="17998590">
            <a:off x="9126343" y="-193431"/>
            <a:ext cx="435478" cy="171075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33202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l="3822" r="7249" b="6759"/>
          <a:stretch/>
        </p:blipFill>
        <p:spPr>
          <a:xfrm>
            <a:off x="-1" y="261345"/>
            <a:ext cx="6400801" cy="4474137"/>
          </a:xfrm>
        </p:spPr>
      </p:pic>
      <p:sp>
        <p:nvSpPr>
          <p:cNvPr id="5" name="Rektangel 4"/>
          <p:cNvSpPr/>
          <p:nvPr/>
        </p:nvSpPr>
        <p:spPr>
          <a:xfrm>
            <a:off x="4273247" y="4458483"/>
            <a:ext cx="1810688" cy="276999"/>
          </a:xfrm>
          <a:prstGeom prst="rect">
            <a:avLst/>
          </a:prstGeom>
        </p:spPr>
        <p:txBody>
          <a:bodyPr wrap="none">
            <a:spAutoFit/>
          </a:bodyPr>
          <a:lstStyle/>
          <a:p>
            <a:r>
              <a:rPr lang="nb-NO" sz="1200" dirty="0"/>
              <a:t>Foto: </a:t>
            </a:r>
            <a:r>
              <a:rPr lang="nb-NO" sz="1200" dirty="0" smtClean="0"/>
              <a:t>Freebibleimages.org</a:t>
            </a:r>
            <a:endParaRPr lang="nb-NO" sz="1200" dirty="0"/>
          </a:p>
        </p:txBody>
      </p:sp>
      <p:sp>
        <p:nvSpPr>
          <p:cNvPr id="6" name="Tittel 1"/>
          <p:cNvSpPr>
            <a:spLocks noGrp="1"/>
          </p:cNvSpPr>
          <p:nvPr>
            <p:ph type="title"/>
          </p:nvPr>
        </p:nvSpPr>
        <p:spPr>
          <a:xfrm>
            <a:off x="-186075" y="4987262"/>
            <a:ext cx="12192000" cy="1325563"/>
          </a:xfrm>
        </p:spPr>
        <p:txBody>
          <a:bodyPr>
            <a:normAutofit/>
          </a:bodyPr>
          <a:lstStyle/>
          <a:p>
            <a:r>
              <a:rPr lang="nb-NO" sz="8800" b="1" dirty="0" smtClean="0"/>
              <a:t>2</a:t>
            </a:r>
            <a:r>
              <a:rPr lang="nb-NO" sz="8800" b="1" dirty="0"/>
              <a:t>) Mange kom og gikk</a:t>
            </a:r>
          </a:p>
        </p:txBody>
      </p:sp>
      <p:sp>
        <p:nvSpPr>
          <p:cNvPr id="10" name="Rektangel 9"/>
          <p:cNvSpPr/>
          <p:nvPr/>
        </p:nvSpPr>
        <p:spPr>
          <a:xfrm>
            <a:off x="10210408" y="4476891"/>
            <a:ext cx="1512915" cy="276999"/>
          </a:xfrm>
          <a:prstGeom prst="rect">
            <a:avLst/>
          </a:prstGeom>
        </p:spPr>
        <p:txBody>
          <a:bodyPr wrap="none">
            <a:spAutoFit/>
          </a:bodyPr>
          <a:lstStyle/>
          <a:p>
            <a:r>
              <a:rPr lang="nb-NO" sz="1200" dirty="0" smtClean="0"/>
              <a:t>Freebiblesimages.org</a:t>
            </a:r>
            <a:endParaRPr lang="nb-NO" sz="1200" dirty="0"/>
          </a:p>
        </p:txBody>
      </p:sp>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418" y="261345"/>
            <a:ext cx="5596184" cy="4197138"/>
          </a:xfrm>
          <a:prstGeom prst="rect">
            <a:avLst/>
          </a:prstGeom>
        </p:spPr>
      </p:pic>
    </p:spTree>
    <p:extLst>
      <p:ext uri="{BB962C8B-B14F-4D97-AF65-F5344CB8AC3E}">
        <p14:creationId xmlns:p14="http://schemas.microsoft.com/office/powerpoint/2010/main" val="1377873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l="3822" r="7249" b="6759"/>
          <a:stretch/>
        </p:blipFill>
        <p:spPr>
          <a:xfrm>
            <a:off x="-1" y="261345"/>
            <a:ext cx="6400801" cy="4474137"/>
          </a:xfrm>
        </p:spPr>
      </p:pic>
      <p:sp>
        <p:nvSpPr>
          <p:cNvPr id="5" name="Rektangel 4"/>
          <p:cNvSpPr/>
          <p:nvPr/>
        </p:nvSpPr>
        <p:spPr>
          <a:xfrm>
            <a:off x="4273247" y="4458483"/>
            <a:ext cx="1810688" cy="276999"/>
          </a:xfrm>
          <a:prstGeom prst="rect">
            <a:avLst/>
          </a:prstGeom>
        </p:spPr>
        <p:txBody>
          <a:bodyPr wrap="none">
            <a:spAutoFit/>
          </a:bodyPr>
          <a:lstStyle/>
          <a:p>
            <a:r>
              <a:rPr lang="nb-NO" sz="1200" dirty="0"/>
              <a:t>Foto: </a:t>
            </a:r>
            <a:r>
              <a:rPr lang="nb-NO" sz="1200" dirty="0" smtClean="0"/>
              <a:t>Freebibleimages.org</a:t>
            </a:r>
            <a:endParaRPr lang="nb-NO" sz="1200" dirty="0"/>
          </a:p>
        </p:txBody>
      </p:sp>
      <p:sp>
        <p:nvSpPr>
          <p:cNvPr id="6" name="Tittel 1"/>
          <p:cNvSpPr>
            <a:spLocks noGrp="1"/>
          </p:cNvSpPr>
          <p:nvPr>
            <p:ph type="title"/>
          </p:nvPr>
        </p:nvSpPr>
        <p:spPr>
          <a:xfrm>
            <a:off x="-186075" y="4987262"/>
            <a:ext cx="12192000" cy="1325563"/>
          </a:xfrm>
        </p:spPr>
        <p:txBody>
          <a:bodyPr>
            <a:normAutofit/>
          </a:bodyPr>
          <a:lstStyle/>
          <a:p>
            <a:r>
              <a:rPr lang="nb-NO" sz="8800" b="1" dirty="0" smtClean="0"/>
              <a:t>3) Det grønne gresset</a:t>
            </a:r>
            <a:endParaRPr lang="nb-NO" sz="8800" b="1" dirty="0"/>
          </a:p>
        </p:txBody>
      </p:sp>
      <p:sp>
        <p:nvSpPr>
          <p:cNvPr id="12" name="Rektangel 11"/>
          <p:cNvSpPr/>
          <p:nvPr/>
        </p:nvSpPr>
        <p:spPr>
          <a:xfrm>
            <a:off x="10210408" y="4476891"/>
            <a:ext cx="1512915" cy="276999"/>
          </a:xfrm>
          <a:prstGeom prst="rect">
            <a:avLst/>
          </a:prstGeom>
        </p:spPr>
        <p:txBody>
          <a:bodyPr wrap="none">
            <a:spAutoFit/>
          </a:bodyPr>
          <a:lstStyle/>
          <a:p>
            <a:r>
              <a:rPr lang="nb-NO" sz="1200" dirty="0" smtClean="0"/>
              <a:t>Freebiblesimages.org</a:t>
            </a:r>
            <a:endParaRPr lang="nb-NO" sz="1200" dirty="0"/>
          </a:p>
        </p:txBody>
      </p:sp>
      <p:pic>
        <p:nvPicPr>
          <p:cNvPr id="3" name="Bil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0127" y="261345"/>
            <a:ext cx="5596184" cy="4197138"/>
          </a:xfrm>
          <a:prstGeom prst="rect">
            <a:avLst/>
          </a:prstGeom>
        </p:spPr>
      </p:pic>
    </p:spTree>
    <p:extLst>
      <p:ext uri="{BB962C8B-B14F-4D97-AF65-F5344CB8AC3E}">
        <p14:creationId xmlns:p14="http://schemas.microsoft.com/office/powerpoint/2010/main" val="29807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9719" y="1634837"/>
            <a:ext cx="6452559" cy="4839419"/>
          </a:xfrm>
        </p:spPr>
      </p:pic>
      <p:sp>
        <p:nvSpPr>
          <p:cNvPr id="8" name="Tittel 1"/>
          <p:cNvSpPr>
            <a:spLocks noGrp="1"/>
          </p:cNvSpPr>
          <p:nvPr>
            <p:ph type="title"/>
          </p:nvPr>
        </p:nvSpPr>
        <p:spPr>
          <a:xfrm>
            <a:off x="-1" y="204858"/>
            <a:ext cx="12192000" cy="1325563"/>
          </a:xfrm>
        </p:spPr>
        <p:txBody>
          <a:bodyPr>
            <a:normAutofit/>
          </a:bodyPr>
          <a:lstStyle/>
          <a:p>
            <a:r>
              <a:rPr lang="nb-NO" sz="7600" b="1" i="1" dirty="0" smtClean="0"/>
              <a:t>«Hvem var det som slo deg?»</a:t>
            </a:r>
            <a:endParaRPr lang="nb-NO" sz="7600" b="1" i="1" dirty="0"/>
          </a:p>
        </p:txBody>
      </p:sp>
      <p:sp>
        <p:nvSpPr>
          <p:cNvPr id="10" name="Rektangel 9"/>
          <p:cNvSpPr/>
          <p:nvPr/>
        </p:nvSpPr>
        <p:spPr>
          <a:xfrm>
            <a:off x="7428105" y="5978453"/>
            <a:ext cx="1810688" cy="276999"/>
          </a:xfrm>
          <a:prstGeom prst="rect">
            <a:avLst/>
          </a:prstGeom>
        </p:spPr>
        <p:txBody>
          <a:bodyPr wrap="none">
            <a:spAutoFit/>
          </a:bodyPr>
          <a:lstStyle/>
          <a:p>
            <a:r>
              <a:rPr lang="nb-NO" sz="1200" dirty="0"/>
              <a:t>Foto: </a:t>
            </a:r>
            <a:r>
              <a:rPr lang="nb-NO" sz="1200" dirty="0" smtClean="0"/>
              <a:t>Freebibleimages.org</a:t>
            </a:r>
            <a:endParaRPr lang="nb-NO" sz="1200" dirty="0"/>
          </a:p>
        </p:txBody>
      </p:sp>
    </p:spTree>
    <p:extLst>
      <p:ext uri="{BB962C8B-B14F-4D97-AF65-F5344CB8AC3E}">
        <p14:creationId xmlns:p14="http://schemas.microsoft.com/office/powerpoint/2010/main" val="4090305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35743" y="1491817"/>
            <a:ext cx="6997604" cy="5248204"/>
          </a:xfrm>
        </p:spPr>
      </p:pic>
      <p:sp>
        <p:nvSpPr>
          <p:cNvPr id="5" name="Tittel 1"/>
          <p:cNvSpPr>
            <a:spLocks noGrp="1"/>
          </p:cNvSpPr>
          <p:nvPr>
            <p:ph type="title"/>
          </p:nvPr>
        </p:nvSpPr>
        <p:spPr>
          <a:xfrm>
            <a:off x="138545" y="166254"/>
            <a:ext cx="12192000" cy="1325563"/>
          </a:xfrm>
        </p:spPr>
        <p:txBody>
          <a:bodyPr>
            <a:normAutofit/>
          </a:bodyPr>
          <a:lstStyle/>
          <a:p>
            <a:r>
              <a:rPr lang="nb-NO" sz="8800" b="1" dirty="0" smtClean="0"/>
              <a:t>Hva forteller dette oss?</a:t>
            </a:r>
            <a:endParaRPr lang="nb-NO" sz="8800" b="1" dirty="0"/>
          </a:p>
        </p:txBody>
      </p:sp>
      <p:sp>
        <p:nvSpPr>
          <p:cNvPr id="6" name="Rektangel 5"/>
          <p:cNvSpPr/>
          <p:nvPr/>
        </p:nvSpPr>
        <p:spPr>
          <a:xfrm>
            <a:off x="7635923" y="6463022"/>
            <a:ext cx="1894173" cy="276999"/>
          </a:xfrm>
          <a:prstGeom prst="rect">
            <a:avLst/>
          </a:prstGeom>
        </p:spPr>
        <p:txBody>
          <a:bodyPr wrap="none">
            <a:spAutoFit/>
          </a:bodyPr>
          <a:lstStyle/>
          <a:p>
            <a:r>
              <a:rPr lang="nb-NO" sz="1200" dirty="0"/>
              <a:t>Foto: Freebibleimages.com</a:t>
            </a:r>
          </a:p>
        </p:txBody>
      </p:sp>
    </p:spTree>
    <p:extLst>
      <p:ext uri="{BB962C8B-B14F-4D97-AF65-F5344CB8AC3E}">
        <p14:creationId xmlns:p14="http://schemas.microsoft.com/office/powerpoint/2010/main" val="57511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6000" b="1" dirty="0" smtClean="0">
                <a:solidFill>
                  <a:schemeClr val="accent4"/>
                </a:solidFill>
              </a:rPr>
              <a:t>Oppgaver om Bibelens troverdighet</a:t>
            </a:r>
            <a:endParaRPr lang="nb-NO" sz="6000" b="1" dirty="0">
              <a:solidFill>
                <a:schemeClr val="accent4"/>
              </a:solidFill>
            </a:endParaRPr>
          </a:p>
        </p:txBody>
      </p:sp>
      <p:sp>
        <p:nvSpPr>
          <p:cNvPr id="3" name="Plassholder for innhold 2"/>
          <p:cNvSpPr>
            <a:spLocks noGrp="1"/>
          </p:cNvSpPr>
          <p:nvPr>
            <p:ph idx="1"/>
          </p:nvPr>
        </p:nvSpPr>
        <p:spPr>
          <a:xfrm>
            <a:off x="180109" y="1825625"/>
            <a:ext cx="11873346" cy="4589030"/>
          </a:xfrm>
        </p:spPr>
        <p:txBody>
          <a:bodyPr>
            <a:normAutofit fontScale="92500"/>
          </a:bodyPr>
          <a:lstStyle/>
          <a:p>
            <a:pPr marL="0" indent="0">
              <a:buNone/>
            </a:pPr>
            <a:r>
              <a:rPr lang="nb-NO" b="1" dirty="0">
                <a:solidFill>
                  <a:schemeClr val="accent4"/>
                </a:solidFill>
              </a:rPr>
              <a:t>Diskuter i </a:t>
            </a:r>
            <a:r>
              <a:rPr lang="nb-NO" b="1" dirty="0" smtClean="0">
                <a:solidFill>
                  <a:schemeClr val="accent4"/>
                </a:solidFill>
              </a:rPr>
              <a:t>grupper:</a:t>
            </a:r>
          </a:p>
          <a:p>
            <a:pPr marL="514350" indent="-514350">
              <a:buAutoNum type="arabicParenR"/>
            </a:pPr>
            <a:r>
              <a:rPr lang="nb-NO" dirty="0" smtClean="0"/>
              <a:t>Hva går argumentet «utilsiktede sammentreff» ut på?</a:t>
            </a:r>
            <a:br>
              <a:rPr lang="nb-NO" dirty="0" smtClean="0"/>
            </a:br>
            <a:endParaRPr lang="nb-NO" dirty="0" smtClean="0"/>
          </a:p>
          <a:p>
            <a:pPr marL="0" indent="0">
              <a:buNone/>
            </a:pPr>
            <a:r>
              <a:rPr lang="nb-NO" b="1" dirty="0" smtClean="0">
                <a:solidFill>
                  <a:schemeClr val="accent4"/>
                </a:solidFill>
              </a:rPr>
              <a:t>2) I historien om brødunderet:</a:t>
            </a:r>
          </a:p>
          <a:p>
            <a:pPr marL="0" indent="0">
              <a:buNone/>
            </a:pPr>
            <a:r>
              <a:rPr lang="nb-NO" dirty="0" smtClean="0"/>
              <a:t>a) Hvorfor spurte Jesus nettopp Filip? Slå opp og les </a:t>
            </a:r>
            <a:r>
              <a:rPr lang="nb-NO" dirty="0" err="1" smtClean="0"/>
              <a:t>Joh</a:t>
            </a:r>
            <a:r>
              <a:rPr lang="nb-NO" dirty="0" smtClean="0"/>
              <a:t> 6,5.</a:t>
            </a:r>
            <a:endParaRPr lang="nb-NO" i="1" u="sng" dirty="0"/>
          </a:p>
          <a:p>
            <a:pPr marL="0" indent="0">
              <a:buNone/>
            </a:pPr>
            <a:r>
              <a:rPr lang="nb-NO" dirty="0" smtClean="0"/>
              <a:t>b) Hva er «utilsiktet sammentreff» her? Slå opp og les Luk 9,10 og </a:t>
            </a:r>
            <a:r>
              <a:rPr lang="nb-NO" dirty="0" err="1" smtClean="0"/>
              <a:t>Joh</a:t>
            </a:r>
            <a:r>
              <a:rPr lang="nb-NO" dirty="0" smtClean="0"/>
              <a:t> 1,44</a:t>
            </a:r>
          </a:p>
          <a:p>
            <a:pPr marL="0" indent="0">
              <a:buNone/>
            </a:pPr>
            <a:r>
              <a:rPr lang="nb-NO" dirty="0" smtClean="0"/>
              <a:t>c) Hvorfor var det mange som «kom og gikk» i området akkurat da</a:t>
            </a:r>
            <a:r>
              <a:rPr lang="nb-NO" dirty="0"/>
              <a:t>? </a:t>
            </a:r>
            <a:r>
              <a:rPr lang="nb-NO" dirty="0" smtClean="0"/>
              <a:t/>
            </a:r>
            <a:br>
              <a:rPr lang="nb-NO" dirty="0" smtClean="0"/>
            </a:br>
            <a:r>
              <a:rPr lang="nb-NO" dirty="0" smtClean="0"/>
              <a:t>Slå </a:t>
            </a:r>
            <a:r>
              <a:rPr lang="nb-NO" dirty="0"/>
              <a:t>opp og les </a:t>
            </a:r>
            <a:r>
              <a:rPr lang="nb-NO" dirty="0" smtClean="0"/>
              <a:t>Mark 6,31 og </a:t>
            </a:r>
            <a:r>
              <a:rPr lang="nb-NO" dirty="0" err="1" smtClean="0"/>
              <a:t>Joh</a:t>
            </a:r>
            <a:r>
              <a:rPr lang="nb-NO" dirty="0" smtClean="0"/>
              <a:t> 6,4</a:t>
            </a:r>
          </a:p>
          <a:p>
            <a:pPr marL="0" indent="0">
              <a:buNone/>
            </a:pPr>
            <a:r>
              <a:rPr lang="nb-NO" dirty="0" smtClean="0"/>
              <a:t>d) I dette området er gresset grønt kun på våren, etter vinterregnet, rundt påsketider. </a:t>
            </a:r>
            <a:r>
              <a:rPr lang="nb-NO" dirty="0"/>
              <a:t>Hva er «utilsiktet sammentreff» her?</a:t>
            </a:r>
            <a:r>
              <a:rPr lang="nb-NO" dirty="0" smtClean="0"/>
              <a:t> Slå opp og les </a:t>
            </a:r>
            <a:r>
              <a:rPr lang="nb-NO" dirty="0"/>
              <a:t>Mark </a:t>
            </a:r>
            <a:r>
              <a:rPr lang="nb-NO" dirty="0" smtClean="0"/>
              <a:t>6,39 </a:t>
            </a:r>
            <a:r>
              <a:rPr lang="nb-NO" dirty="0"/>
              <a:t>og </a:t>
            </a:r>
            <a:r>
              <a:rPr lang="nb-NO" dirty="0" err="1"/>
              <a:t>Joh</a:t>
            </a:r>
            <a:r>
              <a:rPr lang="nb-NO" dirty="0"/>
              <a:t> </a:t>
            </a:r>
            <a:r>
              <a:rPr lang="nb-NO" dirty="0" smtClean="0"/>
              <a:t>6,4</a:t>
            </a:r>
          </a:p>
        </p:txBody>
      </p:sp>
    </p:spTree>
    <p:extLst>
      <p:ext uri="{BB962C8B-B14F-4D97-AF65-F5344CB8AC3E}">
        <p14:creationId xmlns:p14="http://schemas.microsoft.com/office/powerpoint/2010/main" val="3727153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473F3BDC-7BF8-4E16-86E2-BF5EDD023669}" vid="{8C00AC83-17FC-4DB4-B5DF-ED100FEC1E9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Damaris Norge med svart bakgrunn</Template>
  <TotalTime>376</TotalTime>
  <Words>1028</Words>
  <Application>Microsoft Office PowerPoint</Application>
  <PresentationFormat>Widescreen</PresentationFormat>
  <Paragraphs>123</Paragraphs>
  <Slides>10</Slides>
  <Notes>9</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10</vt:i4>
      </vt:variant>
    </vt:vector>
  </HeadingPairs>
  <TitlesOfParts>
    <vt:vector size="13" baseType="lpstr">
      <vt:lpstr>Arial</vt:lpstr>
      <vt:lpstr>Calibri</vt:lpstr>
      <vt:lpstr>Office-tema</vt:lpstr>
      <vt:lpstr>Det fins mange grunner for å ta hele Bibelen på alvor </vt:lpstr>
      <vt:lpstr>Utilsiktede sammentreff</vt:lpstr>
      <vt:lpstr>Hvilke eksempler?</vt:lpstr>
      <vt:lpstr>1) Hvorfor spørre Filip?</vt:lpstr>
      <vt:lpstr>2) Mange kom og gikk</vt:lpstr>
      <vt:lpstr>3) Det grønne gresset</vt:lpstr>
      <vt:lpstr>«Hvem var det som slo deg?»</vt:lpstr>
      <vt:lpstr>Hva forteller dette oss?</vt:lpstr>
      <vt:lpstr>Oppgaver om Bibelens troverdighet</vt:lpstr>
      <vt:lpstr>Oppgaver om Bibelens troverdighet</vt:lpstr>
    </vt:vector>
  </TitlesOfParts>
  <Company>NLA  Høgskolen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fins mange grunner</dc:title>
  <dc:creator>Britt-Ellen Skregelid Birkeland</dc:creator>
  <cp:lastModifiedBy>Britt-Ellen Skregelid Birkeland</cp:lastModifiedBy>
  <cp:revision>29</cp:revision>
  <dcterms:created xsi:type="dcterms:W3CDTF">2018-04-16T09:12:47Z</dcterms:created>
  <dcterms:modified xsi:type="dcterms:W3CDTF">2018-05-02T09:32:29Z</dcterms:modified>
</cp:coreProperties>
</file>