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017" autoAdjust="0"/>
  </p:normalViewPr>
  <p:slideViewPr>
    <p:cSldViewPr snapToGrid="0">
      <p:cViewPr varScale="1">
        <p:scale>
          <a:sx n="75" d="100"/>
          <a:sy n="75" d="100"/>
        </p:scale>
        <p:origin x="18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916FF-AF3D-45D1-BC3A-19EAC6FEFC2A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F8A46-22F6-4201-9656-45DAEF248A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269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Når hørte du denne oppfordringen sist? </a:t>
            </a:r>
          </a:p>
          <a:p>
            <a:r>
              <a:rPr lang="nb-NO" dirty="0" smtClean="0"/>
              <a:t>- I en reklame, tv-serie, film, sang – eller fra en god venn? Kanskje husker du ikke, men du nikker nok gjenkjennende til at dette er en typisk holdning i samtida.</a:t>
            </a:r>
          </a:p>
          <a:p>
            <a:r>
              <a:rPr lang="nb-NO" dirty="0" smtClean="0"/>
              <a:t>Hva menes da med å følge hjertet? Jo, dypest sett oppfordres vi til å gjøre det som føles rett for oss. Uavhengig av andre hensyn, altså. Det kan vel ikke være galt så lenge det ikke skader andre? Meg og mitt settes i sentrum, og følelsene vil styre valgene – uten særlig justering fra fornuften eller noe utenfor oss. En er liksom bare ansvarlig overfor seg selv, ikke overfor medmenneskene eller Skaperen. Dermed gjelder det også å være tro mot seg selv – og følge hjertet sitt.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8A46-22F6-4201-9656-45DAEF248A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95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Når hørte du denne oppfordringen sist? I en andakt  eller fra en kristen venn? Kanskje husker du den fra lesing i Bibelen? Uansett når og hvor, vil nok noen umiddelbart ha lagt til resten av verset: </a:t>
            </a:r>
            <a:r>
              <a:rPr lang="nb-NO" b="0" dirty="0" smtClean="0"/>
              <a:t>«… fremfor alt du bevarer, for livet går ut fra det.»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8A46-22F6-4201-9656-45DAEF248A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9234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b="1" dirty="0" smtClean="0">
                <a:solidFill>
                  <a:schemeClr val="bg1"/>
                </a:solidFill>
              </a:rPr>
              <a:t>«Bevar ditt hjerte framfor alt du bevarer, for livet går ut fra det.» </a:t>
            </a:r>
            <a:r>
              <a:rPr lang="nb-NO" sz="1400" b="1" baseline="0" dirty="0" smtClean="0">
                <a:solidFill>
                  <a:schemeClr val="bg1"/>
                </a:solidFill>
              </a:rPr>
              <a:t> </a:t>
            </a:r>
            <a:r>
              <a:rPr lang="nb-NO" sz="1050" b="1" dirty="0" smtClean="0">
                <a:solidFill>
                  <a:schemeClr val="bg1"/>
                </a:solidFill>
              </a:rPr>
              <a:t>Ord.4,23</a:t>
            </a:r>
          </a:p>
          <a:p>
            <a:endParaRPr lang="nb-NO" sz="1050" b="1" dirty="0" smtClean="0">
              <a:solidFill>
                <a:schemeClr val="bg1"/>
              </a:solidFill>
            </a:endParaRPr>
          </a:p>
          <a:p>
            <a:r>
              <a:rPr lang="nb-NO" dirty="0" smtClean="0"/>
              <a:t>Hjertet vårt er altså ikke base for følelsene, men sentrum i personligheten! Det vi har tillit til, er forpliktet på og elsker, er forankret her. Å bevare hjertet, er derfor dypest sett å rette fokus mot vår Skaper og Herre. Da kan vi med frimodighet følge hjertet. La oss dele denne hemmeligheten!</a:t>
            </a:r>
          </a:p>
          <a:p>
            <a:r>
              <a:rPr lang="nb-NO" dirty="0" smtClean="0"/>
              <a:t> </a:t>
            </a:r>
          </a:p>
          <a:p>
            <a:r>
              <a:rPr lang="nb-NO" dirty="0" smtClean="0"/>
              <a:t>Denne</a:t>
            </a:r>
            <a:r>
              <a:rPr lang="nb-NO" baseline="0" dirty="0" smtClean="0"/>
              <a:t> andakten er skrevet av Margunn S. </a:t>
            </a:r>
            <a:r>
              <a:rPr lang="nb-NO" baseline="0" smtClean="0"/>
              <a:t>Dahle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F8A46-22F6-4201-9656-45DAEF248A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476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5157409" y="3244334"/>
            <a:ext cx="187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© Damaris Norge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10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92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154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742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244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36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10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277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611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73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772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  <a:prstGeom prst="rect">
            <a:avLst/>
          </a:prstGeom>
          <a:solidFill>
            <a:srgbClr val="E7E6E6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EECC-267E-4988-ACA7-0F813F5B2B00}" type="datetimeFigureOut">
              <a:rPr lang="nb-NO" smtClean="0"/>
              <a:t>24.09.2018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17263-3589-4C6D-8883-6D85EF7002DD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 userDrawn="1"/>
        </p:nvSpPr>
        <p:spPr>
          <a:xfrm>
            <a:off x="0" y="6488668"/>
            <a:ext cx="1877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mtClean="0"/>
              <a:t>© Damaris Norge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8747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8189" cy="6489700"/>
          </a:xfrm>
        </p:spPr>
      </p:pic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0" y="4382788"/>
            <a:ext cx="12340281" cy="1325563"/>
          </a:xfrm>
        </p:spPr>
        <p:txBody>
          <a:bodyPr>
            <a:normAutofit/>
          </a:bodyPr>
          <a:lstStyle/>
          <a:p>
            <a:r>
              <a:rPr lang="nb-NO" sz="8000" b="1" dirty="0" smtClean="0">
                <a:solidFill>
                  <a:schemeClr val="bg1"/>
                </a:solidFill>
              </a:rPr>
              <a:t>«Følg hjertet!»</a:t>
            </a:r>
            <a:endParaRPr lang="nb-NO" sz="8000" b="1" dirty="0">
              <a:solidFill>
                <a:schemeClr val="bg1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0600381" y="6120368"/>
            <a:ext cx="173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Foto: </a:t>
            </a:r>
            <a:r>
              <a:rPr lang="nb-NO" dirty="0" err="1" smtClean="0"/>
              <a:t>Pixabay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5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3821" cy="6503371"/>
          </a:xfrm>
        </p:spPr>
      </p:pic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0" y="4357388"/>
            <a:ext cx="12340281" cy="1325563"/>
          </a:xfrm>
        </p:spPr>
        <p:txBody>
          <a:bodyPr>
            <a:normAutofit/>
          </a:bodyPr>
          <a:lstStyle/>
          <a:p>
            <a:r>
              <a:rPr lang="nb-NO" sz="8000" b="1" dirty="0" smtClean="0">
                <a:solidFill>
                  <a:schemeClr val="bg1"/>
                </a:solidFill>
              </a:rPr>
              <a:t>«Bevar hjertet!»</a:t>
            </a:r>
            <a:endParaRPr lang="nb-NO" sz="8000" b="1" dirty="0">
              <a:solidFill>
                <a:schemeClr val="bg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600312" y="6134038"/>
            <a:ext cx="1430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Foto: </a:t>
            </a:r>
            <a:r>
              <a:rPr lang="nb-NO" dirty="0" err="1"/>
              <a:t>Pixabay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289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02400"/>
          </a:xfrm>
        </p:spPr>
      </p:pic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1" y="3784600"/>
            <a:ext cx="12192000" cy="2235200"/>
          </a:xfrm>
        </p:spPr>
        <p:txBody>
          <a:bodyPr>
            <a:noAutofit/>
          </a:bodyPr>
          <a:lstStyle/>
          <a:p>
            <a:r>
              <a:rPr lang="nb-NO" sz="4800" b="1" dirty="0" smtClean="0">
                <a:solidFill>
                  <a:schemeClr val="bg1"/>
                </a:solidFill>
              </a:rPr>
              <a:t>«Bevar </a:t>
            </a:r>
            <a:r>
              <a:rPr lang="nb-NO" sz="4800" b="1" dirty="0">
                <a:solidFill>
                  <a:schemeClr val="bg1"/>
                </a:solidFill>
              </a:rPr>
              <a:t>ditt hjerte </a:t>
            </a:r>
            <a:r>
              <a:rPr lang="nb-NO" sz="4800" b="1" dirty="0" smtClean="0">
                <a:solidFill>
                  <a:schemeClr val="bg1"/>
                </a:solidFill>
              </a:rPr>
              <a:t/>
            </a:r>
            <a:br>
              <a:rPr lang="nb-NO" sz="4800" b="1" dirty="0" smtClean="0">
                <a:solidFill>
                  <a:schemeClr val="bg1"/>
                </a:solidFill>
              </a:rPr>
            </a:br>
            <a:r>
              <a:rPr lang="nb-NO" sz="4800" b="1" dirty="0" smtClean="0">
                <a:solidFill>
                  <a:schemeClr val="bg1"/>
                </a:solidFill>
              </a:rPr>
              <a:t>framfor </a:t>
            </a:r>
            <a:r>
              <a:rPr lang="nb-NO" sz="4800" b="1" dirty="0">
                <a:solidFill>
                  <a:schemeClr val="bg1"/>
                </a:solidFill>
              </a:rPr>
              <a:t>alt du </a:t>
            </a:r>
            <a:r>
              <a:rPr lang="nb-NO" sz="4800" b="1" dirty="0" smtClean="0">
                <a:solidFill>
                  <a:schemeClr val="bg1"/>
                </a:solidFill>
              </a:rPr>
              <a:t>bevarer, for </a:t>
            </a:r>
            <a:r>
              <a:rPr lang="nb-NO" sz="4800" b="1" dirty="0">
                <a:solidFill>
                  <a:schemeClr val="bg1"/>
                </a:solidFill>
              </a:rPr>
              <a:t>livet går ut fra det</a:t>
            </a:r>
            <a:r>
              <a:rPr lang="nb-NO" sz="4800" b="1" dirty="0" smtClean="0">
                <a:solidFill>
                  <a:schemeClr val="bg1"/>
                </a:solidFill>
              </a:rPr>
              <a:t>.» </a:t>
            </a:r>
            <a:r>
              <a:rPr lang="nb-NO" sz="5400" b="1" dirty="0" smtClean="0">
                <a:solidFill>
                  <a:schemeClr val="bg1"/>
                </a:solidFill>
              </a:rPr>
              <a:t/>
            </a:r>
            <a:br>
              <a:rPr lang="nb-NO" sz="5400" b="1" dirty="0" smtClean="0">
                <a:solidFill>
                  <a:schemeClr val="bg1"/>
                </a:solidFill>
              </a:rPr>
            </a:br>
            <a:r>
              <a:rPr lang="nb-NO" sz="4000" b="1" dirty="0" smtClean="0">
                <a:solidFill>
                  <a:schemeClr val="bg1"/>
                </a:solidFill>
              </a:rPr>
              <a:t>Ord.4,23</a:t>
            </a:r>
            <a:endParaRPr lang="nb-NO" sz="4000" b="1" dirty="0">
              <a:solidFill>
                <a:schemeClr val="bg1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10761224" y="6133068"/>
            <a:ext cx="1430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Foto: </a:t>
            </a:r>
            <a:r>
              <a:rPr lang="nb-NO" dirty="0" err="1"/>
              <a:t>Pixabay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6234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473F3BDC-7BF8-4E16-86E2-BF5EDD023669}" vid="{8C00AC83-17FC-4DB4-B5DF-ED100FEC1E9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Damaris Norge med svart bakgrunn</Template>
  <TotalTime>44</TotalTime>
  <Words>264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«Følg hjertet!»</vt:lpstr>
      <vt:lpstr>«Bevar hjertet!»</vt:lpstr>
      <vt:lpstr>«Bevar ditt hjerte  framfor alt du bevarer, for livet går ut fra det.»  Ord.4,23</vt:lpstr>
    </vt:vector>
  </TitlesOfParts>
  <Company>NLA  Høgskolen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«Følg hjertet!»</dc:title>
  <dc:creator>Britt-Ellen Skregelid Birkeland</dc:creator>
  <cp:lastModifiedBy>Britt-Ellen Skregelid Birkeland</cp:lastModifiedBy>
  <cp:revision>4</cp:revision>
  <dcterms:created xsi:type="dcterms:W3CDTF">2018-09-24T11:03:21Z</dcterms:created>
  <dcterms:modified xsi:type="dcterms:W3CDTF">2018-09-24T11:49:53Z</dcterms:modified>
</cp:coreProperties>
</file>