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6" r:id="rId15"/>
    <p:sldId id="270" r:id="rId16"/>
    <p:sldId id="271" r:id="rId17"/>
    <p:sldId id="272" r:id="rId18"/>
    <p:sldId id="273" r:id="rId19"/>
    <p:sldId id="274" r:id="rId20"/>
    <p:sldId id="275"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741" autoAdjust="0"/>
  </p:normalViewPr>
  <p:slideViewPr>
    <p:cSldViewPr snapToGrid="0">
      <p:cViewPr varScale="1">
        <p:scale>
          <a:sx n="68" d="100"/>
          <a:sy n="68" d="100"/>
        </p:scale>
        <p:origin x="78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FB5EB-B399-422F-B073-E4C99BDBA60A}" type="datetimeFigureOut">
              <a:rPr lang="nb-NO" smtClean="0"/>
              <a:t>25.10.2018</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21310D-789E-4F8A-8E13-AD95550246FC}" type="slidenum">
              <a:rPr lang="nb-NO" smtClean="0"/>
              <a:t>‹#›</a:t>
            </a:fld>
            <a:endParaRPr lang="nb-NO"/>
          </a:p>
        </p:txBody>
      </p:sp>
    </p:spTree>
    <p:extLst>
      <p:ext uri="{BB962C8B-B14F-4D97-AF65-F5344CB8AC3E}">
        <p14:creationId xmlns:p14="http://schemas.microsoft.com/office/powerpoint/2010/main" val="3526987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ibel.no/Nettbibelen?submit=Vis&amp;parse=1+Pet+3,3-4&amp;type=and&amp;book2=-1&amp;searchtran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
            </a:r>
            <a:br>
              <a:rPr lang="nb-NO" dirty="0"/>
            </a:br>
            <a:r>
              <a:rPr lang="nb-NO" dirty="0" smtClean="0"/>
              <a:t>Har du noen gang tenkt over</a:t>
            </a:r>
            <a:r>
              <a:rPr lang="nb-NO" baseline="0" dirty="0" smtClean="0"/>
              <a:t> disse spørsmålene?</a:t>
            </a:r>
            <a:br>
              <a:rPr lang="nb-NO" baseline="0" dirty="0" smtClean="0"/>
            </a:br>
            <a:r>
              <a:rPr lang="nb-NO" i="1" baseline="0" dirty="0" smtClean="0"/>
              <a:t>- Hvem er jeg?</a:t>
            </a:r>
          </a:p>
          <a:p>
            <a:pPr marL="0" marR="0" lvl="0" indent="0" algn="l" defTabSz="914400" rtl="0" eaLnBrk="1" fontAlgn="auto" latinLnBrk="0" hangingPunct="1">
              <a:lnSpc>
                <a:spcPct val="100000"/>
              </a:lnSpc>
              <a:spcBef>
                <a:spcPts val="0"/>
              </a:spcBef>
              <a:spcAft>
                <a:spcPts val="0"/>
              </a:spcAft>
              <a:buClrTx/>
              <a:buSzTx/>
              <a:buFontTx/>
              <a:buChar char="-"/>
              <a:tabLst/>
              <a:defRPr/>
            </a:pPr>
            <a:r>
              <a:rPr lang="nb-NO" sz="1200" i="1" kern="1200" baseline="0" dirty="0" smtClean="0">
                <a:solidFill>
                  <a:schemeClr val="tx1"/>
                </a:solidFill>
                <a:effectLst/>
                <a:latin typeface="+mn-lt"/>
                <a:ea typeface="+mn-ea"/>
                <a:cs typeface="+mn-cs"/>
              </a:rPr>
              <a:t>Hva gjør meg verdifull?</a:t>
            </a:r>
          </a:p>
          <a:p>
            <a:pPr marL="0" marR="0" lvl="0" indent="0" algn="l" defTabSz="914400" rtl="0" eaLnBrk="1" fontAlgn="auto" latinLnBrk="0" hangingPunct="1">
              <a:lnSpc>
                <a:spcPct val="100000"/>
              </a:lnSpc>
              <a:spcBef>
                <a:spcPts val="0"/>
              </a:spcBef>
              <a:spcAft>
                <a:spcPts val="0"/>
              </a:spcAft>
              <a:buClrTx/>
              <a:buSzTx/>
              <a:buFontTx/>
              <a:buChar char="-"/>
              <a:tabLst/>
              <a:defRPr/>
            </a:pPr>
            <a:endParaRPr lang="nb-NO" sz="1200" kern="1200" baseline="0" dirty="0" smtClean="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3E43E9DD-63F8-4914-9005-044589474666}" type="slidenum">
              <a:rPr lang="nb-NO" smtClean="0"/>
              <a:pPr/>
              <a:t>2</a:t>
            </a:fld>
            <a:endParaRPr lang="nb-NO"/>
          </a:p>
        </p:txBody>
      </p:sp>
    </p:spTree>
    <p:extLst>
      <p:ext uri="{BB962C8B-B14F-4D97-AF65-F5344CB8AC3E}">
        <p14:creationId xmlns:p14="http://schemas.microsoft.com/office/powerpoint/2010/main" val="1411849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Det du ser i speilet, er et menneske skapt og ønsket av Gud, med en unik verdi. </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Vi er skapt i Guds bilde, som personer - som mann og kvinne, av en personlig Gud.  Mennesket er kronen på verket; det beste av alt Gud skapte. </a:t>
            </a:r>
          </a:p>
          <a:p>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Fordi alle mennesker er skapt og ønsket av Gud, er alle mennesker like verdifulle. Hverken kjønn, alder, religion, hudfarge og utseende – eller hvilke prestasjoner, venner, eiendeler og opplevelser vi kan peke på, forandrer vår verdi i den ene eller andre retningen. Gud har gitt den samme verdien til alle. </a:t>
            </a:r>
          </a:p>
          <a:p>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Vi er verdifulle fordi vi er skapt og elsket av Gud. Mennesket er det vakreste som finnes. Selvsagt skal vi ta vare på kroppen vår, men ikke dyrke den. </a:t>
            </a:r>
          </a:p>
          <a:p>
            <a:endParaRPr lang="nb-NO" sz="1200" kern="1200" dirty="0" smtClean="0">
              <a:solidFill>
                <a:schemeClr val="tx1"/>
              </a:solidFill>
              <a:effectLst/>
              <a:latin typeface="+mn-lt"/>
              <a:ea typeface="+mn-ea"/>
              <a:cs typeface="+mn-cs"/>
            </a:endParaRPr>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1CC2B8DB-36B4-435A-AA84-BB28E5C8212A}" type="slidenum">
              <a:rPr lang="nb-NO" smtClean="0"/>
              <a:pPr/>
              <a:t>11</a:t>
            </a:fld>
            <a:endParaRPr lang="nb-NO"/>
          </a:p>
        </p:txBody>
      </p:sp>
    </p:spTree>
    <p:extLst>
      <p:ext uri="{BB962C8B-B14F-4D97-AF65-F5344CB8AC3E}">
        <p14:creationId xmlns:p14="http://schemas.microsoft.com/office/powerpoint/2010/main" val="1209430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Bibelen forteller at alle mennesker er skapt med egenverdi – ikke på grunn av noe man gjør – men på grunn av den man er. Utseende og det man er flink til vil forandre seg i løpet av livet. Alderen preger kroppen, en forandring som er uunngåelig i det lange løp. I tillegg kan man bli utsatt for ulykker som gjør at man ikke kan fortsette å leve det samme livet som man gjør i dag. Vi trenger å støtte hverandre og bekrefte at vi som mennesker har verdi fordi vi er til – ikke på grunn av utseendet eller ting vi er flinke til. Sammen kan vi oppmuntre hverandre til å være ærlige om hvordan vi egentlig har det, og hjelpe hverandre.</a:t>
            </a:r>
          </a:p>
          <a:p>
            <a:r>
              <a:rPr lang="nb-NO" dirty="0" smtClean="0"/>
              <a:t>I </a:t>
            </a:r>
            <a:r>
              <a:rPr lang="nb-NO" dirty="0" smtClean="0">
                <a:hlinkClick r:id="rId3"/>
              </a:rPr>
              <a:t>1. </a:t>
            </a:r>
            <a:r>
              <a:rPr lang="nb-NO" dirty="0" err="1" smtClean="0">
                <a:hlinkClick r:id="rId3"/>
              </a:rPr>
              <a:t>Pet</a:t>
            </a:r>
            <a:r>
              <a:rPr lang="nb-NO" dirty="0" smtClean="0">
                <a:hlinkClick r:id="rId3"/>
              </a:rPr>
              <a:t> 3, 3</a:t>
            </a:r>
            <a:r>
              <a:rPr lang="nb-NO" dirty="0" smtClean="0"/>
              <a:t> står det at fokuset ikke skal være på «ytre stas», men hjertet. Det betyr ikke at man ikke skal pynte seg, men at man ikke skal miste fokus og kun bli opptatt av utseendet.</a:t>
            </a:r>
          </a:p>
          <a:p>
            <a:endParaRPr lang="nb-NO" dirty="0" smtClean="0"/>
          </a:p>
          <a:p>
            <a:r>
              <a:rPr lang="nb-NO" i="1" smtClean="0"/>
              <a:t>«La </a:t>
            </a:r>
            <a:r>
              <a:rPr lang="nb-NO" i="1" dirty="0" smtClean="0"/>
              <a:t>ikke ytre stas, som frisyrer, gullkjeder og fine klær, være det som pryder dere, </a:t>
            </a:r>
            <a:r>
              <a:rPr lang="nb-NO" i="1" smtClean="0"/>
              <a:t> men </a:t>
            </a:r>
            <a:r>
              <a:rPr lang="nb-NO" i="1" dirty="0" smtClean="0"/>
              <a:t>hjertet, det skjulte mennesket med sin milde og rolige ånd, som er uforgjengelig og dyrebar for </a:t>
            </a:r>
            <a:r>
              <a:rPr lang="nb-NO" i="1" smtClean="0"/>
              <a:t>Gud.»</a:t>
            </a:r>
            <a:endParaRPr lang="nb-NO" i="1" dirty="0" smtClean="0"/>
          </a:p>
          <a:p>
            <a:endParaRPr lang="nb-NO" dirty="0"/>
          </a:p>
        </p:txBody>
      </p:sp>
      <p:sp>
        <p:nvSpPr>
          <p:cNvPr id="4" name="Plassholder for lysbildenummer 3"/>
          <p:cNvSpPr>
            <a:spLocks noGrp="1"/>
          </p:cNvSpPr>
          <p:nvPr>
            <p:ph type="sldNum" sz="quarter" idx="10"/>
          </p:nvPr>
        </p:nvSpPr>
        <p:spPr/>
        <p:txBody>
          <a:bodyPr/>
          <a:lstStyle/>
          <a:p>
            <a:fld id="{1CC2B8DB-36B4-435A-AA84-BB28E5C8212A}" type="slidenum">
              <a:rPr lang="nb-NO" smtClean="0"/>
              <a:pPr/>
              <a:t>12</a:t>
            </a:fld>
            <a:endParaRPr lang="nb-NO"/>
          </a:p>
        </p:txBody>
      </p:sp>
    </p:spTree>
    <p:extLst>
      <p:ext uri="{BB962C8B-B14F-4D97-AF65-F5344CB8AC3E}">
        <p14:creationId xmlns:p14="http://schemas.microsoft.com/office/powerpoint/2010/main" val="1215487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err="1" smtClean="0">
                <a:solidFill>
                  <a:schemeClr val="tx1"/>
                </a:solidFill>
                <a:effectLst/>
                <a:latin typeface="+mn-lt"/>
                <a:ea typeface="+mn-ea"/>
                <a:cs typeface="+mn-cs"/>
              </a:rPr>
              <a:t>Wafaa</a:t>
            </a:r>
            <a:r>
              <a:rPr lang="nb-NO" sz="1200" kern="1200" dirty="0" smtClean="0">
                <a:solidFill>
                  <a:schemeClr val="tx1"/>
                </a:solidFill>
                <a:effectLst/>
                <a:latin typeface="+mn-lt"/>
                <a:ea typeface="+mn-ea"/>
                <a:cs typeface="+mn-cs"/>
              </a:rPr>
              <a:t> (10) fra Syria er brannskadet </a:t>
            </a:r>
            <a:r>
              <a:rPr lang="nb-NO" sz="1200" kern="1200" dirty="0" err="1" smtClean="0">
                <a:solidFill>
                  <a:schemeClr val="tx1"/>
                </a:solidFill>
                <a:effectLst/>
                <a:latin typeface="+mn-lt"/>
                <a:ea typeface="+mn-ea"/>
                <a:cs typeface="+mn-cs"/>
              </a:rPr>
              <a:t>pga</a:t>
            </a:r>
            <a:r>
              <a:rPr lang="nb-NO" sz="1200" kern="1200" smtClean="0">
                <a:solidFill>
                  <a:schemeClr val="tx1"/>
                </a:solidFill>
                <a:effectLst/>
                <a:latin typeface="+mn-lt"/>
                <a:ea typeface="+mn-ea"/>
                <a:cs typeface="+mn-cs"/>
              </a:rPr>
              <a:t> krig. </a:t>
            </a:r>
            <a:r>
              <a:rPr lang="nb-NO" sz="1200" kern="1200" dirty="0" smtClean="0">
                <a:solidFill>
                  <a:schemeClr val="tx1"/>
                </a:solidFill>
                <a:effectLst/>
                <a:latin typeface="+mn-lt"/>
                <a:ea typeface="+mn-ea"/>
                <a:cs typeface="+mn-cs"/>
              </a:rPr>
              <a:t>Påvirker hennes utseende hennes verdi?</a:t>
            </a:r>
          </a:p>
          <a:p>
            <a:endParaRPr lang="nb-NO" dirty="0"/>
          </a:p>
        </p:txBody>
      </p:sp>
      <p:sp>
        <p:nvSpPr>
          <p:cNvPr id="4" name="Plassholder for lysbildenummer 3"/>
          <p:cNvSpPr>
            <a:spLocks noGrp="1"/>
          </p:cNvSpPr>
          <p:nvPr>
            <p:ph type="sldNum" sz="quarter" idx="10"/>
          </p:nvPr>
        </p:nvSpPr>
        <p:spPr/>
        <p:txBody>
          <a:bodyPr/>
          <a:lstStyle/>
          <a:p>
            <a:fld id="{1CC2B8DB-36B4-435A-AA84-BB28E5C8212A}" type="slidenum">
              <a:rPr lang="nb-NO" smtClean="0"/>
              <a:pPr/>
              <a:t>13</a:t>
            </a:fld>
            <a:endParaRPr lang="nb-NO"/>
          </a:p>
        </p:txBody>
      </p:sp>
    </p:spTree>
    <p:extLst>
      <p:ext uri="{BB962C8B-B14F-4D97-AF65-F5344CB8AC3E}">
        <p14:creationId xmlns:p14="http://schemas.microsoft.com/office/powerpoint/2010/main" val="2189978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Aktuell film:</a:t>
            </a:r>
            <a:r>
              <a:rPr lang="nb-NO" baseline="0" dirty="0" smtClean="0"/>
              <a:t> </a:t>
            </a:r>
            <a:r>
              <a:rPr lang="nb-NO" i="1" dirty="0" smtClean="0"/>
              <a:t>Mirakel </a:t>
            </a:r>
            <a:r>
              <a:rPr lang="nb-NO" dirty="0" smtClean="0"/>
              <a:t>er basert på den bestselgende boka med samme navn. Filmen forteller den morsomme, inspirerende og varme historien om August Pullman. </a:t>
            </a:r>
            <a:r>
              <a:rPr lang="nb-NO" dirty="0" err="1" smtClean="0"/>
              <a:t>Auggie</a:t>
            </a:r>
            <a:r>
              <a:rPr lang="nb-NO" dirty="0" smtClean="0"/>
              <a:t> er født med deformert ansikt på grunn av en genfeil, og har til nå hatt hjemmeundervisning. Når han skal starte i femteklasse har foreldrene bestemt at han skal begynne på en vanlig skole, med barn han ikke kjenner. Fra</a:t>
            </a:r>
            <a:r>
              <a:rPr lang="nb-NO" baseline="0" dirty="0" smtClean="0"/>
              <a:t> filmweb.no </a:t>
            </a:r>
          </a:p>
          <a:p>
            <a:endParaRPr lang="nb-NO" baseline="0" dirty="0" smtClean="0"/>
          </a:p>
          <a:p>
            <a:r>
              <a:rPr lang="nb-NO" baseline="0" dirty="0" smtClean="0"/>
              <a:t>Se samtaleguide her: https://damaris-skole-grs.no/mirakel/ </a:t>
            </a:r>
            <a:endParaRPr lang="nb-NO" dirty="0"/>
          </a:p>
        </p:txBody>
      </p:sp>
      <p:sp>
        <p:nvSpPr>
          <p:cNvPr id="4" name="Plassholder for lysbildenummer 3"/>
          <p:cNvSpPr>
            <a:spLocks noGrp="1"/>
          </p:cNvSpPr>
          <p:nvPr>
            <p:ph type="sldNum" sz="quarter" idx="10"/>
          </p:nvPr>
        </p:nvSpPr>
        <p:spPr/>
        <p:txBody>
          <a:bodyPr/>
          <a:lstStyle/>
          <a:p>
            <a:fld id="{9821310D-789E-4F8A-8E13-AD95550246FC}" type="slidenum">
              <a:rPr lang="nb-NO" smtClean="0"/>
              <a:t>14</a:t>
            </a:fld>
            <a:endParaRPr lang="nb-NO"/>
          </a:p>
        </p:txBody>
      </p:sp>
    </p:spTree>
    <p:extLst>
      <p:ext uri="{BB962C8B-B14F-4D97-AF65-F5344CB8AC3E}">
        <p14:creationId xmlns:p14="http://schemas.microsoft.com/office/powerpoint/2010/main" val="3123699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Selvsagt skal vi ta vare på kroppen vår, men ikke dyrke den. </a:t>
            </a:r>
          </a:p>
          <a:p>
            <a:endParaRPr lang="nb-NO" dirty="0"/>
          </a:p>
        </p:txBody>
      </p:sp>
      <p:sp>
        <p:nvSpPr>
          <p:cNvPr id="4" name="Plassholder for lysbildenummer 3"/>
          <p:cNvSpPr>
            <a:spLocks noGrp="1"/>
          </p:cNvSpPr>
          <p:nvPr>
            <p:ph type="sldNum" sz="quarter" idx="10"/>
          </p:nvPr>
        </p:nvSpPr>
        <p:spPr/>
        <p:txBody>
          <a:bodyPr/>
          <a:lstStyle/>
          <a:p>
            <a:fld id="{1CC2B8DB-36B4-435A-AA84-BB28E5C8212A}" type="slidenum">
              <a:rPr lang="nb-NO" smtClean="0"/>
              <a:pPr/>
              <a:t>15</a:t>
            </a:fld>
            <a:endParaRPr lang="nb-NO"/>
          </a:p>
        </p:txBody>
      </p:sp>
    </p:spTree>
    <p:extLst>
      <p:ext uri="{BB962C8B-B14F-4D97-AF65-F5344CB8AC3E}">
        <p14:creationId xmlns:p14="http://schemas.microsoft.com/office/powerpoint/2010/main" val="652314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Tre</a:t>
            </a:r>
            <a:r>
              <a:rPr lang="nb-NO" baseline="0" dirty="0" smtClean="0"/>
              <a:t> </a:t>
            </a:r>
            <a:r>
              <a:rPr lang="nb-NO" dirty="0" smtClean="0"/>
              <a:t>kjennetegn:</a:t>
            </a:r>
          </a:p>
          <a:p>
            <a:endParaRPr lang="nb-NO" dirty="0" smtClean="0"/>
          </a:p>
          <a:p>
            <a:r>
              <a:rPr lang="nb-NO" dirty="0" smtClean="0"/>
              <a:t>https://forskning.no/mat-menneskekroppen-trening/2013/11/hvordan-blir-ungdom-fornoyd-med-kroppen-sin</a:t>
            </a:r>
          </a:p>
          <a:p>
            <a:endParaRPr lang="nb-NO" dirty="0" smtClean="0"/>
          </a:p>
          <a:p>
            <a:r>
              <a:rPr lang="nb-NO" dirty="0" smtClean="0"/>
              <a:t>1. For det første er de opptatt av hva kroppen deres kan gjøre, framfor hvordan den ser ut.</a:t>
            </a:r>
          </a:p>
          <a:p>
            <a:r>
              <a:rPr lang="nb-NO" dirty="0" smtClean="0"/>
              <a:t>– De fleste i denne gruppen er opptatt av idrett og deltar i forskjellige aktiviteter. De er bevisst på at trening er sunt for kroppen, men de fleste sier at de først og fremst trener fordi de synes idrett er gøy, sier </a:t>
            </a:r>
            <a:r>
              <a:rPr lang="nb-NO" dirty="0" err="1" smtClean="0"/>
              <a:t>Holmqvist</a:t>
            </a:r>
            <a:r>
              <a:rPr lang="nb-NO" dirty="0" smtClean="0"/>
              <a:t> </a:t>
            </a:r>
            <a:r>
              <a:rPr lang="nb-NO" dirty="0" err="1" smtClean="0"/>
              <a:t>Gattario</a:t>
            </a:r>
            <a:r>
              <a:rPr lang="nb-NO" dirty="0" smtClean="0"/>
              <a:t>. </a:t>
            </a:r>
          </a:p>
          <a:p>
            <a:endParaRPr lang="nb-NO" dirty="0" smtClean="0"/>
          </a:p>
          <a:p>
            <a:endParaRPr lang="nb-NO" dirty="0" smtClean="0"/>
          </a:p>
          <a:p>
            <a:r>
              <a:rPr lang="nb-NO" dirty="0" smtClean="0"/>
              <a:t>2. – Det  er lite snakk om kropp og utseende hjemme hos de tilfredse ungdommene. I den grad de snakker om slikt, er det ting som kan endres. For eksempel klær og frisyrer.</a:t>
            </a:r>
          </a:p>
          <a:p>
            <a:r>
              <a:rPr lang="nb-NO" dirty="0" smtClean="0"/>
              <a:t>– Disse ungdommene hadde ofte fått hørt fra foreldrene sine at de ikke skulle bry seg så mye om utseendet, at det viktigste er hvordan de er som mennesker.</a:t>
            </a:r>
          </a:p>
          <a:p>
            <a:endParaRPr lang="nb-NO" dirty="0" smtClean="0"/>
          </a:p>
          <a:p>
            <a:r>
              <a:rPr lang="nb-NO" dirty="0" smtClean="0"/>
              <a:t>3. En tredje ting de tilfredse ungdommene har til felles, er at de hadde et bevisst og kritisk forhold til medias kroppsideal.</a:t>
            </a:r>
          </a:p>
        </p:txBody>
      </p:sp>
      <p:sp>
        <p:nvSpPr>
          <p:cNvPr id="4" name="Plassholder for lysbildenummer 3"/>
          <p:cNvSpPr>
            <a:spLocks noGrp="1"/>
          </p:cNvSpPr>
          <p:nvPr>
            <p:ph type="sldNum" sz="quarter" idx="10"/>
          </p:nvPr>
        </p:nvSpPr>
        <p:spPr/>
        <p:txBody>
          <a:bodyPr/>
          <a:lstStyle/>
          <a:p>
            <a:fld id="{1CC2B8DB-36B4-435A-AA84-BB28E5C8212A}" type="slidenum">
              <a:rPr lang="nb-NO" smtClean="0"/>
              <a:pPr/>
              <a:t>16</a:t>
            </a:fld>
            <a:endParaRPr lang="nb-NO"/>
          </a:p>
        </p:txBody>
      </p:sp>
    </p:spTree>
    <p:extLst>
      <p:ext uri="{BB962C8B-B14F-4D97-AF65-F5344CB8AC3E}">
        <p14:creationId xmlns:p14="http://schemas.microsoft.com/office/powerpoint/2010/main" val="3116261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Kjenner du historien om Tarzan? </a:t>
            </a:r>
            <a:br>
              <a:rPr lang="nb-NO" dirty="0" smtClean="0"/>
            </a:br>
            <a:endParaRPr lang="nb-NO" dirty="0" smtClean="0"/>
          </a:p>
          <a:p>
            <a:r>
              <a:rPr lang="nb-NO" dirty="0" smtClean="0"/>
              <a:t>Tarzan er en foreldreløs</a:t>
            </a:r>
            <a:r>
              <a:rPr lang="nb-NO" baseline="0" dirty="0" smtClean="0"/>
              <a:t> gutt som vokser opp blant aper i jungelen i Afrika. Han har sett på seg selv som en ape, og oppført seg slik. Det er når Tarzan møter Jane, dama han forelsker seg i,  at han etter hvert skjønner at han er ikke er en ape, men et menneske. </a:t>
            </a:r>
          </a:p>
          <a:p>
            <a:endParaRPr lang="nb-NO" baseline="0" dirty="0" smtClean="0"/>
          </a:p>
          <a:p>
            <a:endParaRPr lang="nb-NO" dirty="0"/>
          </a:p>
        </p:txBody>
      </p:sp>
      <p:sp>
        <p:nvSpPr>
          <p:cNvPr id="4" name="Plassholder for lysbildenummer 3"/>
          <p:cNvSpPr>
            <a:spLocks noGrp="1"/>
          </p:cNvSpPr>
          <p:nvPr>
            <p:ph type="sldNum" sz="quarter" idx="10"/>
          </p:nvPr>
        </p:nvSpPr>
        <p:spPr/>
        <p:txBody>
          <a:bodyPr/>
          <a:lstStyle/>
          <a:p>
            <a:fld id="{1CC2B8DB-36B4-435A-AA84-BB28E5C8212A}" type="slidenum">
              <a:rPr lang="nb-NO" smtClean="0"/>
              <a:pPr/>
              <a:t>17</a:t>
            </a:fld>
            <a:endParaRPr lang="nb-NO"/>
          </a:p>
        </p:txBody>
      </p:sp>
    </p:spTree>
    <p:extLst>
      <p:ext uri="{BB962C8B-B14F-4D97-AF65-F5344CB8AC3E}">
        <p14:creationId xmlns:p14="http://schemas.microsoft.com/office/powerpoint/2010/main" val="2411124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https://www.youtube.com/watch?v=AvAxXYk5lbg</a:t>
            </a:r>
            <a:br>
              <a:rPr lang="nb-NO" dirty="0" smtClean="0"/>
            </a:br>
            <a:r>
              <a:rPr lang="nb-NO" dirty="0" smtClean="0"/>
              <a:t/>
            </a:r>
            <a:br>
              <a:rPr lang="nb-NO" dirty="0" smtClean="0"/>
            </a:br>
            <a:r>
              <a:rPr lang="nb-NO" dirty="0" smtClean="0"/>
              <a:t>(Klipp fra 01:17-02:26)</a:t>
            </a:r>
            <a:endParaRPr lang="nb-NO" dirty="0"/>
          </a:p>
        </p:txBody>
      </p:sp>
      <p:sp>
        <p:nvSpPr>
          <p:cNvPr id="4" name="Plassholder for lysbildenummer 3"/>
          <p:cNvSpPr>
            <a:spLocks noGrp="1"/>
          </p:cNvSpPr>
          <p:nvPr>
            <p:ph type="sldNum" sz="quarter" idx="10"/>
          </p:nvPr>
        </p:nvSpPr>
        <p:spPr/>
        <p:txBody>
          <a:bodyPr/>
          <a:lstStyle/>
          <a:p>
            <a:fld id="{1CC2B8DB-36B4-435A-AA84-BB28E5C8212A}" type="slidenum">
              <a:rPr lang="nb-NO" smtClean="0"/>
              <a:pPr/>
              <a:t>18</a:t>
            </a:fld>
            <a:endParaRPr lang="nb-NO"/>
          </a:p>
        </p:txBody>
      </p:sp>
    </p:spTree>
    <p:extLst>
      <p:ext uri="{BB962C8B-B14F-4D97-AF65-F5344CB8AC3E}">
        <p14:creationId xmlns:p14="http://schemas.microsoft.com/office/powerpoint/2010/main" val="673057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baseline="0" dirty="0" smtClean="0"/>
              <a:t>I motsetning til Jane, så vet Gud hvem vi er. Det er fordi det er HAN som har skapt oss!</a:t>
            </a:r>
          </a:p>
          <a:p>
            <a:endParaRPr lang="nb-NO" baseline="0" dirty="0" smtClean="0"/>
          </a:p>
          <a:p>
            <a:r>
              <a:rPr lang="nb-NO" baseline="0" dirty="0" smtClean="0"/>
              <a:t>Det var i møte med kjærligheten (Jane), at Tarzan etter hvert oppdaget hvem han var! På samme måte kan vi, i møte med Gud (KJÆRLIGHETEN), også oppdage hvem vi er. Vi er høyt elsket av Gud!</a:t>
            </a:r>
          </a:p>
          <a:p>
            <a:endParaRPr lang="nb-NO" dirty="0"/>
          </a:p>
        </p:txBody>
      </p:sp>
      <p:sp>
        <p:nvSpPr>
          <p:cNvPr id="4" name="Plassholder for lysbildenummer 3"/>
          <p:cNvSpPr>
            <a:spLocks noGrp="1"/>
          </p:cNvSpPr>
          <p:nvPr>
            <p:ph type="sldNum" sz="quarter" idx="10"/>
          </p:nvPr>
        </p:nvSpPr>
        <p:spPr/>
        <p:txBody>
          <a:bodyPr/>
          <a:lstStyle/>
          <a:p>
            <a:fld id="{1CC2B8DB-36B4-435A-AA84-BB28E5C8212A}" type="slidenum">
              <a:rPr lang="nb-NO" smtClean="0"/>
              <a:pPr/>
              <a:t>19</a:t>
            </a:fld>
            <a:endParaRPr lang="nb-NO"/>
          </a:p>
        </p:txBody>
      </p:sp>
    </p:spTree>
    <p:extLst>
      <p:ext uri="{BB962C8B-B14F-4D97-AF65-F5344CB8AC3E}">
        <p14:creationId xmlns:p14="http://schemas.microsoft.com/office/powerpoint/2010/main" val="3957630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I motsetning til Jane, så vet Gud hvem vi er, fordi det er HAN som har skapt oss!</a:t>
            </a:r>
          </a:p>
          <a:p>
            <a:endParaRPr lang="nb-NO" baseline="0" dirty="0" smtClean="0"/>
          </a:p>
          <a:p>
            <a:r>
              <a:rPr lang="nb-NO" baseline="0" dirty="0" smtClean="0"/>
              <a:t>Det var i møte med kjærligheten (Jane), at Tarzan etter hvert oppdaget hvem han var! På samme måte kan vi i møte med Gud (KJÆRLIGHETEN), også oppdage hvem vi er. Vi er høyt elsket av Gud. </a:t>
            </a:r>
          </a:p>
          <a:p>
            <a:endParaRPr lang="nb-NO" baseline="0" dirty="0" smtClean="0"/>
          </a:p>
          <a:p>
            <a:r>
              <a:rPr lang="nb-NO" baseline="0" dirty="0" smtClean="0"/>
              <a:t>”Du er dyrebar i mine øyne, høyt aktet og jeg elsker deg.” Jes 43,4.</a:t>
            </a:r>
            <a:br>
              <a:rPr lang="nb-NO" baseline="0" dirty="0" smtClean="0"/>
            </a:br>
            <a:r>
              <a:rPr lang="nb-NO" baseline="0" dirty="0" smtClean="0"/>
              <a:t/>
            </a:r>
            <a:br>
              <a:rPr lang="nb-NO" baseline="0" dirty="0" smtClean="0"/>
            </a:br>
            <a:r>
              <a:rPr lang="nb-NO" baseline="0" dirty="0" smtClean="0"/>
              <a:t>Husk det som vi har snakket om i dag: Det er ikke det ytre som gir deg verdi, du kan heller ikke gjøre deg mer verdifull med å pynte deg og fikse på utseende. Din verdi er en gave, gitt av Gud! </a:t>
            </a:r>
          </a:p>
          <a:p>
            <a:endParaRPr lang="nb-NO" baseline="0" dirty="0" smtClean="0"/>
          </a:p>
          <a:p>
            <a:r>
              <a:rPr lang="nb-NO" baseline="0" dirty="0" smtClean="0"/>
              <a:t>Gud har skapt oss med hode, armer og bein! Vær glad i kroppen din og verdsett alt det gøye du kan bruke kroppen til!</a:t>
            </a:r>
            <a:endParaRPr lang="nb-NO" dirty="0"/>
          </a:p>
        </p:txBody>
      </p:sp>
      <p:sp>
        <p:nvSpPr>
          <p:cNvPr id="4" name="Plassholder for lysbildenummer 3"/>
          <p:cNvSpPr>
            <a:spLocks noGrp="1"/>
          </p:cNvSpPr>
          <p:nvPr>
            <p:ph type="sldNum" sz="quarter" idx="10"/>
          </p:nvPr>
        </p:nvSpPr>
        <p:spPr/>
        <p:txBody>
          <a:bodyPr/>
          <a:lstStyle/>
          <a:p>
            <a:fld id="{1CC2B8DB-36B4-435A-AA84-BB28E5C8212A}" type="slidenum">
              <a:rPr lang="nb-NO" smtClean="0"/>
              <a:pPr/>
              <a:t>20</a:t>
            </a:fld>
            <a:endParaRPr lang="nb-NO"/>
          </a:p>
        </p:txBody>
      </p:sp>
    </p:spTree>
    <p:extLst>
      <p:ext uri="{BB962C8B-B14F-4D97-AF65-F5344CB8AC3E}">
        <p14:creationId xmlns:p14="http://schemas.microsoft.com/office/powerpoint/2010/main" val="240041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87325" y="1389063"/>
            <a:ext cx="6665913" cy="3749675"/>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Det er mye som vil påvirke hva vi tenker om oss selv. Men hva er egentlig sannheten om menneskets verdi?</a:t>
            </a:r>
          </a:p>
          <a:p>
            <a:endParaRPr lang="nb-NO" baseline="0" dirty="0" smtClean="0"/>
          </a:p>
          <a:p>
            <a:endParaRPr lang="nb-NO" dirty="0"/>
          </a:p>
        </p:txBody>
      </p:sp>
      <p:sp>
        <p:nvSpPr>
          <p:cNvPr id="4" name="Plassholder for lysbildenummer 3"/>
          <p:cNvSpPr>
            <a:spLocks noGrp="1"/>
          </p:cNvSpPr>
          <p:nvPr>
            <p:ph type="sldNum" sz="quarter" idx="10"/>
          </p:nvPr>
        </p:nvSpPr>
        <p:spPr/>
        <p:txBody>
          <a:bodyPr/>
          <a:lstStyle/>
          <a:p>
            <a:fld id="{E536D1CB-453C-4098-80A2-6E9A0F84E192}" type="slidenum">
              <a:rPr lang="nb-NO" smtClean="0"/>
              <a:pPr/>
              <a:t>3</a:t>
            </a:fld>
            <a:endParaRPr lang="nb-NO"/>
          </a:p>
        </p:txBody>
      </p:sp>
    </p:spTree>
    <p:extLst>
      <p:ext uri="{BB962C8B-B14F-4D97-AF65-F5344CB8AC3E}">
        <p14:creationId xmlns:p14="http://schemas.microsoft.com/office/powerpoint/2010/main" val="3781835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Hva tenker du når du ser deg selv i speilet? </a:t>
            </a:r>
          </a:p>
          <a:p>
            <a:r>
              <a:rPr lang="nb-NO" sz="1200" kern="1200" dirty="0" smtClean="0">
                <a:solidFill>
                  <a:schemeClr val="tx1"/>
                </a:solidFill>
                <a:effectLst/>
                <a:latin typeface="+mn-lt"/>
                <a:ea typeface="+mn-ea"/>
                <a:cs typeface="+mn-cs"/>
              </a:rPr>
              <a:t>- Tiden vi lever i, har stort fokus på det ytre. Mediene er fylt av kjendiser med et «perfekt» utseende. På sosiale medier gjelder det å bli sett og få tilbakemeldinger. Mange føler seg mer verdifulle når de får høre at de er fine. Ikke rart, da, at mange strever med å få den «perfekte» kroppen. </a:t>
            </a:r>
            <a:endParaRPr lang="nb-NO" dirty="0" smtClean="0"/>
          </a:p>
          <a:p>
            <a:pPr defTabSz="947867">
              <a:defRPr/>
            </a:pPr>
            <a:endParaRPr lang="nb-NO" dirty="0"/>
          </a:p>
        </p:txBody>
      </p:sp>
      <p:sp>
        <p:nvSpPr>
          <p:cNvPr id="4" name="Plassholder for lysbildenummer 3"/>
          <p:cNvSpPr>
            <a:spLocks noGrp="1"/>
          </p:cNvSpPr>
          <p:nvPr>
            <p:ph type="sldNum" sz="quarter" idx="10"/>
          </p:nvPr>
        </p:nvSpPr>
        <p:spPr/>
        <p:txBody>
          <a:bodyPr/>
          <a:lstStyle/>
          <a:p>
            <a:fld id="{9CCE2438-0CBB-4F23-A563-FD1E75357B17}" type="slidenum">
              <a:rPr lang="nb-NO" smtClean="0"/>
              <a:pPr/>
              <a:t>4</a:t>
            </a:fld>
            <a:endParaRPr lang="nb-NO"/>
          </a:p>
        </p:txBody>
      </p:sp>
    </p:spTree>
    <p:extLst>
      <p:ext uri="{BB962C8B-B14F-4D97-AF65-F5344CB8AC3E}">
        <p14:creationId xmlns:p14="http://schemas.microsoft.com/office/powerpoint/2010/main" val="338754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På sosiale medier gjelder det å bli sett og få tilbakemeldinger. Mange føler seg mer verdifulle når de får høre at de er fine.</a:t>
            </a:r>
            <a:r>
              <a:rPr lang="nb-NO" sz="1200" kern="1200" dirty="0" smtClean="0">
                <a:solidFill>
                  <a:schemeClr val="tx1"/>
                </a:solidFill>
                <a:latin typeface="+mn-lt"/>
                <a:ea typeface="+mn-ea"/>
                <a:cs typeface="+mn-cs"/>
              </a:rPr>
              <a:t> Det er som om utseendet bestemmer hvem de er, ja, som om verdien ligger i det ytre. For</a:t>
            </a:r>
            <a:r>
              <a:rPr lang="nb-NO" sz="1200" kern="1200" dirty="0" smtClean="0">
                <a:solidFill>
                  <a:schemeClr val="tx1"/>
                </a:solidFill>
                <a:effectLst/>
                <a:latin typeface="+mn-lt"/>
                <a:ea typeface="+mn-ea"/>
                <a:cs typeface="+mn-cs"/>
              </a:rPr>
              <a:t> Ikke rart, da, at mange strever med å få den «perfekte» kroppen. </a:t>
            </a:r>
            <a:r>
              <a:rPr lang="nb-NO" sz="1200" kern="1200" dirty="0" smtClean="0">
                <a:solidFill>
                  <a:schemeClr val="tx1"/>
                </a:solidFill>
                <a:latin typeface="+mn-lt"/>
                <a:ea typeface="+mn-ea"/>
                <a:cs typeface="+mn-cs"/>
              </a:rPr>
              <a:t>Men blir man noen gang pen </a:t>
            </a:r>
            <a:r>
              <a:rPr lang="nb-NO" sz="1200" i="1" kern="1200" dirty="0" smtClean="0">
                <a:solidFill>
                  <a:schemeClr val="tx1"/>
                </a:solidFill>
                <a:latin typeface="+mn-lt"/>
                <a:ea typeface="+mn-ea"/>
                <a:cs typeface="+mn-cs"/>
              </a:rPr>
              <a:t>nok</a:t>
            </a:r>
            <a:r>
              <a:rPr lang="nb-NO" sz="1200" kern="1200" dirty="0" smtClean="0">
                <a:solidFill>
                  <a:schemeClr val="tx1"/>
                </a:solidFill>
                <a:latin typeface="+mn-lt"/>
                <a:ea typeface="+mn-ea"/>
                <a:cs typeface="+mn-cs"/>
              </a:rPr>
              <a:t>?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3E43E9DD-63F8-4914-9005-044589474666}" type="slidenum">
              <a:rPr lang="nb-NO" smtClean="0"/>
              <a:pPr/>
              <a:t>5</a:t>
            </a:fld>
            <a:endParaRPr lang="nb-NO"/>
          </a:p>
        </p:txBody>
      </p:sp>
    </p:spTree>
    <p:extLst>
      <p:ext uri="{BB962C8B-B14F-4D97-AF65-F5344CB8AC3E}">
        <p14:creationId xmlns:p14="http://schemas.microsoft.com/office/powerpoint/2010/main" val="1504074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En</a:t>
            </a:r>
            <a:r>
              <a:rPr lang="nb-NO" b="0" baseline="0" dirty="0" smtClean="0"/>
              <a:t> av Norges mest kjente blogger: Sophie Elise (23). Hun har også stort fokus på det ytre, på kropp og utseende. Vet dere hva hun gjorde på dagen da hun fylte 18 år? Hun tok silikon i en av kroppsdelene hun var misfornøyd med.  </a:t>
            </a:r>
            <a:r>
              <a:rPr lang="nb-NO" b="0" dirty="0" smtClean="0"/>
              <a:t>http://sophieelise.blogg.no/1360264011_svar_silikon.html</a:t>
            </a:r>
          </a:p>
          <a:p>
            <a:endParaRPr lang="nb-NO" b="0" dirty="0" smtClean="0"/>
          </a:p>
          <a:p>
            <a:r>
              <a:rPr lang="nb-NO" sz="1200" kern="1200" dirty="0" smtClean="0">
                <a:solidFill>
                  <a:schemeClr val="tx1"/>
                </a:solidFill>
                <a:effectLst/>
                <a:latin typeface="+mn-lt"/>
                <a:ea typeface="+mn-ea"/>
                <a:cs typeface="+mn-cs"/>
              </a:rPr>
              <a:t>Info hentet fra tv2.no:</a:t>
            </a:r>
            <a:r>
              <a:rPr lang="nb-NO" sz="1200" kern="1200" baseline="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Helt siden hun var 16 år har blogger Sophie Elise Isachsen vært en offentlig person. 23-åringen har vokst opp mens hele Norge har fulgt nøye med fra sidelinjen.</a:t>
            </a:r>
            <a:r>
              <a:rPr lang="nb-NO" sz="1200" kern="1200" baseline="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I fem sesonger var hun en profil i TV 2-serien «Bloggerne». I 2016 valgte Harstad-jenta å takke for seg for å kunne fokusere på andre prosjekter, blant annet biografien «Forbilde».</a:t>
            </a:r>
            <a:r>
              <a:rPr lang="nb-NO" sz="1200" kern="1200" baseline="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Nå står boken godt plassert på hyllene rundt om i Norges bokhandlere, og bloggeren har igjen vendt snuta mot TV-skjermen. Kameraene har nok en gang fulgt Sophie Elise tett og dokumentert livet hennes på nært hold.</a:t>
            </a:r>
            <a:r>
              <a:rPr lang="nb-NO" sz="1200" kern="1200" baseline="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Resultatet blir </a:t>
            </a:r>
            <a:r>
              <a:rPr lang="nb-NO" sz="1200" kern="1200" dirty="0" err="1" smtClean="0">
                <a:solidFill>
                  <a:schemeClr val="tx1"/>
                </a:solidFill>
                <a:effectLst/>
                <a:latin typeface="+mn-lt"/>
                <a:ea typeface="+mn-ea"/>
                <a:cs typeface="+mn-cs"/>
              </a:rPr>
              <a:t>reality</a:t>
            </a:r>
            <a:r>
              <a:rPr lang="nb-NO" sz="1200" kern="1200" dirty="0" smtClean="0">
                <a:solidFill>
                  <a:schemeClr val="tx1"/>
                </a:solidFill>
                <a:effectLst/>
                <a:latin typeface="+mn-lt"/>
                <a:ea typeface="+mn-ea"/>
                <a:cs typeface="+mn-cs"/>
              </a:rPr>
              <a:t>-serien «Sophie Elises verden», som hadde premiere på TV 2 Livsstil.</a:t>
            </a:r>
            <a:endParaRPr lang="nb-NO" b="0" dirty="0"/>
          </a:p>
        </p:txBody>
      </p:sp>
      <p:sp>
        <p:nvSpPr>
          <p:cNvPr id="4" name="Plassholder for lysbildenummer 3"/>
          <p:cNvSpPr>
            <a:spLocks noGrp="1"/>
          </p:cNvSpPr>
          <p:nvPr>
            <p:ph type="sldNum" sz="quarter" idx="10"/>
          </p:nvPr>
        </p:nvSpPr>
        <p:spPr/>
        <p:txBody>
          <a:bodyPr/>
          <a:lstStyle/>
          <a:p>
            <a:fld id="{3E43E9DD-63F8-4914-9005-044589474666}" type="slidenum">
              <a:rPr lang="nb-NO" smtClean="0"/>
              <a:pPr/>
              <a:t>6</a:t>
            </a:fld>
            <a:endParaRPr lang="nb-NO"/>
          </a:p>
        </p:txBody>
      </p:sp>
    </p:spTree>
    <p:extLst>
      <p:ext uri="{BB962C8B-B14F-4D97-AF65-F5344CB8AC3E}">
        <p14:creationId xmlns:p14="http://schemas.microsoft.com/office/powerpoint/2010/main" val="1205273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47867">
              <a:defRPr/>
            </a:pPr>
            <a:r>
              <a:rPr lang="nb-NO" b="0" dirty="0" smtClean="0"/>
              <a:t>Familien </a:t>
            </a:r>
            <a:r>
              <a:rPr lang="nb-NO" b="0" dirty="0" err="1" smtClean="0"/>
              <a:t>Kardashian</a:t>
            </a:r>
            <a:r>
              <a:rPr lang="nb-NO" b="0" dirty="0" smtClean="0"/>
              <a:t> har revolusjonert kjendisverdenen. Ingen tjener mer penger på å ta bilder av seg selv. Kim </a:t>
            </a:r>
            <a:r>
              <a:rPr lang="nb-NO" b="0" dirty="0" err="1" smtClean="0"/>
              <a:t>Kardashian</a:t>
            </a:r>
            <a:r>
              <a:rPr lang="nb-NO" b="0" dirty="0" smtClean="0"/>
              <a:t> West er dronningen av </a:t>
            </a:r>
            <a:r>
              <a:rPr lang="nb-NO" b="0" dirty="0" err="1" smtClean="0"/>
              <a:t>selfier</a:t>
            </a:r>
            <a:r>
              <a:rPr lang="nb-NO" b="0" dirty="0" smtClean="0"/>
              <a:t>. Da </a:t>
            </a:r>
            <a:r>
              <a:rPr lang="en-US" dirty="0" smtClean="0"/>
              <a:t>Council of Fashion Designers of America (CFDA) </a:t>
            </a:r>
            <a:r>
              <a:rPr lang="en-US" dirty="0" err="1" smtClean="0"/>
              <a:t>hadde</a:t>
            </a:r>
            <a:r>
              <a:rPr lang="en-US" dirty="0" smtClean="0"/>
              <a:t> sin </a:t>
            </a:r>
            <a:r>
              <a:rPr lang="en-US" dirty="0" err="1" smtClean="0"/>
              <a:t>årlige</a:t>
            </a:r>
            <a:r>
              <a:rPr lang="en-US" dirty="0" smtClean="0"/>
              <a:t> </a:t>
            </a:r>
            <a:r>
              <a:rPr lang="en-US" dirty="0" err="1" smtClean="0"/>
              <a:t>prisutdeling</a:t>
            </a:r>
            <a:r>
              <a:rPr lang="en-US" dirty="0" smtClean="0"/>
              <a:t> I 2018, </a:t>
            </a:r>
            <a:r>
              <a:rPr lang="en-US" dirty="0" err="1" smtClean="0"/>
              <a:t>delte</a:t>
            </a:r>
            <a:r>
              <a:rPr lang="en-US" baseline="0" dirty="0" smtClean="0"/>
              <a:t> for </a:t>
            </a:r>
            <a:r>
              <a:rPr lang="nb-NO" dirty="0" smtClean="0"/>
              <a:t>første gang juryen ut en </a:t>
            </a:r>
            <a:r>
              <a:rPr lang="nb-NO" dirty="0" err="1" smtClean="0"/>
              <a:t>influencerpris</a:t>
            </a:r>
            <a:r>
              <a:rPr lang="nb-NO" dirty="0" smtClean="0"/>
              <a:t>, som gikk til Kim </a:t>
            </a:r>
            <a:r>
              <a:rPr lang="nb-NO" dirty="0" err="1" smtClean="0"/>
              <a:t>Kardashian</a:t>
            </a:r>
            <a:r>
              <a:rPr lang="nb-NO" dirty="0" smtClean="0"/>
              <a:t> West.  </a:t>
            </a:r>
          </a:p>
          <a:p>
            <a:pPr defTabSz="947867">
              <a:defRPr/>
            </a:pPr>
            <a:endParaRPr lang="nb-NO" dirty="0" smtClean="0"/>
          </a:p>
          <a:p>
            <a:r>
              <a:rPr lang="nb-NO" dirty="0" smtClean="0"/>
              <a:t>Juryen påpekte i sin begrunnelse at </a:t>
            </a:r>
            <a:r>
              <a:rPr lang="nb-NO" dirty="0" err="1" smtClean="0"/>
              <a:t>Kardashian</a:t>
            </a:r>
            <a:r>
              <a:rPr lang="nb-NO" dirty="0" smtClean="0"/>
              <a:t> West har mer enn 200 millioner </a:t>
            </a:r>
            <a:r>
              <a:rPr lang="nb-NO" dirty="0" err="1" smtClean="0"/>
              <a:t>følgere</a:t>
            </a:r>
            <a:r>
              <a:rPr lang="nb-NO" dirty="0" smtClean="0"/>
              <a:t> til sammen i sine kanaler, og i tillegg driver hun en rekke mote- og skjønnhetsmerker.</a:t>
            </a:r>
            <a:r>
              <a:rPr lang="nb-NO" baseline="0" dirty="0" smtClean="0"/>
              <a:t> </a:t>
            </a:r>
            <a:r>
              <a:rPr lang="nb-NO" dirty="0" smtClean="0"/>
              <a:t>– Gjennom det siste tiåret har Kim </a:t>
            </a:r>
            <a:r>
              <a:rPr lang="nb-NO" dirty="0" err="1" smtClean="0"/>
              <a:t>Kardashian</a:t>
            </a:r>
            <a:r>
              <a:rPr lang="nb-NO" dirty="0" smtClean="0"/>
              <a:t> West mestret definisjonen av påvirkning i en digital tidsalder, sa juryleder Diane von </a:t>
            </a:r>
            <a:r>
              <a:rPr lang="nb-NO" dirty="0" err="1" smtClean="0"/>
              <a:t>Furstenberg</a:t>
            </a:r>
            <a:r>
              <a:rPr lang="nb-NO" dirty="0" smtClean="0"/>
              <a:t> i uttalelsen, ifølge Vogue.  </a:t>
            </a:r>
          </a:p>
          <a:p>
            <a:endParaRPr lang="nb-NO" b="0" dirty="0" smtClean="0"/>
          </a:p>
          <a:p>
            <a:r>
              <a:rPr lang="nb-NO" dirty="0" smtClean="0"/>
              <a:t>Det</a:t>
            </a:r>
            <a:r>
              <a:rPr lang="nb-NO" baseline="0" dirty="0" smtClean="0"/>
              <a:t>  er også laget egne TV-serier om familien. «</a:t>
            </a:r>
            <a:r>
              <a:rPr lang="nb-NO" dirty="0" smtClean="0"/>
              <a:t>Life </a:t>
            </a:r>
            <a:r>
              <a:rPr lang="nb-NO" dirty="0" err="1" smtClean="0"/>
              <a:t>of</a:t>
            </a:r>
            <a:r>
              <a:rPr lang="nb-NO" dirty="0" smtClean="0"/>
              <a:t> Kylie»</a:t>
            </a:r>
            <a:r>
              <a:rPr lang="nb-NO" baseline="0" dirty="0" smtClean="0"/>
              <a:t> handler om lillesøsteren til Kim. </a:t>
            </a:r>
            <a:endParaRPr lang="nb-NO" b="0" dirty="0"/>
          </a:p>
        </p:txBody>
      </p:sp>
      <p:sp>
        <p:nvSpPr>
          <p:cNvPr id="4" name="Plassholder for lysbildenummer 3"/>
          <p:cNvSpPr>
            <a:spLocks noGrp="1"/>
          </p:cNvSpPr>
          <p:nvPr>
            <p:ph type="sldNum" sz="quarter" idx="10"/>
          </p:nvPr>
        </p:nvSpPr>
        <p:spPr/>
        <p:txBody>
          <a:bodyPr/>
          <a:lstStyle/>
          <a:p>
            <a:fld id="{3E43E9DD-63F8-4914-9005-044589474666}" type="slidenum">
              <a:rPr lang="nb-NO" smtClean="0"/>
              <a:pPr/>
              <a:t>7</a:t>
            </a:fld>
            <a:endParaRPr lang="nb-NO"/>
          </a:p>
        </p:txBody>
      </p:sp>
    </p:spTree>
    <p:extLst>
      <p:ext uri="{BB962C8B-B14F-4D97-AF65-F5344CB8AC3E}">
        <p14:creationId xmlns:p14="http://schemas.microsoft.com/office/powerpoint/2010/main" val="700515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smtClean="0"/>
              <a:t>Det er ikke bare ungdom eller kvinner</a:t>
            </a:r>
            <a:r>
              <a:rPr lang="nb-NO" b="0" baseline="0" dirty="0" smtClean="0"/>
              <a:t> som har fokus på utseendet. </a:t>
            </a:r>
            <a:r>
              <a:rPr lang="nb-NO" b="0" dirty="0" smtClean="0"/>
              <a:t> Lasse Løkken</a:t>
            </a:r>
            <a:r>
              <a:rPr lang="nb-NO" b="0" baseline="0" dirty="0" smtClean="0"/>
              <a:t> </a:t>
            </a:r>
            <a:r>
              <a:rPr lang="nb-NO" b="0" dirty="0" err="1" smtClean="0"/>
              <a:t>Matberg</a:t>
            </a:r>
            <a:r>
              <a:rPr lang="nb-NO" b="0" dirty="0" smtClean="0"/>
              <a:t> (30), norsk mann poster også kroppsfikserte</a:t>
            </a:r>
            <a:r>
              <a:rPr lang="nb-NO" b="0" baseline="0" dirty="0" smtClean="0"/>
              <a:t> bilder.</a:t>
            </a:r>
            <a:r>
              <a:rPr lang="nb-NO" b="0" dirty="0" smtClean="0"/>
              <a:t> Har mange </a:t>
            </a:r>
            <a:r>
              <a:rPr lang="nb-NO" b="0" dirty="0" err="1" smtClean="0"/>
              <a:t>følgere</a:t>
            </a:r>
            <a:r>
              <a:rPr lang="nb-NO" b="0" dirty="0" smtClean="0"/>
              <a:t> på </a:t>
            </a:r>
            <a:r>
              <a:rPr lang="nb-NO" b="0" dirty="0" err="1" smtClean="0"/>
              <a:t>instagram</a:t>
            </a:r>
            <a:r>
              <a:rPr lang="nb-NO" b="0" dirty="0" smtClean="0"/>
              <a:t>.</a:t>
            </a:r>
          </a:p>
          <a:p>
            <a:endParaRPr lang="nb-NO" dirty="0"/>
          </a:p>
        </p:txBody>
      </p:sp>
      <p:sp>
        <p:nvSpPr>
          <p:cNvPr id="4" name="Plassholder for lysbildenummer 3"/>
          <p:cNvSpPr>
            <a:spLocks noGrp="1"/>
          </p:cNvSpPr>
          <p:nvPr>
            <p:ph type="sldNum" sz="quarter" idx="10"/>
          </p:nvPr>
        </p:nvSpPr>
        <p:spPr/>
        <p:txBody>
          <a:bodyPr/>
          <a:lstStyle/>
          <a:p>
            <a:fld id="{1CC2B8DB-36B4-435A-AA84-BB28E5C8212A}" type="slidenum">
              <a:rPr lang="nb-NO" smtClean="0"/>
              <a:pPr/>
              <a:t>8</a:t>
            </a:fld>
            <a:endParaRPr lang="nb-NO"/>
          </a:p>
        </p:txBody>
      </p:sp>
    </p:spTree>
    <p:extLst>
      <p:ext uri="{BB962C8B-B14F-4D97-AF65-F5344CB8AC3E}">
        <p14:creationId xmlns:p14="http://schemas.microsoft.com/office/powerpoint/2010/main" val="2889251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Visste du at bildene du ser på reklame som regel, ikke viser sannheten? Det du ser, er ikke det du 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Selv de flotteste kjendisene blir retusjert på bilder og plakater.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smtClean="0"/>
              <a:t>Nesten alle i reklame- og motebransjen retusjerer. Det vanligste er å gjøre modellen slankere, endre på proporsjoner eller kroppsdeler, fjerne urenheter i huden og sminke modellen digitalt. </a:t>
            </a:r>
            <a:br>
              <a:rPr lang="nb-NO" b="0" dirty="0" smtClean="0"/>
            </a:br>
            <a:r>
              <a:rPr lang="nb-NO" b="0" dirty="0" smtClean="0"/>
              <a:t/>
            </a:r>
            <a:br>
              <a:rPr lang="nb-NO" b="0" dirty="0" smtClean="0"/>
            </a:br>
            <a:endParaRPr lang="nb-NO" b="0" dirty="0" smtClean="0"/>
          </a:p>
          <a:p>
            <a:endParaRPr lang="nb-NO" dirty="0"/>
          </a:p>
        </p:txBody>
      </p:sp>
      <p:sp>
        <p:nvSpPr>
          <p:cNvPr id="4" name="Plassholder for lysbildenummer 3"/>
          <p:cNvSpPr>
            <a:spLocks noGrp="1"/>
          </p:cNvSpPr>
          <p:nvPr>
            <p:ph type="sldNum" sz="quarter" idx="10"/>
          </p:nvPr>
        </p:nvSpPr>
        <p:spPr/>
        <p:txBody>
          <a:bodyPr/>
          <a:lstStyle/>
          <a:p>
            <a:fld id="{1CC2B8DB-36B4-435A-AA84-BB28E5C8212A}" type="slidenum">
              <a:rPr lang="nb-NO" smtClean="0"/>
              <a:pPr/>
              <a:t>9</a:t>
            </a:fld>
            <a:endParaRPr lang="nb-NO"/>
          </a:p>
        </p:txBody>
      </p:sp>
    </p:spTree>
    <p:extLst>
      <p:ext uri="{BB962C8B-B14F-4D97-AF65-F5344CB8AC3E}">
        <p14:creationId xmlns:p14="http://schemas.microsoft.com/office/powerpoint/2010/main" val="2566716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https://www.youtube.com/watch?v=iYhCn0jf46U</a:t>
            </a:r>
          </a:p>
          <a:p>
            <a:endParaRPr lang="nb-NO" dirty="0" smtClean="0"/>
          </a:p>
          <a:p>
            <a:endParaRPr lang="nb-NO" dirty="0" smtClean="0"/>
          </a:p>
          <a:p>
            <a:pPr defTabSz="947867">
              <a:defRPr/>
            </a:pPr>
            <a:r>
              <a:rPr lang="nb-NO" dirty="0"/>
              <a:t>Selv de flotteste kjendisene blir retusjert på bilder og plakater. </a:t>
            </a:r>
            <a:r>
              <a:rPr lang="nb-NO" b="0" dirty="0" smtClean="0"/>
              <a:t>Her</a:t>
            </a:r>
            <a:r>
              <a:rPr lang="nb-NO" b="0" baseline="0" dirty="0" smtClean="0"/>
              <a:t> kan dere se et eksempel på hvordan det kan gjøres. Se film.</a:t>
            </a:r>
            <a:endParaRPr lang="nb-NO" dirty="0" smtClean="0"/>
          </a:p>
          <a:p>
            <a:pPr defTabSz="947867">
              <a:defRPr/>
            </a:pPr>
            <a:endParaRPr lang="nb-NO" dirty="0"/>
          </a:p>
          <a:p>
            <a:endParaRPr lang="nb-NO" dirty="0"/>
          </a:p>
        </p:txBody>
      </p:sp>
      <p:sp>
        <p:nvSpPr>
          <p:cNvPr id="4" name="Plassholder for lysbildenummer 3"/>
          <p:cNvSpPr>
            <a:spLocks noGrp="1"/>
          </p:cNvSpPr>
          <p:nvPr>
            <p:ph type="sldNum" sz="quarter" idx="10"/>
          </p:nvPr>
        </p:nvSpPr>
        <p:spPr/>
        <p:txBody>
          <a:bodyPr/>
          <a:lstStyle/>
          <a:p>
            <a:fld id="{3E43E9DD-63F8-4914-9005-044589474666}" type="slidenum">
              <a:rPr lang="nb-NO" smtClean="0"/>
              <a:pPr/>
              <a:t>10</a:t>
            </a:fld>
            <a:endParaRPr lang="nb-NO"/>
          </a:p>
        </p:txBody>
      </p:sp>
    </p:spTree>
    <p:extLst>
      <p:ext uri="{BB962C8B-B14F-4D97-AF65-F5344CB8AC3E}">
        <p14:creationId xmlns:p14="http://schemas.microsoft.com/office/powerpoint/2010/main" val="1002435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smtClean="0"/>
              <a:t>Klikk for å redigere tittelstil</a:t>
            </a:r>
            <a:endParaRPr lang="nb-NO"/>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7EEEEECC-267E-4988-ACA7-0F813F5B2B00}" type="datetimeFigureOut">
              <a:rPr lang="nb-NO" smtClean="0"/>
              <a:t>25.10.2018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A317263-3589-4C6D-8883-6D85EF7002DD}" type="slidenum">
              <a:rPr lang="nb-NO" smtClean="0"/>
              <a:t>‹#›</a:t>
            </a:fld>
            <a:endParaRPr lang="nb-NO"/>
          </a:p>
        </p:txBody>
      </p:sp>
      <p:sp>
        <p:nvSpPr>
          <p:cNvPr id="7" name="Rektangel 6"/>
          <p:cNvSpPr/>
          <p:nvPr userDrawn="1"/>
        </p:nvSpPr>
        <p:spPr>
          <a:xfrm>
            <a:off x="5157409" y="3244334"/>
            <a:ext cx="1877181" cy="369332"/>
          </a:xfrm>
          <a:prstGeom prst="rect">
            <a:avLst/>
          </a:prstGeom>
        </p:spPr>
        <p:txBody>
          <a:bodyPr wrap="none">
            <a:spAutoFit/>
          </a:bodyPr>
          <a:lstStyle/>
          <a:p>
            <a:r>
              <a:rPr lang="nb-NO" dirty="0" smtClean="0"/>
              <a:t>© Damaris Norge </a:t>
            </a:r>
            <a:endParaRPr lang="nb-NO" dirty="0"/>
          </a:p>
        </p:txBody>
      </p:sp>
    </p:spTree>
    <p:extLst>
      <p:ext uri="{BB962C8B-B14F-4D97-AF65-F5344CB8AC3E}">
        <p14:creationId xmlns:p14="http://schemas.microsoft.com/office/powerpoint/2010/main" val="2141012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7EEEEECC-267E-4988-ACA7-0F813F5B2B00}" type="datetimeFigureOut">
              <a:rPr lang="nb-NO" smtClean="0"/>
              <a:t>25.10.2018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A317263-3589-4C6D-8883-6D85EF7002DD}" type="slidenum">
              <a:rPr lang="nb-NO" smtClean="0"/>
              <a:t>‹#›</a:t>
            </a:fld>
            <a:endParaRPr lang="nb-NO"/>
          </a:p>
        </p:txBody>
      </p:sp>
    </p:spTree>
    <p:extLst>
      <p:ext uri="{BB962C8B-B14F-4D97-AF65-F5344CB8AC3E}">
        <p14:creationId xmlns:p14="http://schemas.microsoft.com/office/powerpoint/2010/main" val="2428922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7EEEEECC-267E-4988-ACA7-0F813F5B2B00}" type="datetimeFigureOut">
              <a:rPr lang="nb-NO" smtClean="0"/>
              <a:t>25.10.2018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A317263-3589-4C6D-8883-6D85EF7002DD}" type="slidenum">
              <a:rPr lang="nb-NO" smtClean="0"/>
              <a:t>‹#›</a:t>
            </a:fld>
            <a:endParaRPr lang="nb-NO"/>
          </a:p>
        </p:txBody>
      </p:sp>
    </p:spTree>
    <p:extLst>
      <p:ext uri="{BB962C8B-B14F-4D97-AF65-F5344CB8AC3E}">
        <p14:creationId xmlns:p14="http://schemas.microsoft.com/office/powerpoint/2010/main" val="418154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7EEEEECC-267E-4988-ACA7-0F813F5B2B00}" type="datetimeFigureOut">
              <a:rPr lang="nb-NO" smtClean="0"/>
              <a:t>25.10.2018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A317263-3589-4C6D-8883-6D85EF7002DD}" type="slidenum">
              <a:rPr lang="nb-NO" smtClean="0"/>
              <a:t>‹#›</a:t>
            </a:fld>
            <a:endParaRPr lang="nb-NO"/>
          </a:p>
        </p:txBody>
      </p:sp>
    </p:spTree>
    <p:extLst>
      <p:ext uri="{BB962C8B-B14F-4D97-AF65-F5344CB8AC3E}">
        <p14:creationId xmlns:p14="http://schemas.microsoft.com/office/powerpoint/2010/main" val="3287423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7EEEEECC-267E-4988-ACA7-0F813F5B2B00}" type="datetimeFigureOut">
              <a:rPr lang="nb-NO" smtClean="0"/>
              <a:t>25.10.2018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A317263-3589-4C6D-8883-6D85EF7002DD}" type="slidenum">
              <a:rPr lang="nb-NO" smtClean="0"/>
              <a:t>‹#›</a:t>
            </a:fld>
            <a:endParaRPr lang="nb-NO"/>
          </a:p>
        </p:txBody>
      </p:sp>
    </p:spTree>
    <p:extLst>
      <p:ext uri="{BB962C8B-B14F-4D97-AF65-F5344CB8AC3E}">
        <p14:creationId xmlns:p14="http://schemas.microsoft.com/office/powerpoint/2010/main" val="2622440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7EEEEECC-267E-4988-ACA7-0F813F5B2B00}" type="datetimeFigureOut">
              <a:rPr lang="nb-NO" smtClean="0"/>
              <a:t>25.10.2018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A317263-3589-4C6D-8883-6D85EF7002DD}" type="slidenum">
              <a:rPr lang="nb-NO" smtClean="0"/>
              <a:t>‹#›</a:t>
            </a:fld>
            <a:endParaRPr lang="nb-NO"/>
          </a:p>
        </p:txBody>
      </p:sp>
    </p:spTree>
    <p:extLst>
      <p:ext uri="{BB962C8B-B14F-4D97-AF65-F5344CB8AC3E}">
        <p14:creationId xmlns:p14="http://schemas.microsoft.com/office/powerpoint/2010/main" val="1565361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7EEEEECC-267E-4988-ACA7-0F813F5B2B00}" type="datetimeFigureOut">
              <a:rPr lang="nb-NO" smtClean="0"/>
              <a:t>25.10.2018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0A317263-3589-4C6D-8883-6D85EF7002DD}" type="slidenum">
              <a:rPr lang="nb-NO" smtClean="0"/>
              <a:t>‹#›</a:t>
            </a:fld>
            <a:endParaRPr lang="nb-NO"/>
          </a:p>
        </p:txBody>
      </p:sp>
    </p:spTree>
    <p:extLst>
      <p:ext uri="{BB962C8B-B14F-4D97-AF65-F5344CB8AC3E}">
        <p14:creationId xmlns:p14="http://schemas.microsoft.com/office/powerpoint/2010/main" val="1667109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7EEEEECC-267E-4988-ACA7-0F813F5B2B00}" type="datetimeFigureOut">
              <a:rPr lang="nb-NO" smtClean="0"/>
              <a:t>25.10.2018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0A317263-3589-4C6D-8883-6D85EF7002DD}" type="slidenum">
              <a:rPr lang="nb-NO" smtClean="0"/>
              <a:t>‹#›</a:t>
            </a:fld>
            <a:endParaRPr lang="nb-NO"/>
          </a:p>
        </p:txBody>
      </p:sp>
    </p:spTree>
    <p:extLst>
      <p:ext uri="{BB962C8B-B14F-4D97-AF65-F5344CB8AC3E}">
        <p14:creationId xmlns:p14="http://schemas.microsoft.com/office/powerpoint/2010/main" val="912772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7EEEEECC-267E-4988-ACA7-0F813F5B2B00}" type="datetimeFigureOut">
              <a:rPr lang="nb-NO" smtClean="0"/>
              <a:t>25.10.2018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0A317263-3589-4C6D-8883-6D85EF7002DD}" type="slidenum">
              <a:rPr lang="nb-NO" smtClean="0"/>
              <a:t>‹#›</a:t>
            </a:fld>
            <a:endParaRPr lang="nb-NO"/>
          </a:p>
        </p:txBody>
      </p:sp>
    </p:spTree>
    <p:extLst>
      <p:ext uri="{BB962C8B-B14F-4D97-AF65-F5344CB8AC3E}">
        <p14:creationId xmlns:p14="http://schemas.microsoft.com/office/powerpoint/2010/main" val="2096111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7EEEEECC-267E-4988-ACA7-0F813F5B2B00}" type="datetimeFigureOut">
              <a:rPr lang="nb-NO" smtClean="0"/>
              <a:t>25.10.2018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A317263-3589-4C6D-8883-6D85EF7002DD}" type="slidenum">
              <a:rPr lang="nb-NO" smtClean="0"/>
              <a:t>‹#›</a:t>
            </a:fld>
            <a:endParaRPr lang="nb-NO"/>
          </a:p>
        </p:txBody>
      </p:sp>
    </p:spTree>
    <p:extLst>
      <p:ext uri="{BB962C8B-B14F-4D97-AF65-F5344CB8AC3E}">
        <p14:creationId xmlns:p14="http://schemas.microsoft.com/office/powerpoint/2010/main" val="50737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7EEEEECC-267E-4988-ACA7-0F813F5B2B00}" type="datetimeFigureOut">
              <a:rPr lang="nb-NO" smtClean="0"/>
              <a:t>25.10.2018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A317263-3589-4C6D-8883-6D85EF7002DD}" type="slidenum">
              <a:rPr lang="nb-NO" smtClean="0"/>
              <a:t>‹#›</a:t>
            </a:fld>
            <a:endParaRPr lang="nb-NO"/>
          </a:p>
        </p:txBody>
      </p:sp>
    </p:spTree>
    <p:extLst>
      <p:ext uri="{BB962C8B-B14F-4D97-AF65-F5344CB8AC3E}">
        <p14:creationId xmlns:p14="http://schemas.microsoft.com/office/powerpoint/2010/main" val="1197729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0" y="365125"/>
            <a:ext cx="12192000" cy="1325563"/>
          </a:xfrm>
          <a:prstGeom prst="rect">
            <a:avLst/>
          </a:prstGeom>
          <a:solidFill>
            <a:srgbClr val="E7E6E6">
              <a:alpha val="40000"/>
            </a:srgbClr>
          </a:solidFill>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EEEECC-267E-4988-ACA7-0F813F5B2B00}" type="datetimeFigureOut">
              <a:rPr lang="nb-NO" smtClean="0"/>
              <a:t>25.10.2018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317263-3589-4C6D-8883-6D85EF7002DD}" type="slidenum">
              <a:rPr lang="nb-NO" smtClean="0"/>
              <a:t>‹#›</a:t>
            </a:fld>
            <a:endParaRPr lang="nb-NO"/>
          </a:p>
        </p:txBody>
      </p:sp>
      <p:sp>
        <p:nvSpPr>
          <p:cNvPr id="7" name="Rektangel 6"/>
          <p:cNvSpPr/>
          <p:nvPr userDrawn="1"/>
        </p:nvSpPr>
        <p:spPr>
          <a:xfrm>
            <a:off x="0" y="6488668"/>
            <a:ext cx="1877181" cy="369332"/>
          </a:xfrm>
          <a:prstGeom prst="rect">
            <a:avLst/>
          </a:prstGeom>
        </p:spPr>
        <p:txBody>
          <a:bodyPr wrap="none">
            <a:spAutoFit/>
          </a:bodyPr>
          <a:lstStyle/>
          <a:p>
            <a:r>
              <a:rPr lang="nb-NO" smtClean="0"/>
              <a:t>© Damaris Norge </a:t>
            </a:r>
            <a:endParaRPr lang="nb-NO" dirty="0"/>
          </a:p>
        </p:txBody>
      </p:sp>
    </p:spTree>
    <p:extLst>
      <p:ext uri="{BB962C8B-B14F-4D97-AF65-F5344CB8AC3E}">
        <p14:creationId xmlns:p14="http://schemas.microsoft.com/office/powerpoint/2010/main" val="65874795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72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file:///C:\Users\Britt-Ellen\OneDrive%20-%20NLA%20H&#248;gskolen\Ressurser\Videoer\Tarzan%20-%20Tarzan%20Meets%20Jane%20Norwegian-2.mp4" TargetMode="Externa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661" y="1111169"/>
            <a:ext cx="10382297" cy="4247909"/>
          </a:xfrm>
          <a:prstGeom prst="rect">
            <a:avLst/>
          </a:prstGeom>
          <a:solidFill>
            <a:schemeClr val="tx1"/>
          </a:solidFill>
        </p:spPr>
      </p:pic>
    </p:spTree>
    <p:extLst>
      <p:ext uri="{BB962C8B-B14F-4D97-AF65-F5344CB8AC3E}">
        <p14:creationId xmlns:p14="http://schemas.microsoft.com/office/powerpoint/2010/main" val="13673521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20662" y="365125"/>
            <a:ext cx="3200400" cy="1325563"/>
          </a:xfrm>
        </p:spPr>
        <p:txBody>
          <a:bodyPr/>
          <a:lstStyle/>
          <a:p>
            <a:endParaRPr lang="nb-NO" dirty="0"/>
          </a:p>
        </p:txBody>
      </p:sp>
      <p:pic>
        <p:nvPicPr>
          <p:cNvPr id="5" name="dove evolu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0" y="-734847"/>
            <a:ext cx="10515599" cy="7885982"/>
          </a:xfrm>
        </p:spPr>
      </p:pic>
    </p:spTree>
    <p:extLst>
      <p:ext uri="{BB962C8B-B14F-4D97-AF65-F5344CB8AC3E}">
        <p14:creationId xmlns:p14="http://schemas.microsoft.com/office/powerpoint/2010/main" val="119607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98634" y="365125"/>
            <a:ext cx="6432332" cy="1325563"/>
          </a:xfrm>
        </p:spPr>
        <p:txBody>
          <a:bodyPr/>
          <a:lstStyle/>
          <a:p>
            <a:endParaRPr lang="nb-NO" dirty="0"/>
          </a:p>
        </p:txBody>
      </p:sp>
      <p:pic>
        <p:nvPicPr>
          <p:cNvPr id="4" name="Plassholder for innhol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25550" y="105818"/>
            <a:ext cx="10197823" cy="6385375"/>
          </a:xfrm>
        </p:spPr>
      </p:pic>
      <p:sp>
        <p:nvSpPr>
          <p:cNvPr id="5" name="TekstSylinder 4"/>
          <p:cNvSpPr txBox="1"/>
          <p:nvPr/>
        </p:nvSpPr>
        <p:spPr>
          <a:xfrm>
            <a:off x="9434861" y="6100726"/>
            <a:ext cx="1477840" cy="369332"/>
          </a:xfrm>
          <a:prstGeom prst="rect">
            <a:avLst/>
          </a:prstGeom>
          <a:noFill/>
        </p:spPr>
        <p:txBody>
          <a:bodyPr wrap="none" rtlCol="0">
            <a:spAutoFit/>
          </a:bodyPr>
          <a:lstStyle/>
          <a:p>
            <a:r>
              <a:rPr lang="nb-NO" dirty="0" smtClean="0">
                <a:solidFill>
                  <a:schemeClr val="bg1"/>
                </a:solidFill>
              </a:rPr>
              <a:t>Bilde: </a:t>
            </a:r>
            <a:r>
              <a:rPr lang="nb-NO" dirty="0" err="1" smtClean="0">
                <a:solidFill>
                  <a:schemeClr val="bg1"/>
                </a:solidFill>
              </a:rPr>
              <a:t>Pixabay</a:t>
            </a:r>
            <a:endParaRPr lang="nb-NO" dirty="0">
              <a:solidFill>
                <a:schemeClr val="bg1"/>
              </a:solidFill>
            </a:endParaRPr>
          </a:p>
        </p:txBody>
      </p:sp>
      <p:sp>
        <p:nvSpPr>
          <p:cNvPr id="6" name="TekstSylinder 5"/>
          <p:cNvSpPr txBox="1"/>
          <p:nvPr/>
        </p:nvSpPr>
        <p:spPr>
          <a:xfrm>
            <a:off x="725550" y="440297"/>
            <a:ext cx="10187151" cy="923330"/>
          </a:xfrm>
          <a:prstGeom prst="rect">
            <a:avLst/>
          </a:prstGeom>
          <a:solidFill>
            <a:srgbClr val="E7E6E6">
              <a:alpha val="63922"/>
            </a:srgbClr>
          </a:solidFill>
        </p:spPr>
        <p:txBody>
          <a:bodyPr wrap="square" rtlCol="0">
            <a:spAutoFit/>
          </a:bodyPr>
          <a:lstStyle/>
          <a:p>
            <a:r>
              <a:rPr lang="nb-NO" sz="5400" b="1" dirty="0" smtClean="0"/>
              <a:t>  Min  verdi – hva forteller Bibelen?</a:t>
            </a:r>
            <a:endParaRPr lang="nb-NO" sz="5400" b="1" dirty="0"/>
          </a:p>
        </p:txBody>
      </p:sp>
    </p:spTree>
    <p:extLst>
      <p:ext uri="{BB962C8B-B14F-4D97-AF65-F5344CB8AC3E}">
        <p14:creationId xmlns:p14="http://schemas.microsoft.com/office/powerpoint/2010/main" val="40129173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333" r="15874"/>
          <a:stretch/>
        </p:blipFill>
        <p:spPr>
          <a:xfrm>
            <a:off x="400334" y="365125"/>
            <a:ext cx="5695666" cy="5685696"/>
          </a:xfrm>
        </p:spPr>
      </p:pic>
      <p:sp>
        <p:nvSpPr>
          <p:cNvPr id="5" name="TekstSylinder 4"/>
          <p:cNvSpPr txBox="1"/>
          <p:nvPr/>
        </p:nvSpPr>
        <p:spPr>
          <a:xfrm>
            <a:off x="6533865" y="365125"/>
            <a:ext cx="5098153" cy="5693866"/>
          </a:xfrm>
          <a:prstGeom prst="rect">
            <a:avLst/>
          </a:prstGeom>
          <a:solidFill>
            <a:srgbClr val="7F7F7F">
              <a:alpha val="65098"/>
            </a:srgbClr>
          </a:solidFill>
        </p:spPr>
        <p:txBody>
          <a:bodyPr wrap="square" rtlCol="0">
            <a:spAutoFit/>
          </a:bodyPr>
          <a:lstStyle/>
          <a:p>
            <a:r>
              <a:rPr lang="nb-NO" sz="3600" b="1" i="1" dirty="0" smtClean="0">
                <a:solidFill>
                  <a:srgbClr val="FFC000"/>
                </a:solidFill>
              </a:rPr>
              <a:t>La </a:t>
            </a:r>
            <a:r>
              <a:rPr lang="nb-NO" sz="3600" b="1" i="1" dirty="0">
                <a:solidFill>
                  <a:srgbClr val="FFC000"/>
                </a:solidFill>
              </a:rPr>
              <a:t>ikke ytre stas, </a:t>
            </a:r>
            <a:r>
              <a:rPr lang="nb-NO" sz="3600" b="1" i="1" dirty="0" smtClean="0">
                <a:solidFill>
                  <a:srgbClr val="FFC000"/>
                </a:solidFill>
              </a:rPr>
              <a:t>som </a:t>
            </a:r>
            <a:r>
              <a:rPr lang="nb-NO" sz="3600" b="1" i="1" dirty="0">
                <a:solidFill>
                  <a:srgbClr val="FFC000"/>
                </a:solidFill>
              </a:rPr>
              <a:t>frisyrer, gullkjeder og fine klær, være </a:t>
            </a:r>
            <a:r>
              <a:rPr lang="nb-NO" sz="3600" b="1" i="1" dirty="0" smtClean="0">
                <a:solidFill>
                  <a:srgbClr val="FFC000"/>
                </a:solidFill>
              </a:rPr>
              <a:t>det </a:t>
            </a:r>
            <a:r>
              <a:rPr lang="nb-NO" sz="3600" b="1" i="1" dirty="0">
                <a:solidFill>
                  <a:srgbClr val="FFC000"/>
                </a:solidFill>
              </a:rPr>
              <a:t>som pryder </a:t>
            </a:r>
            <a:r>
              <a:rPr lang="nb-NO" sz="3600" b="1" i="1" dirty="0" smtClean="0">
                <a:solidFill>
                  <a:srgbClr val="FFC000"/>
                </a:solidFill>
              </a:rPr>
              <a:t>dere,</a:t>
            </a:r>
            <a:r>
              <a:rPr lang="nb-NO" sz="3600" i="1" dirty="0" smtClean="0"/>
              <a:t> </a:t>
            </a:r>
            <a:br>
              <a:rPr lang="nb-NO" sz="3600" i="1" dirty="0" smtClean="0"/>
            </a:br>
            <a:r>
              <a:rPr lang="nb-NO" sz="3600" i="1" dirty="0" smtClean="0"/>
              <a:t>men </a:t>
            </a:r>
            <a:r>
              <a:rPr lang="nb-NO" sz="3600" i="1" dirty="0"/>
              <a:t>hjertet, </a:t>
            </a:r>
            <a:r>
              <a:rPr lang="nb-NO" sz="3600" i="1" dirty="0" smtClean="0"/>
              <a:t>det </a:t>
            </a:r>
            <a:r>
              <a:rPr lang="nb-NO" sz="3600" i="1" dirty="0"/>
              <a:t>skjulte mennesket med sin milde og rolige ånd, </a:t>
            </a:r>
            <a:r>
              <a:rPr lang="nb-NO" sz="3600" i="1" dirty="0" smtClean="0"/>
              <a:t>som </a:t>
            </a:r>
            <a:r>
              <a:rPr lang="nb-NO" sz="3600" i="1" dirty="0"/>
              <a:t>er uforgjengelig og dyrebar for Gud. </a:t>
            </a:r>
            <a:endParaRPr lang="nb-NO" sz="3600" i="1" dirty="0" smtClean="0"/>
          </a:p>
          <a:p>
            <a:r>
              <a:rPr lang="nb-NO" sz="3600" dirty="0" smtClean="0"/>
              <a:t>		1.Pet 3,3</a:t>
            </a:r>
            <a:endParaRPr lang="nb-NO" sz="3600" dirty="0"/>
          </a:p>
        </p:txBody>
      </p:sp>
      <p:sp>
        <p:nvSpPr>
          <p:cNvPr id="6" name="TekstSylinder 5"/>
          <p:cNvSpPr txBox="1"/>
          <p:nvPr/>
        </p:nvSpPr>
        <p:spPr>
          <a:xfrm>
            <a:off x="4618160" y="5681489"/>
            <a:ext cx="1430776" cy="369332"/>
          </a:xfrm>
          <a:prstGeom prst="rect">
            <a:avLst/>
          </a:prstGeom>
          <a:noFill/>
        </p:spPr>
        <p:txBody>
          <a:bodyPr wrap="none" rtlCol="0">
            <a:spAutoFit/>
          </a:bodyPr>
          <a:lstStyle/>
          <a:p>
            <a:r>
              <a:rPr lang="nb-NO" dirty="0" smtClean="0"/>
              <a:t>Foto: </a:t>
            </a:r>
            <a:r>
              <a:rPr lang="nb-NO" dirty="0" err="1" smtClean="0"/>
              <a:t>Pixabay</a:t>
            </a:r>
            <a:endParaRPr lang="nb-NO" dirty="0"/>
          </a:p>
        </p:txBody>
      </p:sp>
    </p:spTree>
    <p:extLst>
      <p:ext uri="{BB962C8B-B14F-4D97-AF65-F5344CB8AC3E}">
        <p14:creationId xmlns:p14="http://schemas.microsoft.com/office/powerpoint/2010/main" val="23844359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918840" y="365125"/>
            <a:ext cx="3326525" cy="1325563"/>
          </a:xfrm>
        </p:spPr>
        <p:txBody>
          <a:bodyPr/>
          <a:lstStyle/>
          <a:p>
            <a:endParaRPr lang="nb-NO" dirty="0"/>
          </a:p>
        </p:txBody>
      </p:sp>
      <p:pic>
        <p:nvPicPr>
          <p:cNvPr id="4" name="Plassholder for innhold 3"/>
          <p:cNvPicPr>
            <a:picLocks noGrp="1" noChangeAspect="1"/>
          </p:cNvPicPr>
          <p:nvPr>
            <p:ph idx="1"/>
          </p:nvPr>
        </p:nvPicPr>
        <p:blipFill rotWithShape="1">
          <a:blip r:embed="rId3" cstate="print"/>
          <a:srcRect l="2219" t="31887" r="1604" b="1936"/>
          <a:stretch/>
        </p:blipFill>
        <p:spPr>
          <a:xfrm>
            <a:off x="315989" y="71699"/>
            <a:ext cx="11378051" cy="6432975"/>
          </a:xfrm>
          <a:prstGeom prst="rect">
            <a:avLst/>
          </a:prstGeom>
        </p:spPr>
      </p:pic>
      <p:sp>
        <p:nvSpPr>
          <p:cNvPr id="5" name="TekstSylinder 4"/>
          <p:cNvSpPr txBox="1"/>
          <p:nvPr/>
        </p:nvSpPr>
        <p:spPr>
          <a:xfrm>
            <a:off x="0" y="5227093"/>
            <a:ext cx="12010030" cy="923330"/>
          </a:xfrm>
          <a:prstGeom prst="rect">
            <a:avLst/>
          </a:prstGeom>
          <a:solidFill>
            <a:srgbClr val="E7E6E6">
              <a:alpha val="50196"/>
            </a:srgbClr>
          </a:solidFill>
        </p:spPr>
        <p:txBody>
          <a:bodyPr wrap="square" rtlCol="0">
            <a:spAutoFit/>
          </a:bodyPr>
          <a:lstStyle/>
          <a:p>
            <a:pPr algn="ctr"/>
            <a:r>
              <a:rPr lang="nb-NO" sz="5400" b="1" dirty="0" err="1" smtClean="0"/>
              <a:t>Wafaa</a:t>
            </a:r>
            <a:r>
              <a:rPr lang="nb-NO" sz="5400" b="1" dirty="0" smtClean="0"/>
              <a:t> (10) er brannskadet </a:t>
            </a:r>
            <a:r>
              <a:rPr lang="nb-NO" sz="5400" b="1" dirty="0" err="1" smtClean="0"/>
              <a:t>pga</a:t>
            </a:r>
            <a:r>
              <a:rPr lang="nb-NO" sz="5400" b="1" dirty="0" smtClean="0"/>
              <a:t> krig i Syria</a:t>
            </a:r>
            <a:endParaRPr lang="nb-NO" sz="5400" b="1" dirty="0"/>
          </a:p>
        </p:txBody>
      </p:sp>
      <p:sp>
        <p:nvSpPr>
          <p:cNvPr id="6" name="TekstSylinder 5"/>
          <p:cNvSpPr txBox="1"/>
          <p:nvPr/>
        </p:nvSpPr>
        <p:spPr>
          <a:xfrm>
            <a:off x="9826388" y="6320008"/>
            <a:ext cx="2511188" cy="369332"/>
          </a:xfrm>
          <a:prstGeom prst="rect">
            <a:avLst/>
          </a:prstGeom>
          <a:noFill/>
        </p:spPr>
        <p:txBody>
          <a:bodyPr wrap="square" rtlCol="0">
            <a:spAutoFit/>
          </a:bodyPr>
          <a:lstStyle/>
          <a:p>
            <a:r>
              <a:rPr lang="nb-NO" dirty="0" smtClean="0"/>
              <a:t>Skjermdump tv2.no</a:t>
            </a:r>
            <a:endParaRPr lang="nb-NO" dirty="0"/>
          </a:p>
        </p:txBody>
      </p:sp>
    </p:spTree>
    <p:extLst>
      <p:ext uri="{BB962C8B-B14F-4D97-AF65-F5344CB8AC3E}">
        <p14:creationId xmlns:p14="http://schemas.microsoft.com/office/powerpoint/2010/main" val="12544381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756" y="80088"/>
            <a:ext cx="12144488" cy="6072244"/>
          </a:xfrm>
        </p:spPr>
      </p:pic>
      <p:sp>
        <p:nvSpPr>
          <p:cNvPr id="5" name="Tittel 1"/>
          <p:cNvSpPr>
            <a:spLocks noGrp="1"/>
          </p:cNvSpPr>
          <p:nvPr>
            <p:ph type="title"/>
          </p:nvPr>
        </p:nvSpPr>
        <p:spPr>
          <a:xfrm>
            <a:off x="0" y="4935867"/>
            <a:ext cx="12192000" cy="1325563"/>
          </a:xfrm>
        </p:spPr>
        <p:txBody>
          <a:bodyPr>
            <a:noAutofit/>
          </a:bodyPr>
          <a:lstStyle/>
          <a:p>
            <a:r>
              <a:rPr lang="nb-NO" sz="9600" b="1" dirty="0" smtClean="0"/>
              <a:t>Filmen «</a:t>
            </a:r>
            <a:r>
              <a:rPr lang="nb-NO" sz="9600" b="1" i="1" dirty="0" smtClean="0"/>
              <a:t>Mirakel</a:t>
            </a:r>
            <a:r>
              <a:rPr lang="nb-NO" sz="9600" b="1" dirty="0" smtClean="0"/>
              <a:t>»</a:t>
            </a:r>
            <a:endParaRPr lang="nb-NO" sz="9600" b="1" dirty="0"/>
          </a:p>
        </p:txBody>
      </p:sp>
      <p:sp>
        <p:nvSpPr>
          <p:cNvPr id="6" name="TekstSylinder 5"/>
          <p:cNvSpPr txBox="1"/>
          <p:nvPr/>
        </p:nvSpPr>
        <p:spPr>
          <a:xfrm>
            <a:off x="9254358" y="6488668"/>
            <a:ext cx="2270235" cy="369332"/>
          </a:xfrm>
          <a:prstGeom prst="rect">
            <a:avLst/>
          </a:prstGeom>
          <a:noFill/>
        </p:spPr>
        <p:txBody>
          <a:bodyPr wrap="square" rtlCol="0">
            <a:spAutoFit/>
          </a:bodyPr>
          <a:lstStyle/>
          <a:p>
            <a:r>
              <a:rPr lang="nb-NO" dirty="0" smtClean="0"/>
              <a:t>Bilde: filmweb.no</a:t>
            </a:r>
            <a:endParaRPr lang="nb-NO" dirty="0"/>
          </a:p>
        </p:txBody>
      </p:sp>
    </p:spTree>
    <p:extLst>
      <p:ext uri="{BB962C8B-B14F-4D97-AF65-F5344CB8AC3E}">
        <p14:creationId xmlns:p14="http://schemas.microsoft.com/office/powerpoint/2010/main" val="3073782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4" name="Plassholder for innhol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62031" y="20497"/>
            <a:ext cx="4329969" cy="2870958"/>
          </a:xfr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5594" y="20497"/>
            <a:ext cx="4306437" cy="2870958"/>
          </a:xfrm>
          <a:prstGeom prst="rect">
            <a:avLst/>
          </a:prstGeom>
        </p:spPr>
      </p:pic>
      <p:pic>
        <p:nvPicPr>
          <p:cNvPr id="6" name="Bilde 5"/>
          <p:cNvPicPr>
            <a:picLocks noChangeAspect="1"/>
          </p:cNvPicPr>
          <p:nvPr/>
        </p:nvPicPr>
        <p:blipFill rotWithShape="1">
          <a:blip r:embed="rId5" cstate="print">
            <a:extLst>
              <a:ext uri="{28A0092B-C50C-407E-A947-70E740481C1C}">
                <a14:useLocalDpi xmlns:a14="http://schemas.microsoft.com/office/drawing/2010/main" val="0"/>
              </a:ext>
            </a:extLst>
          </a:blip>
          <a:srcRect l="8796" r="19213"/>
          <a:stretch/>
        </p:blipFill>
        <p:spPr>
          <a:xfrm>
            <a:off x="-27296" y="2901703"/>
            <a:ext cx="4244454" cy="3946047"/>
          </a:xfrm>
          <a:prstGeom prst="rect">
            <a:avLst/>
          </a:prstGeom>
        </p:spPr>
      </p:pic>
      <p:pic>
        <p:nvPicPr>
          <p:cNvPr id="7" name="Bild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3922" y="2895356"/>
            <a:ext cx="2633993" cy="3962644"/>
          </a:xfrm>
          <a:prstGeom prst="rect">
            <a:avLst/>
          </a:prstGeom>
        </p:spPr>
      </p:pic>
      <p:pic>
        <p:nvPicPr>
          <p:cNvPr id="8" name="Bild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67081" y="2891455"/>
            <a:ext cx="2624919" cy="3966544"/>
          </a:xfrm>
          <a:prstGeom prst="rect">
            <a:avLst/>
          </a:prstGeom>
        </p:spPr>
      </p:pic>
      <p:pic>
        <p:nvPicPr>
          <p:cNvPr id="9" name="Bilde 8"/>
          <p:cNvPicPr>
            <a:picLocks noChangeAspect="1"/>
          </p:cNvPicPr>
          <p:nvPr/>
        </p:nvPicPr>
        <p:blipFill rotWithShape="1">
          <a:blip r:embed="rId8" cstate="print">
            <a:extLst>
              <a:ext uri="{28A0092B-C50C-407E-A947-70E740481C1C}">
                <a14:useLocalDpi xmlns:a14="http://schemas.microsoft.com/office/drawing/2010/main" val="0"/>
              </a:ext>
            </a:extLst>
          </a:blip>
          <a:srcRect l="17391"/>
          <a:stretch/>
        </p:blipFill>
        <p:spPr>
          <a:xfrm>
            <a:off x="-27296" y="0"/>
            <a:ext cx="3582890" cy="2891455"/>
          </a:xfrm>
          <a:prstGeom prst="rect">
            <a:avLst/>
          </a:prstGeom>
        </p:spPr>
      </p:pic>
      <p:pic>
        <p:nvPicPr>
          <p:cNvPr id="10" name="Bilde 9"/>
          <p:cNvPicPr>
            <a:picLocks noChangeAspect="1"/>
          </p:cNvPicPr>
          <p:nvPr/>
        </p:nvPicPr>
        <p:blipFill rotWithShape="1">
          <a:blip r:embed="rId9" cstate="print">
            <a:extLst>
              <a:ext uri="{28A0092B-C50C-407E-A947-70E740481C1C}">
                <a14:useLocalDpi xmlns:a14="http://schemas.microsoft.com/office/drawing/2010/main" val="0"/>
              </a:ext>
            </a:extLst>
          </a:blip>
          <a:srcRect t="7040"/>
          <a:stretch/>
        </p:blipFill>
        <p:spPr>
          <a:xfrm>
            <a:off x="4130639" y="2893325"/>
            <a:ext cx="2843283" cy="3964675"/>
          </a:xfrm>
          <a:prstGeom prst="rect">
            <a:avLst/>
          </a:prstGeom>
        </p:spPr>
      </p:pic>
      <p:sp>
        <p:nvSpPr>
          <p:cNvPr id="11" name="TekstSylinder 10"/>
          <p:cNvSpPr txBox="1"/>
          <p:nvPr/>
        </p:nvSpPr>
        <p:spPr>
          <a:xfrm>
            <a:off x="83870" y="6298877"/>
            <a:ext cx="3118078" cy="369332"/>
          </a:xfrm>
          <a:prstGeom prst="rect">
            <a:avLst/>
          </a:prstGeom>
          <a:noFill/>
        </p:spPr>
        <p:txBody>
          <a:bodyPr wrap="square" rtlCol="0">
            <a:spAutoFit/>
          </a:bodyPr>
          <a:lstStyle/>
          <a:p>
            <a:r>
              <a:rPr lang="nb-NO" dirty="0" smtClean="0"/>
              <a:t>Foto: </a:t>
            </a:r>
            <a:r>
              <a:rPr lang="nb-NO" dirty="0" err="1" smtClean="0"/>
              <a:t>Pixabay</a:t>
            </a:r>
            <a:r>
              <a:rPr lang="nb-NO" dirty="0" smtClean="0"/>
              <a:t> og </a:t>
            </a:r>
            <a:r>
              <a:rPr lang="nb-NO" dirty="0" err="1" smtClean="0"/>
              <a:t>Unsplash</a:t>
            </a:r>
            <a:r>
              <a:rPr lang="nb-NO" dirty="0" smtClean="0"/>
              <a:t> </a:t>
            </a:r>
            <a:endParaRPr lang="nb-NO" dirty="0"/>
          </a:p>
        </p:txBody>
      </p:sp>
      <p:sp>
        <p:nvSpPr>
          <p:cNvPr id="12" name="TekstSylinder 11"/>
          <p:cNvSpPr txBox="1"/>
          <p:nvPr/>
        </p:nvSpPr>
        <p:spPr>
          <a:xfrm>
            <a:off x="-27296" y="2361063"/>
            <a:ext cx="12219296" cy="1107996"/>
          </a:xfrm>
          <a:prstGeom prst="rect">
            <a:avLst/>
          </a:prstGeom>
          <a:solidFill>
            <a:srgbClr val="E7E6E6">
              <a:alpha val="65098"/>
            </a:srgbClr>
          </a:solidFill>
          <a:ln>
            <a:solidFill>
              <a:srgbClr val="000000">
                <a:alpha val="67843"/>
              </a:srgbClr>
            </a:solidFill>
          </a:ln>
        </p:spPr>
        <p:txBody>
          <a:bodyPr wrap="square" rtlCol="0">
            <a:spAutoFit/>
          </a:bodyPr>
          <a:lstStyle/>
          <a:p>
            <a:pPr algn="ctr"/>
            <a:r>
              <a:rPr lang="nb-NO" sz="6600" b="1" dirty="0" smtClean="0">
                <a:solidFill>
                  <a:schemeClr val="bg1"/>
                </a:solidFill>
              </a:rPr>
              <a:t>Hva liker du å bruke kroppen til?</a:t>
            </a:r>
            <a:endParaRPr lang="nb-NO" sz="6600" b="1" dirty="0">
              <a:solidFill>
                <a:schemeClr val="bg1"/>
              </a:solidFill>
            </a:endParaRPr>
          </a:p>
        </p:txBody>
      </p:sp>
    </p:spTree>
    <p:extLst>
      <p:ext uri="{BB962C8B-B14F-4D97-AF65-F5344CB8AC3E}">
        <p14:creationId xmlns:p14="http://schemas.microsoft.com/office/powerpoint/2010/main" val="822234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91319" y="225894"/>
            <a:ext cx="11286700" cy="1555609"/>
          </a:xfrm>
        </p:spPr>
        <p:txBody>
          <a:bodyPr>
            <a:noAutofit/>
          </a:bodyPr>
          <a:lstStyle/>
          <a:p>
            <a:r>
              <a:rPr lang="nb-NO" sz="4800" b="1" dirty="0">
                <a:solidFill>
                  <a:srgbClr val="FFC000"/>
                </a:solidFill>
              </a:rPr>
              <a:t>Hva kjennetegner ungdom som er fornøyd med kroppen sin</a:t>
            </a:r>
            <a:r>
              <a:rPr lang="nb-NO" sz="4800" b="1" dirty="0" smtClean="0">
                <a:solidFill>
                  <a:srgbClr val="FFC000"/>
                </a:solidFill>
              </a:rPr>
              <a:t>?</a:t>
            </a:r>
            <a:endParaRPr lang="nb-NO" sz="4000" b="1" dirty="0">
              <a:solidFill>
                <a:srgbClr val="FFC000"/>
              </a:solidFill>
              <a:latin typeface="+mn-lt"/>
            </a:endParaRPr>
          </a:p>
        </p:txBody>
      </p:sp>
      <p:sp>
        <p:nvSpPr>
          <p:cNvPr id="3" name="Plassholder for innhold 2"/>
          <p:cNvSpPr>
            <a:spLocks noGrp="1"/>
          </p:cNvSpPr>
          <p:nvPr>
            <p:ph idx="1"/>
          </p:nvPr>
        </p:nvSpPr>
        <p:spPr>
          <a:xfrm>
            <a:off x="354842" y="1968560"/>
            <a:ext cx="11423177" cy="4351338"/>
          </a:xfrm>
        </p:spPr>
        <p:txBody>
          <a:bodyPr>
            <a:normAutofit lnSpcReduction="10000"/>
          </a:bodyPr>
          <a:lstStyle/>
          <a:p>
            <a:pPr marL="0" indent="0">
              <a:buNone/>
            </a:pPr>
            <a:r>
              <a:rPr lang="nb-NO" sz="3000" b="1" dirty="0" smtClean="0"/>
              <a:t>#</a:t>
            </a:r>
            <a:r>
              <a:rPr lang="nb-NO" sz="3000" b="1" dirty="0"/>
              <a:t>1 </a:t>
            </a:r>
            <a:r>
              <a:rPr lang="nb-NO" sz="3000" b="1" dirty="0" smtClean="0"/>
              <a:t>Har </a:t>
            </a:r>
            <a:r>
              <a:rPr lang="nb-NO" sz="3000" b="1" dirty="0"/>
              <a:t>fokus på hva de kan bruke </a:t>
            </a:r>
            <a:r>
              <a:rPr lang="nb-NO" sz="3000" b="1" dirty="0" smtClean="0"/>
              <a:t>kroppen </a:t>
            </a:r>
            <a:r>
              <a:rPr lang="nb-NO" sz="3000" b="1" dirty="0"/>
              <a:t>til, ikke hvordan den ser ut </a:t>
            </a:r>
            <a:r>
              <a:rPr lang="nb-NO" sz="3000" b="1" dirty="0" smtClean="0"/>
              <a:t/>
            </a:r>
            <a:br>
              <a:rPr lang="nb-NO" sz="3000" b="1" dirty="0" smtClean="0"/>
            </a:br>
            <a:endParaRPr lang="nb-NO" sz="3000" b="1" dirty="0" smtClean="0"/>
          </a:p>
          <a:p>
            <a:pPr marL="0" indent="0">
              <a:buNone/>
            </a:pPr>
            <a:r>
              <a:rPr lang="nb-NO" sz="3000" b="1" dirty="0" smtClean="0"/>
              <a:t>#2 Opplever lite snakk om kropp og </a:t>
            </a:r>
            <a:br>
              <a:rPr lang="nb-NO" sz="3000" b="1" dirty="0" smtClean="0"/>
            </a:br>
            <a:r>
              <a:rPr lang="nb-NO" sz="3000" b="1" dirty="0" smtClean="0"/>
              <a:t>utseende hjemme</a:t>
            </a:r>
            <a:endParaRPr lang="nb-NO" sz="3000" b="1" dirty="0"/>
          </a:p>
          <a:p>
            <a:pPr marL="0" indent="0">
              <a:buNone/>
            </a:pPr>
            <a:r>
              <a:rPr lang="nb-NO" sz="3000" b="1" dirty="0" smtClean="0"/>
              <a:t/>
            </a:r>
            <a:br>
              <a:rPr lang="nb-NO" sz="3000" b="1" dirty="0" smtClean="0"/>
            </a:br>
            <a:r>
              <a:rPr lang="nb-NO" sz="3000" b="1" dirty="0" smtClean="0"/>
              <a:t>#3 </a:t>
            </a:r>
            <a:r>
              <a:rPr lang="nb-NO" sz="3000" b="1" dirty="0"/>
              <a:t>Har </a:t>
            </a:r>
            <a:r>
              <a:rPr lang="nb-NO" sz="3000" b="1" dirty="0" smtClean="0"/>
              <a:t>et </a:t>
            </a:r>
            <a:r>
              <a:rPr lang="nb-NO" sz="3000" b="1" dirty="0"/>
              <a:t>bevisst og kritisk forhold til </a:t>
            </a:r>
            <a:r>
              <a:rPr lang="nb-NO" sz="3000" b="1" dirty="0" smtClean="0"/>
              <a:t/>
            </a:r>
            <a:br>
              <a:rPr lang="nb-NO" sz="3000" b="1" dirty="0" smtClean="0"/>
            </a:br>
            <a:r>
              <a:rPr lang="nb-NO" sz="3000" b="1" dirty="0" smtClean="0"/>
              <a:t>medias kroppsideal</a:t>
            </a:r>
          </a:p>
          <a:p>
            <a:pPr marL="0" indent="0">
              <a:buNone/>
            </a:pPr>
            <a:endParaRPr lang="nb-NO" sz="3000" b="1" dirty="0"/>
          </a:p>
          <a:p>
            <a:pPr marL="0" indent="0">
              <a:buNone/>
            </a:pPr>
            <a:endParaRPr lang="nb-NO" sz="3000" b="1" dirty="0" smtClean="0"/>
          </a:p>
          <a:p>
            <a:pPr marL="0" indent="0">
              <a:buNone/>
            </a:pPr>
            <a:r>
              <a:rPr lang="nb-NO" sz="2400" dirty="0" smtClean="0"/>
              <a:t>Kilde: forskning.no</a:t>
            </a:r>
            <a:endParaRPr lang="nb-NO" sz="2400" dirty="0"/>
          </a:p>
        </p:txBody>
      </p:sp>
      <p:pic>
        <p:nvPicPr>
          <p:cNvPr id="4" name="Plassholder for innhold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7689" y="2879678"/>
            <a:ext cx="5160330" cy="3440220"/>
          </a:xfrm>
          <a:prstGeom prst="rect">
            <a:avLst/>
          </a:prstGeom>
        </p:spPr>
      </p:pic>
      <p:sp>
        <p:nvSpPr>
          <p:cNvPr id="5" name="TekstSylinder 4"/>
          <p:cNvSpPr txBox="1"/>
          <p:nvPr/>
        </p:nvSpPr>
        <p:spPr>
          <a:xfrm>
            <a:off x="9994907" y="5829093"/>
            <a:ext cx="1783112" cy="369332"/>
          </a:xfrm>
          <a:prstGeom prst="rect">
            <a:avLst/>
          </a:prstGeom>
          <a:noFill/>
        </p:spPr>
        <p:txBody>
          <a:bodyPr wrap="square" rtlCol="0">
            <a:spAutoFit/>
          </a:bodyPr>
          <a:lstStyle/>
          <a:p>
            <a:r>
              <a:rPr lang="nb-NO" dirty="0" err="1" smtClean="0">
                <a:solidFill>
                  <a:schemeClr val="bg1"/>
                </a:solidFill>
              </a:rPr>
              <a:t>Foto:Unsplash</a:t>
            </a:r>
            <a:endParaRPr lang="nb-NO" dirty="0">
              <a:solidFill>
                <a:schemeClr val="bg1"/>
              </a:solidFill>
            </a:endParaRPr>
          </a:p>
        </p:txBody>
      </p:sp>
    </p:spTree>
    <p:extLst>
      <p:ext uri="{BB962C8B-B14F-4D97-AF65-F5344CB8AC3E}">
        <p14:creationId xmlns:p14="http://schemas.microsoft.com/office/powerpoint/2010/main" val="115478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70997" y="55488"/>
            <a:ext cx="4708477" cy="6817877"/>
          </a:xfrm>
        </p:spPr>
      </p:pic>
      <p:sp>
        <p:nvSpPr>
          <p:cNvPr id="5" name="TekstSylinder 4"/>
          <p:cNvSpPr txBox="1"/>
          <p:nvPr/>
        </p:nvSpPr>
        <p:spPr>
          <a:xfrm>
            <a:off x="8529851" y="6168788"/>
            <a:ext cx="1610436" cy="369332"/>
          </a:xfrm>
          <a:prstGeom prst="rect">
            <a:avLst/>
          </a:prstGeom>
          <a:noFill/>
        </p:spPr>
        <p:txBody>
          <a:bodyPr wrap="square" rtlCol="0">
            <a:spAutoFit/>
          </a:bodyPr>
          <a:lstStyle/>
          <a:p>
            <a:r>
              <a:rPr lang="nb-NO" dirty="0" smtClean="0"/>
              <a:t>Filmweb.no</a:t>
            </a:r>
            <a:endParaRPr lang="nb-NO" dirty="0"/>
          </a:p>
        </p:txBody>
      </p:sp>
    </p:spTree>
    <p:extLst>
      <p:ext uri="{BB962C8B-B14F-4D97-AF65-F5344CB8AC3E}">
        <p14:creationId xmlns:p14="http://schemas.microsoft.com/office/powerpoint/2010/main" val="20709760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arzan - Tarzan Meets Jane Norwegian-2.mp4">
            <a:hlinkClick r:id="" action="ppaction://media"/>
          </p:cNvPr>
          <p:cNvPicPr>
            <a:picLocks noGrp="1" noRot="1" noChangeAspect="1"/>
          </p:cNvPicPr>
          <p:nvPr>
            <p:ph idx="1"/>
            <a:videoFile r:link="rId1"/>
          </p:nvPr>
        </p:nvPicPr>
        <p:blipFill>
          <a:blip r:embed="rId4" cstate="print"/>
          <a:stretch>
            <a:fillRect/>
          </a:stretch>
        </p:blipFill>
        <p:spPr>
          <a:xfrm>
            <a:off x="1358899" y="0"/>
            <a:ext cx="8832851" cy="6624639"/>
          </a:xfrm>
          <a:prstGeom prst="rect">
            <a:avLst/>
          </a:prstGeom>
        </p:spPr>
      </p:pic>
    </p:spTree>
    <p:extLst>
      <p:ext uri="{BB962C8B-B14F-4D97-AF65-F5344CB8AC3E}">
        <p14:creationId xmlns:p14="http://schemas.microsoft.com/office/powerpoint/2010/main" val="4028788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descr="Tarzan.jpg"/>
          <p:cNvPicPr>
            <a:picLocks noGrp="1" noChangeAspect="1"/>
          </p:cNvPicPr>
          <p:nvPr>
            <p:ph idx="1"/>
          </p:nvPr>
        </p:nvPicPr>
        <p:blipFill>
          <a:blip r:embed="rId3" cstate="print"/>
          <a:stretch>
            <a:fillRect/>
          </a:stretch>
        </p:blipFill>
        <p:spPr>
          <a:xfrm>
            <a:off x="342901" y="1061418"/>
            <a:ext cx="11506200" cy="4615482"/>
          </a:xfrm>
        </p:spPr>
      </p:pic>
      <p:sp>
        <p:nvSpPr>
          <p:cNvPr id="5" name="TekstSylinder 4"/>
          <p:cNvSpPr txBox="1"/>
          <p:nvPr/>
        </p:nvSpPr>
        <p:spPr>
          <a:xfrm>
            <a:off x="9086850" y="6115050"/>
            <a:ext cx="1809750" cy="381000"/>
          </a:xfrm>
          <a:prstGeom prst="rect">
            <a:avLst/>
          </a:prstGeom>
          <a:noFill/>
        </p:spPr>
        <p:txBody>
          <a:bodyPr wrap="square" rtlCol="0">
            <a:spAutoFit/>
          </a:bodyPr>
          <a:lstStyle/>
          <a:p>
            <a:r>
              <a:rPr lang="nb-NO" dirty="0" err="1" smtClean="0"/>
              <a:t>Filmweb.no</a:t>
            </a:r>
            <a:endParaRPr lang="nb-NO" dirty="0"/>
          </a:p>
        </p:txBody>
      </p:sp>
    </p:spTree>
    <p:extLst>
      <p:ext uri="{BB962C8B-B14F-4D97-AF65-F5344CB8AC3E}">
        <p14:creationId xmlns:p14="http://schemas.microsoft.com/office/powerpoint/2010/main" val="33753007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7" name="Plassholder for innhold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1009" b="10602"/>
          <a:stretch/>
        </p:blipFill>
        <p:spPr>
          <a:xfrm>
            <a:off x="-10681" y="112877"/>
            <a:ext cx="12202681" cy="6432770"/>
          </a:xfrm>
        </p:spPr>
      </p:pic>
      <p:sp>
        <p:nvSpPr>
          <p:cNvPr id="11" name="Bildeforklaring formet som en sky 10"/>
          <p:cNvSpPr/>
          <p:nvPr/>
        </p:nvSpPr>
        <p:spPr>
          <a:xfrm rot="20724910">
            <a:off x="344505" y="378899"/>
            <a:ext cx="3433603" cy="2041929"/>
          </a:xfrm>
          <a:prstGeom prst="cloudCallout">
            <a:avLst>
              <a:gd name="adj1" fmla="val 13713"/>
              <a:gd name="adj2" fmla="val 85415"/>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kstSylinder 11"/>
          <p:cNvSpPr txBox="1"/>
          <p:nvPr/>
        </p:nvSpPr>
        <p:spPr>
          <a:xfrm>
            <a:off x="829891" y="861254"/>
            <a:ext cx="2716711" cy="1077218"/>
          </a:xfrm>
          <a:prstGeom prst="rect">
            <a:avLst/>
          </a:prstGeom>
          <a:noFill/>
        </p:spPr>
        <p:txBody>
          <a:bodyPr wrap="square" rtlCol="0">
            <a:spAutoFit/>
          </a:bodyPr>
          <a:lstStyle/>
          <a:p>
            <a:r>
              <a:rPr lang="nb-NO" sz="3200" b="1" i="1" dirty="0" smtClean="0">
                <a:solidFill>
                  <a:schemeClr val="bg1"/>
                </a:solidFill>
              </a:rPr>
              <a:t>Hva gjør meg verdifull?</a:t>
            </a:r>
            <a:endParaRPr lang="nb-NO" sz="3200" b="1" i="1" dirty="0">
              <a:solidFill>
                <a:schemeClr val="bg1"/>
              </a:solidFill>
            </a:endParaRPr>
          </a:p>
        </p:txBody>
      </p:sp>
      <p:sp>
        <p:nvSpPr>
          <p:cNvPr id="13" name="Bildeforklaring formet som en sky 12"/>
          <p:cNvSpPr/>
          <p:nvPr/>
        </p:nvSpPr>
        <p:spPr>
          <a:xfrm rot="167005">
            <a:off x="6130280" y="445847"/>
            <a:ext cx="3366205" cy="1713594"/>
          </a:xfrm>
          <a:prstGeom prst="cloudCallout">
            <a:avLst>
              <a:gd name="adj1" fmla="val -26775"/>
              <a:gd name="adj2" fmla="val 79702"/>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2400" b="1" dirty="0">
              <a:solidFill>
                <a:schemeClr val="bg1"/>
              </a:solidFill>
            </a:endParaRPr>
          </a:p>
        </p:txBody>
      </p:sp>
      <p:sp>
        <p:nvSpPr>
          <p:cNvPr id="14" name="TekstSylinder 13"/>
          <p:cNvSpPr txBox="1"/>
          <p:nvPr/>
        </p:nvSpPr>
        <p:spPr>
          <a:xfrm>
            <a:off x="6728291" y="1010256"/>
            <a:ext cx="2437762" cy="584775"/>
          </a:xfrm>
          <a:prstGeom prst="rect">
            <a:avLst/>
          </a:prstGeom>
          <a:noFill/>
        </p:spPr>
        <p:txBody>
          <a:bodyPr wrap="square" rtlCol="0">
            <a:spAutoFit/>
          </a:bodyPr>
          <a:lstStyle/>
          <a:p>
            <a:r>
              <a:rPr lang="nb-NO" sz="3200" b="1" i="1" dirty="0" smtClean="0">
                <a:solidFill>
                  <a:schemeClr val="bg1"/>
                </a:solidFill>
              </a:rPr>
              <a:t>Hvem er jeg?</a:t>
            </a:r>
            <a:endParaRPr lang="nb-NO" sz="3200" b="1" i="1" dirty="0">
              <a:solidFill>
                <a:schemeClr val="bg1"/>
              </a:solidFill>
            </a:endParaRPr>
          </a:p>
        </p:txBody>
      </p:sp>
      <p:sp>
        <p:nvSpPr>
          <p:cNvPr id="15" name="TekstSylinder 14"/>
          <p:cNvSpPr txBox="1"/>
          <p:nvPr/>
        </p:nvSpPr>
        <p:spPr>
          <a:xfrm>
            <a:off x="9459310" y="6176315"/>
            <a:ext cx="3736428" cy="369332"/>
          </a:xfrm>
          <a:prstGeom prst="rect">
            <a:avLst/>
          </a:prstGeom>
          <a:noFill/>
        </p:spPr>
        <p:txBody>
          <a:bodyPr wrap="square" rtlCol="0">
            <a:spAutoFit/>
          </a:bodyPr>
          <a:lstStyle/>
          <a:p>
            <a:r>
              <a:rPr lang="nb-NO" dirty="0" smtClean="0"/>
              <a:t>Foto: </a:t>
            </a:r>
            <a:r>
              <a:rPr lang="nb-NO" dirty="0" err="1" smtClean="0"/>
              <a:t>Jed</a:t>
            </a:r>
            <a:r>
              <a:rPr lang="nb-NO" dirty="0" smtClean="0"/>
              <a:t> </a:t>
            </a:r>
            <a:r>
              <a:rPr lang="nb-NO" dirty="0" err="1" smtClean="0"/>
              <a:t>Villejo</a:t>
            </a:r>
            <a:r>
              <a:rPr lang="nb-NO" dirty="0" smtClean="0"/>
              <a:t>/</a:t>
            </a:r>
            <a:r>
              <a:rPr lang="nb-NO" dirty="0" err="1" smtClean="0"/>
              <a:t>Unsplash</a:t>
            </a:r>
            <a:endParaRPr lang="nb-NO" dirty="0"/>
          </a:p>
        </p:txBody>
      </p:sp>
    </p:spTree>
    <p:extLst>
      <p:ext uri="{BB962C8B-B14F-4D97-AF65-F5344CB8AC3E}">
        <p14:creationId xmlns:p14="http://schemas.microsoft.com/office/powerpoint/2010/main" val="58011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579355"/>
            <a:ext cx="12192000" cy="8132089"/>
          </a:xfrm>
        </p:spPr>
      </p:pic>
      <p:sp>
        <p:nvSpPr>
          <p:cNvPr id="5" name="TekstSylinder 4"/>
          <p:cNvSpPr txBox="1"/>
          <p:nvPr/>
        </p:nvSpPr>
        <p:spPr>
          <a:xfrm>
            <a:off x="10405730" y="6273209"/>
            <a:ext cx="1786270" cy="369332"/>
          </a:xfrm>
          <a:prstGeom prst="rect">
            <a:avLst/>
          </a:prstGeom>
          <a:noFill/>
        </p:spPr>
        <p:txBody>
          <a:bodyPr wrap="square" rtlCol="0">
            <a:spAutoFit/>
          </a:bodyPr>
          <a:lstStyle/>
          <a:p>
            <a:r>
              <a:rPr lang="nb-NO" dirty="0" smtClean="0"/>
              <a:t>Foto: </a:t>
            </a:r>
            <a:r>
              <a:rPr lang="nb-NO" dirty="0" err="1" smtClean="0"/>
              <a:t>Unsplash</a:t>
            </a:r>
            <a:endParaRPr lang="nb-NO" dirty="0"/>
          </a:p>
        </p:txBody>
      </p:sp>
      <p:sp>
        <p:nvSpPr>
          <p:cNvPr id="6" name="TekstSylinder 5"/>
          <p:cNvSpPr txBox="1"/>
          <p:nvPr/>
        </p:nvSpPr>
        <p:spPr>
          <a:xfrm>
            <a:off x="574158" y="941522"/>
            <a:ext cx="6315739" cy="3785652"/>
          </a:xfrm>
          <a:prstGeom prst="rect">
            <a:avLst/>
          </a:prstGeom>
          <a:solidFill>
            <a:srgbClr val="A26921">
              <a:alpha val="54118"/>
            </a:srgbClr>
          </a:solidFill>
        </p:spPr>
        <p:txBody>
          <a:bodyPr wrap="square" rtlCol="0">
            <a:spAutoFit/>
          </a:bodyPr>
          <a:lstStyle/>
          <a:p>
            <a:r>
              <a:rPr lang="nb-NO" sz="4000" b="1" dirty="0" smtClean="0"/>
              <a:t>Gud sier:</a:t>
            </a:r>
            <a:br>
              <a:rPr lang="nb-NO" sz="4000" b="1" dirty="0" smtClean="0"/>
            </a:br>
            <a:endParaRPr lang="nb-NO" sz="4000" b="1" dirty="0" smtClean="0"/>
          </a:p>
          <a:p>
            <a:pPr marL="571500" indent="-571500">
              <a:buFontTx/>
              <a:buChar char="-"/>
            </a:pPr>
            <a:r>
              <a:rPr lang="nb-NO" sz="4000" b="1" i="1" dirty="0" smtClean="0"/>
              <a:t>du </a:t>
            </a:r>
            <a:r>
              <a:rPr lang="nb-NO" sz="4000" b="1" i="1" dirty="0"/>
              <a:t>er dyrebar i </a:t>
            </a:r>
            <a:r>
              <a:rPr lang="nb-NO" sz="4000" b="1" i="1" dirty="0" smtClean="0"/>
              <a:t>mine øyne, høyt </a:t>
            </a:r>
            <a:r>
              <a:rPr lang="nb-NO" sz="4000" b="1" i="1" dirty="0"/>
              <a:t>aktet og jeg elsker </a:t>
            </a:r>
            <a:r>
              <a:rPr lang="nb-NO" sz="4000" b="1" i="1" dirty="0" smtClean="0"/>
              <a:t>deg.</a:t>
            </a:r>
          </a:p>
          <a:p>
            <a:r>
              <a:rPr lang="nb-NO" sz="4000" b="1" i="1" dirty="0" smtClean="0"/>
              <a:t>				Jes 43,4</a:t>
            </a:r>
            <a:endParaRPr lang="nb-NO" sz="4000" b="1" i="1" dirty="0"/>
          </a:p>
        </p:txBody>
      </p:sp>
    </p:spTree>
    <p:extLst>
      <p:ext uri="{BB962C8B-B14F-4D97-AF65-F5344CB8AC3E}">
        <p14:creationId xmlns:p14="http://schemas.microsoft.com/office/powerpoint/2010/main" val="4239692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9521" y="2426411"/>
            <a:ext cx="2617900" cy="246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2562" y="2449143"/>
            <a:ext cx="4561279" cy="2458423"/>
          </a:xfrm>
          <a:prstGeom prst="rect">
            <a:avLst/>
          </a:prstGeom>
        </p:spPr>
      </p:pic>
      <p:pic>
        <p:nvPicPr>
          <p:cNvPr id="19" name="Bild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8" y="27295"/>
            <a:ext cx="2455356" cy="3683035"/>
          </a:xfrm>
          <a:prstGeom prst="rect">
            <a:avLst/>
          </a:prstGeom>
        </p:spPr>
      </p:pic>
      <p:pic>
        <p:nvPicPr>
          <p:cNvPr id="14" name="Bilde 13"/>
          <p:cNvPicPr>
            <a:picLocks noChangeAspect="1"/>
          </p:cNvPicPr>
          <p:nvPr/>
        </p:nvPicPr>
        <p:blipFill rotWithShape="1">
          <a:blip r:embed="rId6" cstate="print">
            <a:extLst>
              <a:ext uri="{28A0092B-C50C-407E-A947-70E740481C1C}">
                <a14:useLocalDpi xmlns:a14="http://schemas.microsoft.com/office/drawing/2010/main" val="0"/>
              </a:ext>
            </a:extLst>
          </a:blip>
          <a:srcRect b="33491"/>
          <a:stretch/>
        </p:blipFill>
        <p:spPr>
          <a:xfrm>
            <a:off x="4292250" y="4894992"/>
            <a:ext cx="2242057" cy="2016171"/>
          </a:xfrm>
          <a:prstGeom prst="rect">
            <a:avLst/>
          </a:prstGeom>
        </p:spPr>
      </p:pic>
      <p:pic>
        <p:nvPicPr>
          <p:cNvPr id="5" name="Bild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5424" y="-6992"/>
            <a:ext cx="4395234" cy="2405439"/>
          </a:xfrm>
          <a:prstGeom prst="rect">
            <a:avLst/>
          </a:prstGeom>
        </p:spPr>
      </p:pic>
      <p:pic>
        <p:nvPicPr>
          <p:cNvPr id="21" name="Bild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5357" y="4875345"/>
            <a:ext cx="1851689" cy="1982655"/>
          </a:xfrm>
          <a:prstGeom prst="rect">
            <a:avLst/>
          </a:prstGeom>
        </p:spPr>
      </p:pic>
      <p:pic>
        <p:nvPicPr>
          <p:cNvPr id="22" name="Bild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79720" y="-16668"/>
            <a:ext cx="3240779" cy="2457464"/>
          </a:xfrm>
          <a:prstGeom prst="rect">
            <a:avLst/>
          </a:prstGeom>
        </p:spPr>
      </p:pic>
      <p:pic>
        <p:nvPicPr>
          <p:cNvPr id="23" name="Bild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36262" y="-25867"/>
            <a:ext cx="3076843" cy="2461473"/>
          </a:xfrm>
          <a:prstGeom prst="rect">
            <a:avLst/>
          </a:prstGeom>
        </p:spPr>
      </p:pic>
      <p:pic>
        <p:nvPicPr>
          <p:cNvPr id="25" name="Bilde 24"/>
          <p:cNvPicPr>
            <a:picLocks noChangeAspect="1"/>
          </p:cNvPicPr>
          <p:nvPr/>
        </p:nvPicPr>
        <p:blipFill rotWithShape="1">
          <a:blip r:embed="rId11" cstate="print">
            <a:extLst>
              <a:ext uri="{28A0092B-C50C-407E-A947-70E740481C1C}">
                <a14:useLocalDpi xmlns:a14="http://schemas.microsoft.com/office/drawing/2010/main" val="0"/>
              </a:ext>
            </a:extLst>
          </a:blip>
          <a:srcRect l="1119" t="10621" r="-1119" b="-4475"/>
          <a:stretch/>
        </p:blipFill>
        <p:spPr>
          <a:xfrm>
            <a:off x="7861375" y="4875345"/>
            <a:ext cx="3011551" cy="2119850"/>
          </a:xfrm>
          <a:prstGeom prst="rect">
            <a:avLst/>
          </a:prstGeom>
        </p:spPr>
      </p:pic>
      <p:pic>
        <p:nvPicPr>
          <p:cNvPr id="28" name="Plassholder for innhold 27"/>
          <p:cNvPicPr>
            <a:picLocks noGrp="1" noChangeAspect="1"/>
          </p:cNvPicPr>
          <p:nvPr>
            <p:ph idx="1"/>
          </p:nvPr>
        </p:nvPicPr>
        <p:blipFill>
          <a:blip r:embed="rId12" cstate="print">
            <a:extLst>
              <a:ext uri="{28A0092B-C50C-407E-A947-70E740481C1C}">
                <a14:useLocalDpi xmlns:a14="http://schemas.microsoft.com/office/drawing/2010/main" val="0"/>
              </a:ext>
            </a:extLst>
          </a:blip>
          <a:stretch>
            <a:fillRect/>
          </a:stretch>
        </p:blipFill>
        <p:spPr bwMode="auto">
          <a:xfrm>
            <a:off x="7121005" y="2447542"/>
            <a:ext cx="2299105" cy="23931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ilderesultat for vaian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40534" y="4875345"/>
            <a:ext cx="1322702" cy="198265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ilderesultat for fotball ronaldo"/>
          <p:cNvSpPr>
            <a:spLocks noChangeAspect="1" noChangeArrowheads="1"/>
          </p:cNvSpPr>
          <p:nvPr/>
        </p:nvSpPr>
        <p:spPr bwMode="auto">
          <a:xfrm>
            <a:off x="155575" y="-1790700"/>
            <a:ext cx="28098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3" name="AutoShape 4" descr="Bilderesultat for fotball ronaldo"/>
          <p:cNvSpPr>
            <a:spLocks noChangeAspect="1" noChangeArrowheads="1"/>
          </p:cNvSpPr>
          <p:nvPr/>
        </p:nvSpPr>
        <p:spPr bwMode="auto">
          <a:xfrm>
            <a:off x="307975" y="-1658678"/>
            <a:ext cx="2809875" cy="37637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AutoShape 6" descr="Bilderesultat for fotball ronaldo"/>
          <p:cNvSpPr>
            <a:spLocks noChangeAspect="1" noChangeArrowheads="1"/>
          </p:cNvSpPr>
          <p:nvPr/>
        </p:nvSpPr>
        <p:spPr bwMode="auto">
          <a:xfrm>
            <a:off x="307975" y="-1638300"/>
            <a:ext cx="28098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9" name="Bilde 8"/>
          <p:cNvPicPr>
            <a:picLocks noChangeAspect="1"/>
          </p:cNvPicPr>
          <p:nvPr/>
        </p:nvPicPr>
        <p:blipFill rotWithShape="1">
          <a:blip r:embed="rId14" cstate="print">
            <a:extLst>
              <a:ext uri="{28A0092B-C50C-407E-A947-70E740481C1C}">
                <a14:useLocalDpi xmlns:a14="http://schemas.microsoft.com/office/drawing/2010/main" val="0"/>
              </a:ext>
            </a:extLst>
          </a:blip>
          <a:srcRect l="19426" t="11905" r="13502" b="13109"/>
          <a:stretch/>
        </p:blipFill>
        <p:spPr>
          <a:xfrm>
            <a:off x="10848472" y="4894991"/>
            <a:ext cx="1315176" cy="1963009"/>
          </a:xfrm>
          <a:prstGeom prst="rect">
            <a:avLst/>
          </a:prstGeom>
        </p:spPr>
      </p:pic>
      <p:pic>
        <p:nvPicPr>
          <p:cNvPr id="11" name="Bild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165" y="3521791"/>
            <a:ext cx="2442879" cy="3451051"/>
          </a:xfrm>
          <a:prstGeom prst="rect">
            <a:avLst/>
          </a:prstGeom>
        </p:spPr>
      </p:pic>
      <p:sp>
        <p:nvSpPr>
          <p:cNvPr id="6" name="TekstSylinder 5"/>
          <p:cNvSpPr txBox="1"/>
          <p:nvPr/>
        </p:nvSpPr>
        <p:spPr>
          <a:xfrm>
            <a:off x="-66692" y="3483582"/>
            <a:ext cx="12148820" cy="923330"/>
          </a:xfrm>
          <a:prstGeom prst="rect">
            <a:avLst/>
          </a:prstGeom>
          <a:solidFill>
            <a:srgbClr val="E7E6E6">
              <a:alpha val="58039"/>
            </a:srgbClr>
          </a:solidFill>
        </p:spPr>
        <p:txBody>
          <a:bodyPr wrap="square" rtlCol="0">
            <a:spAutoFit/>
          </a:bodyPr>
          <a:lstStyle/>
          <a:p>
            <a:pPr algn="ctr"/>
            <a:r>
              <a:rPr lang="nb-NO" sz="5400" b="1" dirty="0">
                <a:solidFill>
                  <a:schemeClr val="bg1"/>
                </a:solidFill>
              </a:rPr>
              <a:t>Min verdi – og typiske trekk i samtiden</a:t>
            </a:r>
          </a:p>
        </p:txBody>
      </p:sp>
    </p:spTree>
    <p:extLst>
      <p:ext uri="{BB962C8B-B14F-4D97-AF65-F5344CB8AC3E}">
        <p14:creationId xmlns:p14="http://schemas.microsoft.com/office/powerpoint/2010/main" val="1254283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p:cNvPicPr>
            <a:picLocks noGrp="1" noChangeAspect="1"/>
          </p:cNvPicPr>
          <p:nvPr>
            <p:ph idx="1"/>
          </p:nvPr>
        </p:nvPicPr>
        <p:blipFill>
          <a:blip r:embed="rId3" cstate="print">
            <a:extLst>
              <a:ext uri="{28A0092B-C50C-407E-A947-70E740481C1C}">
                <a14:useLocalDpi xmlns:a14="http://schemas.microsoft.com/office/drawing/2010/main" val="0"/>
              </a:ext>
            </a:extLst>
          </a:blip>
          <a:srcRect l="9327" r="9686"/>
          <a:stretch>
            <a:fillRect/>
          </a:stretch>
        </p:blipFill>
        <p:spPr>
          <a:xfrm>
            <a:off x="5200650" y="553128"/>
            <a:ext cx="6720828" cy="5523822"/>
          </a:xfrm>
        </p:spPr>
      </p:pic>
      <p:sp>
        <p:nvSpPr>
          <p:cNvPr id="3" name="TekstSylinder 2"/>
          <p:cNvSpPr txBox="1"/>
          <p:nvPr/>
        </p:nvSpPr>
        <p:spPr>
          <a:xfrm>
            <a:off x="8676167" y="5932967"/>
            <a:ext cx="2499833" cy="369332"/>
          </a:xfrm>
          <a:prstGeom prst="rect">
            <a:avLst/>
          </a:prstGeom>
          <a:noFill/>
        </p:spPr>
        <p:txBody>
          <a:bodyPr wrap="square" rtlCol="0">
            <a:spAutoFit/>
          </a:bodyPr>
          <a:lstStyle/>
          <a:p>
            <a:endParaRPr lang="nb-NO" dirty="0"/>
          </a:p>
        </p:txBody>
      </p:sp>
      <p:sp>
        <p:nvSpPr>
          <p:cNvPr id="6" name="TekstSylinder 5"/>
          <p:cNvSpPr txBox="1"/>
          <p:nvPr/>
        </p:nvSpPr>
        <p:spPr>
          <a:xfrm>
            <a:off x="10054590" y="5623560"/>
            <a:ext cx="1577340" cy="369332"/>
          </a:xfrm>
          <a:prstGeom prst="rect">
            <a:avLst/>
          </a:prstGeom>
          <a:noFill/>
        </p:spPr>
        <p:txBody>
          <a:bodyPr wrap="square" rtlCol="0">
            <a:spAutoFit/>
          </a:bodyPr>
          <a:lstStyle/>
          <a:p>
            <a:r>
              <a:rPr lang="nb-NO" dirty="0" smtClean="0">
                <a:solidFill>
                  <a:schemeClr val="bg1"/>
                </a:solidFill>
              </a:rPr>
              <a:t>Foto: </a:t>
            </a:r>
            <a:r>
              <a:rPr lang="nb-NO" dirty="0" err="1" smtClean="0">
                <a:solidFill>
                  <a:schemeClr val="bg1"/>
                </a:solidFill>
              </a:rPr>
              <a:t>Pixabay</a:t>
            </a:r>
            <a:endParaRPr lang="nb-NO" dirty="0">
              <a:solidFill>
                <a:schemeClr val="bg1"/>
              </a:solidFill>
            </a:endParaRPr>
          </a:p>
        </p:txBody>
      </p:sp>
      <p:pic>
        <p:nvPicPr>
          <p:cNvPr id="30722" name="Picture 2" descr="Abs, Armer, Biceps, Kroppen"/>
          <p:cNvPicPr>
            <a:picLocks noChangeAspect="1" noChangeArrowheads="1"/>
          </p:cNvPicPr>
          <p:nvPr/>
        </p:nvPicPr>
        <p:blipFill>
          <a:blip r:embed="rId4" cstate="print"/>
          <a:srcRect r="41849" b="12307"/>
          <a:stretch>
            <a:fillRect/>
          </a:stretch>
        </p:blipFill>
        <p:spPr bwMode="auto">
          <a:xfrm>
            <a:off x="228600" y="476250"/>
            <a:ext cx="4816233" cy="5676900"/>
          </a:xfrm>
          <a:prstGeom prst="rect">
            <a:avLst/>
          </a:prstGeom>
          <a:noFill/>
        </p:spPr>
      </p:pic>
      <p:sp>
        <p:nvSpPr>
          <p:cNvPr id="8" name="TekstSylinder 7"/>
          <p:cNvSpPr txBox="1"/>
          <p:nvPr/>
        </p:nvSpPr>
        <p:spPr>
          <a:xfrm>
            <a:off x="3615690" y="5623560"/>
            <a:ext cx="1577340" cy="369332"/>
          </a:xfrm>
          <a:prstGeom prst="rect">
            <a:avLst/>
          </a:prstGeom>
          <a:noFill/>
        </p:spPr>
        <p:txBody>
          <a:bodyPr wrap="square" rtlCol="0">
            <a:spAutoFit/>
          </a:bodyPr>
          <a:lstStyle/>
          <a:p>
            <a:r>
              <a:rPr lang="nb-NO" dirty="0" smtClean="0"/>
              <a:t>Foto: </a:t>
            </a:r>
            <a:r>
              <a:rPr lang="nb-NO" dirty="0" err="1" smtClean="0"/>
              <a:t>Pixabay</a:t>
            </a:r>
            <a:endParaRPr lang="nb-NO" dirty="0"/>
          </a:p>
        </p:txBody>
      </p:sp>
      <p:sp>
        <p:nvSpPr>
          <p:cNvPr id="9" name="Rektangel 8"/>
          <p:cNvSpPr/>
          <p:nvPr/>
        </p:nvSpPr>
        <p:spPr>
          <a:xfrm>
            <a:off x="0" y="3089576"/>
            <a:ext cx="11906250" cy="1015663"/>
          </a:xfrm>
          <a:prstGeom prst="rect">
            <a:avLst/>
          </a:prstGeom>
          <a:solidFill>
            <a:srgbClr val="000000">
              <a:alpha val="60000"/>
            </a:srgbClr>
          </a:solidFill>
        </p:spPr>
        <p:txBody>
          <a:bodyPr wrap="square">
            <a:spAutoFit/>
          </a:bodyPr>
          <a:lstStyle/>
          <a:p>
            <a:pPr algn="ctr"/>
            <a:r>
              <a:rPr lang="nb-NO" sz="6000" b="1" dirty="0" smtClean="0"/>
              <a:t>Er </a:t>
            </a:r>
            <a:r>
              <a:rPr lang="nb-NO" sz="6000" b="1" smtClean="0"/>
              <a:t>det </a:t>
            </a:r>
            <a:r>
              <a:rPr lang="nb-NO" sz="6000" b="1" smtClean="0"/>
              <a:t>utseendet </a:t>
            </a:r>
            <a:r>
              <a:rPr lang="nb-NO" sz="6000" b="1" dirty="0" smtClean="0"/>
              <a:t>som gir meg verdi? </a:t>
            </a:r>
            <a:endParaRPr lang="nb-NO" sz="6000" dirty="0"/>
          </a:p>
        </p:txBody>
      </p:sp>
    </p:spTree>
    <p:extLst>
      <p:ext uri="{BB962C8B-B14F-4D97-AF65-F5344CB8AC3E}">
        <p14:creationId xmlns:p14="http://schemas.microsoft.com/office/powerpoint/2010/main" val="25611505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2968" y="137160"/>
            <a:ext cx="2788919" cy="2788919"/>
          </a:xfrm>
        </p:spPr>
      </p:pic>
      <p:pic>
        <p:nvPicPr>
          <p:cNvPr id="9" name="Bilde 8"/>
          <p:cNvPicPr>
            <a:picLocks noChangeAspect="1"/>
          </p:cNvPicPr>
          <p:nvPr/>
        </p:nvPicPr>
        <p:blipFill>
          <a:blip r:embed="rId4" cstate="print">
            <a:extLst>
              <a:ext uri="{28A0092B-C50C-407E-A947-70E740481C1C}">
                <a14:useLocalDpi xmlns:a14="http://schemas.microsoft.com/office/drawing/2010/main" val="0"/>
              </a:ext>
            </a:extLst>
          </a:blip>
          <a:srcRect r="4910" b="8288"/>
          <a:stretch>
            <a:fillRect/>
          </a:stretch>
        </p:blipFill>
        <p:spPr>
          <a:xfrm>
            <a:off x="5949749" y="2759055"/>
            <a:ext cx="5746951" cy="3794145"/>
          </a:xfrm>
          <a:prstGeom prst="rect">
            <a:avLst/>
          </a:prstGeom>
        </p:spPr>
      </p:pic>
      <p:pic>
        <p:nvPicPr>
          <p:cNvPr id="10" name="Bil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1887" y="137160"/>
            <a:ext cx="2992366" cy="2788919"/>
          </a:xfrm>
          <a:prstGeom prst="rect">
            <a:avLst/>
          </a:prstGeom>
        </p:spPr>
      </p:pic>
      <p:pic>
        <p:nvPicPr>
          <p:cNvPr id="11" name="Bild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4955" y="137161"/>
            <a:ext cx="5245578" cy="2740228"/>
          </a:xfrm>
          <a:prstGeom prst="rect">
            <a:avLst/>
          </a:prstGeom>
        </p:spPr>
      </p:pic>
      <p:sp>
        <p:nvSpPr>
          <p:cNvPr id="26626" name="AutoShape 2" descr="Bilderesultat for instagram"/>
          <p:cNvSpPr>
            <a:spLocks noChangeAspect="1" noChangeArrowheads="1"/>
          </p:cNvSpPr>
          <p:nvPr/>
        </p:nvSpPr>
        <p:spPr bwMode="auto">
          <a:xfrm>
            <a:off x="155575" y="-1493838"/>
            <a:ext cx="4810125" cy="3124201"/>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26628" name="AutoShape 4" descr="Bilderesultat for instagram"/>
          <p:cNvSpPr>
            <a:spLocks noChangeAspect="1" noChangeArrowheads="1"/>
          </p:cNvSpPr>
          <p:nvPr/>
        </p:nvSpPr>
        <p:spPr bwMode="auto">
          <a:xfrm>
            <a:off x="155575" y="-1493838"/>
            <a:ext cx="4810125" cy="3124201"/>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26630" name="Picture 6" descr="Bilderesultat for instagram"/>
          <p:cNvPicPr>
            <a:picLocks noChangeAspect="1" noChangeArrowheads="1"/>
          </p:cNvPicPr>
          <p:nvPr/>
        </p:nvPicPr>
        <p:blipFill>
          <a:blip r:embed="rId7" cstate="print"/>
          <a:srcRect/>
          <a:stretch>
            <a:fillRect/>
          </a:stretch>
        </p:blipFill>
        <p:spPr bwMode="auto">
          <a:xfrm>
            <a:off x="680637" y="2914650"/>
            <a:ext cx="5572704" cy="3619500"/>
          </a:xfrm>
          <a:prstGeom prst="rect">
            <a:avLst/>
          </a:prstGeom>
          <a:noFill/>
        </p:spPr>
      </p:pic>
      <p:sp>
        <p:nvSpPr>
          <p:cNvPr id="12" name="TekstSylinder 11"/>
          <p:cNvSpPr txBox="1"/>
          <p:nvPr/>
        </p:nvSpPr>
        <p:spPr>
          <a:xfrm>
            <a:off x="155575" y="2460525"/>
            <a:ext cx="11858233" cy="830997"/>
          </a:xfrm>
          <a:prstGeom prst="rect">
            <a:avLst/>
          </a:prstGeom>
          <a:solidFill>
            <a:srgbClr val="3B3838">
              <a:alpha val="74902"/>
            </a:srgbClr>
          </a:solidFill>
        </p:spPr>
        <p:txBody>
          <a:bodyPr wrap="square" rtlCol="0">
            <a:spAutoFit/>
          </a:bodyPr>
          <a:lstStyle/>
          <a:p>
            <a:pPr algn="ctr"/>
            <a:r>
              <a:rPr lang="nb-NO" sz="4800" b="1" dirty="0" smtClean="0"/>
              <a:t>Se meg!</a:t>
            </a:r>
            <a:endParaRPr lang="nb-NO" sz="4800" b="1" dirty="0"/>
          </a:p>
        </p:txBody>
      </p:sp>
    </p:spTree>
    <p:extLst>
      <p:ext uri="{BB962C8B-B14F-4D97-AF65-F5344CB8AC3E}">
        <p14:creationId xmlns:p14="http://schemas.microsoft.com/office/powerpoint/2010/main" val="37017293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58966" y="365125"/>
            <a:ext cx="4493172" cy="1325563"/>
          </a:xfrm>
        </p:spPr>
        <p:txBody>
          <a:bodyPr/>
          <a:lstStyle/>
          <a:p>
            <a:endParaRPr lang="nb-NO" dirty="0"/>
          </a:p>
        </p:txBody>
      </p:sp>
      <p:pic>
        <p:nvPicPr>
          <p:cNvPr id="4" name="Plassholder for innhold 3"/>
          <p:cNvPicPr>
            <a:picLocks noGrp="1" noChangeAspect="1"/>
          </p:cNvPicPr>
          <p:nvPr>
            <p:ph idx="1"/>
          </p:nvPr>
        </p:nvPicPr>
        <p:blipFill rotWithShape="1">
          <a:blip r:embed="rId3" cstate="print"/>
          <a:srcRect b="5117"/>
          <a:stretch/>
        </p:blipFill>
        <p:spPr>
          <a:xfrm>
            <a:off x="1006232" y="0"/>
            <a:ext cx="10007599" cy="6492358"/>
          </a:xfrm>
          <a:prstGeom prst="rect">
            <a:avLst/>
          </a:prstGeom>
        </p:spPr>
      </p:pic>
      <p:sp>
        <p:nvSpPr>
          <p:cNvPr id="5" name="TekstSylinder 4"/>
          <p:cNvSpPr txBox="1"/>
          <p:nvPr/>
        </p:nvSpPr>
        <p:spPr>
          <a:xfrm>
            <a:off x="1344636" y="6123026"/>
            <a:ext cx="2110386" cy="369332"/>
          </a:xfrm>
          <a:prstGeom prst="rect">
            <a:avLst/>
          </a:prstGeom>
          <a:noFill/>
        </p:spPr>
        <p:txBody>
          <a:bodyPr wrap="none" rtlCol="0">
            <a:spAutoFit/>
          </a:bodyPr>
          <a:lstStyle/>
          <a:p>
            <a:r>
              <a:rPr lang="nb-NO" dirty="0" smtClean="0"/>
              <a:t>sophieelise.blogg.no</a:t>
            </a:r>
            <a:endParaRPr lang="nb-NO" dirty="0"/>
          </a:p>
        </p:txBody>
      </p:sp>
    </p:spTree>
    <p:extLst>
      <p:ext uri="{BB962C8B-B14F-4D97-AF65-F5344CB8AC3E}">
        <p14:creationId xmlns:p14="http://schemas.microsoft.com/office/powerpoint/2010/main" val="10497224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5573" y="0"/>
            <a:ext cx="10468303" cy="6237814"/>
          </a:xfrm>
        </p:spPr>
      </p:pic>
    </p:spTree>
    <p:extLst>
      <p:ext uri="{BB962C8B-B14F-4D97-AF65-F5344CB8AC3E}">
        <p14:creationId xmlns:p14="http://schemas.microsoft.com/office/powerpoint/2010/main" val="760808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130566" y="365125"/>
            <a:ext cx="2049517" cy="1325563"/>
          </a:xfrm>
        </p:spPr>
        <p:txBody>
          <a:bodyPr/>
          <a:lstStyle/>
          <a:p>
            <a:endParaRPr lang="nb-NO" dirty="0"/>
          </a:p>
        </p:txBody>
      </p:sp>
      <p:pic>
        <p:nvPicPr>
          <p:cNvPr id="4" name="Plassholder for innhold 3"/>
          <p:cNvPicPr>
            <a:picLocks noGrp="1" noChangeAspect="1"/>
          </p:cNvPicPr>
          <p:nvPr>
            <p:ph idx="1"/>
          </p:nvPr>
        </p:nvPicPr>
        <p:blipFill rotWithShape="1">
          <a:blip r:embed="rId3" cstate="print"/>
          <a:srcRect b="2568"/>
          <a:stretch/>
        </p:blipFill>
        <p:spPr>
          <a:xfrm>
            <a:off x="912340" y="91458"/>
            <a:ext cx="8643551" cy="6408196"/>
          </a:xfrm>
          <a:prstGeom prst="rect">
            <a:avLst/>
          </a:prstGeom>
        </p:spPr>
      </p:pic>
      <p:sp>
        <p:nvSpPr>
          <p:cNvPr id="3" name="TekstSylinder 2"/>
          <p:cNvSpPr txBox="1"/>
          <p:nvPr/>
        </p:nvSpPr>
        <p:spPr>
          <a:xfrm>
            <a:off x="10468303" y="5864772"/>
            <a:ext cx="1954924" cy="646331"/>
          </a:xfrm>
          <a:prstGeom prst="rect">
            <a:avLst/>
          </a:prstGeom>
          <a:noFill/>
        </p:spPr>
        <p:txBody>
          <a:bodyPr wrap="square" rtlCol="0">
            <a:spAutoFit/>
          </a:bodyPr>
          <a:lstStyle/>
          <a:p>
            <a:r>
              <a:rPr lang="nb-NO" dirty="0" smtClean="0"/>
              <a:t>Skjermdump </a:t>
            </a:r>
            <a:r>
              <a:rPr lang="nb-NO" dirty="0" err="1" smtClean="0"/>
              <a:t>lasselom</a:t>
            </a:r>
            <a:endParaRPr lang="nb-NO" dirty="0"/>
          </a:p>
        </p:txBody>
      </p:sp>
      <p:pic>
        <p:nvPicPr>
          <p:cNvPr id="6" name="Bil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4164" y="6009261"/>
            <a:ext cx="357352" cy="357352"/>
          </a:xfrm>
          <a:prstGeom prst="rect">
            <a:avLst/>
          </a:prstGeom>
        </p:spPr>
      </p:pic>
    </p:spTree>
    <p:extLst>
      <p:ext uri="{BB962C8B-B14F-4D97-AF65-F5344CB8AC3E}">
        <p14:creationId xmlns:p14="http://schemas.microsoft.com/office/powerpoint/2010/main" val="2543004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p>
            <a:r>
              <a:rPr lang="nb-NO" sz="11500" b="1" dirty="0" smtClean="0"/>
              <a:t>Reklame</a:t>
            </a:r>
            <a:endParaRPr lang="nb-NO" sz="11500" b="1" dirty="0"/>
          </a:p>
        </p:txBody>
      </p:sp>
      <p:pic>
        <p:nvPicPr>
          <p:cNvPr id="4" name="Plassholder for innhold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7550"/>
          <a:stretch/>
        </p:blipFill>
        <p:spPr>
          <a:xfrm>
            <a:off x="5847906" y="1690688"/>
            <a:ext cx="6186377" cy="4446070"/>
          </a:xfrm>
        </p:spPr>
      </p:pic>
      <p:sp>
        <p:nvSpPr>
          <p:cNvPr id="5" name="TekstSylinder 4"/>
          <p:cNvSpPr txBox="1"/>
          <p:nvPr/>
        </p:nvSpPr>
        <p:spPr>
          <a:xfrm>
            <a:off x="9610060" y="5767426"/>
            <a:ext cx="2424223" cy="369332"/>
          </a:xfrm>
          <a:prstGeom prst="rect">
            <a:avLst/>
          </a:prstGeom>
          <a:noFill/>
        </p:spPr>
        <p:txBody>
          <a:bodyPr wrap="square" rtlCol="0">
            <a:spAutoFit/>
          </a:bodyPr>
          <a:lstStyle/>
          <a:p>
            <a:r>
              <a:rPr lang="nb-NO" dirty="0" smtClean="0"/>
              <a:t>Reklame fra L’Oreal</a:t>
            </a:r>
            <a:endParaRPr lang="nb-NO" dirty="0"/>
          </a:p>
        </p:txBody>
      </p:sp>
      <p:pic>
        <p:nvPicPr>
          <p:cNvPr id="6" name="Bil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276" y="1690688"/>
            <a:ext cx="5324634" cy="4446070"/>
          </a:xfrm>
          <a:prstGeom prst="rect">
            <a:avLst/>
          </a:prstGeom>
        </p:spPr>
      </p:pic>
      <p:sp>
        <p:nvSpPr>
          <p:cNvPr id="7" name="TekstSylinder 6"/>
          <p:cNvSpPr txBox="1"/>
          <p:nvPr/>
        </p:nvSpPr>
        <p:spPr>
          <a:xfrm>
            <a:off x="2916621" y="5767426"/>
            <a:ext cx="2775287" cy="369332"/>
          </a:xfrm>
          <a:prstGeom prst="rect">
            <a:avLst/>
          </a:prstGeom>
          <a:noFill/>
        </p:spPr>
        <p:txBody>
          <a:bodyPr wrap="square" rtlCol="0">
            <a:spAutoFit/>
          </a:bodyPr>
          <a:lstStyle/>
          <a:p>
            <a:r>
              <a:rPr lang="nb-NO" dirty="0" smtClean="0"/>
              <a:t>Foto: Trendhunter.com</a:t>
            </a:r>
            <a:endParaRPr lang="nb-NO" dirty="0"/>
          </a:p>
        </p:txBody>
      </p:sp>
    </p:spTree>
    <p:extLst>
      <p:ext uri="{BB962C8B-B14F-4D97-AF65-F5344CB8AC3E}">
        <p14:creationId xmlns:p14="http://schemas.microsoft.com/office/powerpoint/2010/main" val="2912737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473F3BDC-7BF8-4E16-86E2-BF5EDD023669}" vid="{8C00AC83-17FC-4DB4-B5DF-ED100FEC1E9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Damaris Norge med svart bakgrunn</Template>
  <TotalTime>125</TotalTime>
  <Words>1268</Words>
  <Application>Microsoft Office PowerPoint</Application>
  <PresentationFormat>Widescreen</PresentationFormat>
  <Paragraphs>123</Paragraphs>
  <Slides>20</Slides>
  <Notes>19</Notes>
  <HiddenSlides>0</HiddenSlides>
  <MMClips>2</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20</vt:i4>
      </vt:variant>
    </vt:vector>
  </HeadingPairs>
  <TitlesOfParts>
    <vt:vector size="23" baseType="lpstr">
      <vt:lpstr>Arial</vt:lpstr>
      <vt:lpstr>Calibri</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Reklame</vt:lpstr>
      <vt:lpstr>PowerPoint-presentasjon</vt:lpstr>
      <vt:lpstr>PowerPoint-presentasjon</vt:lpstr>
      <vt:lpstr>PowerPoint-presentasjon</vt:lpstr>
      <vt:lpstr>PowerPoint-presentasjon</vt:lpstr>
      <vt:lpstr>Filmen «Mirakel»</vt:lpstr>
      <vt:lpstr>PowerPoint-presentasjon</vt:lpstr>
      <vt:lpstr>Hva kjennetegner ungdom som er fornøyd med kroppen sin?</vt:lpstr>
      <vt:lpstr>PowerPoint-presentasjon</vt:lpstr>
      <vt:lpstr>PowerPoint-presentasjon</vt:lpstr>
      <vt:lpstr>PowerPoint-presentasjon</vt:lpstr>
      <vt:lpstr>PowerPoint-presentasjon</vt:lpstr>
    </vt:vector>
  </TitlesOfParts>
  <Company>NLA  Høgskolen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Britt-Ellen Skregelid Birkeland</dc:creator>
  <cp:lastModifiedBy>Britt-Ellen Skregelid Birkeland</cp:lastModifiedBy>
  <cp:revision>21</cp:revision>
  <dcterms:created xsi:type="dcterms:W3CDTF">2018-06-04T11:51:16Z</dcterms:created>
  <dcterms:modified xsi:type="dcterms:W3CDTF">2018-10-25T18:10:52Z</dcterms:modified>
</cp:coreProperties>
</file>