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59" r:id="rId3"/>
    <p:sldId id="260" r:id="rId4"/>
    <p:sldId id="261" r:id="rId5"/>
    <p:sldId id="262" r:id="rId6"/>
    <p:sldId id="263" r:id="rId7"/>
    <p:sldId id="275"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0A29AE04-4EA2-4964-80B9-8B04930CAC2B}">
          <p14:sldIdLst>
            <p14:sldId id="274"/>
            <p14:sldId id="259"/>
            <p14:sldId id="260"/>
            <p14:sldId id="261"/>
            <p14:sldId id="262"/>
            <p14:sldId id="263"/>
            <p14:sldId id="275"/>
            <p14:sldId id="265"/>
            <p14:sldId id="266"/>
            <p14:sldId id="267"/>
            <p14:sldId id="268"/>
            <p14:sldId id="269"/>
            <p14:sldId id="270"/>
            <p14:sldId id="271"/>
          </p14:sldIdLst>
        </p14:section>
        <p14:section name="EKSTRA" id="{0F6F2D0F-8CF7-4201-900F-9943A3E88D48}">
          <p14:sldIdLst>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442" autoAdjust="0"/>
  </p:normalViewPr>
  <p:slideViewPr>
    <p:cSldViewPr snapToGrid="0">
      <p:cViewPr varScale="1">
        <p:scale>
          <a:sx n="75" d="100"/>
          <a:sy n="75" d="100"/>
        </p:scale>
        <p:origin x="18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F2E1D-927F-44FC-B42D-ED14800FA235}"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4CA0D-8623-4A82-8829-79B6D54EF1B4}" type="slidenum">
              <a:rPr lang="nb-NO" smtClean="0"/>
              <a:t>‹#›</a:t>
            </a:fld>
            <a:endParaRPr lang="nb-NO"/>
          </a:p>
        </p:txBody>
      </p:sp>
    </p:spTree>
    <p:extLst>
      <p:ext uri="{BB962C8B-B14F-4D97-AF65-F5344CB8AC3E}">
        <p14:creationId xmlns:p14="http://schemas.microsoft.com/office/powerpoint/2010/main" val="40197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wikipedia.org/wiki/Svensker"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no.wikipedia.org/wiki/Regiss%C3%B8r" TargetMode="External"/><Relationship Id="rId4" Type="http://schemas.openxmlformats.org/officeDocument/2006/relationships/hyperlink" Target="https://no.wikipedia.org/wiki/Tea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v2.no/underholdning/idol/" TargetMode="External"/><Relationship Id="rId7" Type="http://schemas.openxmlformats.org/officeDocument/2006/relationships/hyperlink" Target="https://no.wikipedia.org/wiki/Dansefeb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fox.com/so-you-think-you-can-dance/" TargetMode="External"/><Relationship Id="rId5" Type="http://schemas.openxmlformats.org/officeDocument/2006/relationships/hyperlink" Target="https://www.tv2.no/underholdning/norske-talenter/" TargetMode="External"/><Relationship Id="rId4" Type="http://schemas.openxmlformats.org/officeDocument/2006/relationships/hyperlink" Target="https://www.tv2.no/underholdning/the-voi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r>
            <a:br>
              <a:rPr lang="nb-NO" dirty="0"/>
            </a:br>
            <a:r>
              <a:rPr lang="nb-NO" dirty="0" smtClean="0"/>
              <a:t>Har du noen gang tenkt over</a:t>
            </a:r>
            <a:r>
              <a:rPr lang="nb-NO" baseline="0" dirty="0" smtClean="0"/>
              <a:t> disse spørsmålene?</a:t>
            </a:r>
            <a:br>
              <a:rPr lang="nb-NO" baseline="0" dirty="0" smtClean="0"/>
            </a:br>
            <a:r>
              <a:rPr lang="nb-NO" baseline="0" dirty="0" smtClean="0"/>
              <a:t>- Hvem er jeg?</a:t>
            </a:r>
          </a:p>
          <a:p>
            <a:pPr marL="0" marR="0" lvl="0" indent="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Hva gjør meg verdifull?</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a:t>
            </a:fld>
            <a:endParaRPr lang="nb-NO"/>
          </a:p>
        </p:txBody>
      </p:sp>
    </p:spTree>
    <p:extLst>
      <p:ext uri="{BB962C8B-B14F-4D97-AF65-F5344CB8AC3E}">
        <p14:creationId xmlns:p14="http://schemas.microsoft.com/office/powerpoint/2010/main" val="205406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Sangen «Hall </a:t>
            </a:r>
            <a:r>
              <a:rPr lang="nb-NO" dirty="0" err="1" smtClean="0"/>
              <a:t>of</a:t>
            </a:r>
            <a:r>
              <a:rPr lang="nb-NO" dirty="0" smtClean="0"/>
              <a:t> Fame» handler om berømmelse.</a:t>
            </a:r>
          </a:p>
          <a:p>
            <a:endParaRPr lang="nb-NO" dirty="0" smtClean="0"/>
          </a:p>
          <a:p>
            <a:r>
              <a:rPr lang="nb-NO" dirty="0" smtClean="0"/>
              <a:t>Utdrag fra teksten:</a:t>
            </a:r>
          </a:p>
          <a:p>
            <a:r>
              <a:rPr lang="nb-NO" i="1" dirty="0" err="1" smtClean="0"/>
              <a:t>You</a:t>
            </a:r>
            <a:r>
              <a:rPr lang="nb-NO" i="1" dirty="0" smtClean="0"/>
              <a:t> </a:t>
            </a:r>
            <a:r>
              <a:rPr lang="nb-NO" i="1" dirty="0" err="1" smtClean="0"/>
              <a:t>can</a:t>
            </a:r>
            <a:r>
              <a:rPr lang="nb-NO" i="1" dirty="0" smtClean="0"/>
              <a:t> be </a:t>
            </a:r>
            <a:r>
              <a:rPr lang="nb-NO" i="1" dirty="0" err="1" smtClean="0"/>
              <a:t>the</a:t>
            </a:r>
            <a:r>
              <a:rPr lang="nb-NO" i="1" dirty="0" smtClean="0"/>
              <a:t> </a:t>
            </a:r>
            <a:r>
              <a:rPr lang="nb-NO" i="1" dirty="0" err="1" smtClean="0"/>
              <a:t>greatest</a:t>
            </a:r>
            <a:r>
              <a:rPr lang="nb-NO" i="1" dirty="0" smtClean="0"/>
              <a:t/>
            </a:r>
            <a:br>
              <a:rPr lang="nb-NO" i="1" dirty="0" smtClean="0"/>
            </a:br>
            <a:r>
              <a:rPr lang="nb-NO" i="1" dirty="0" err="1" smtClean="0"/>
              <a:t>You</a:t>
            </a:r>
            <a:r>
              <a:rPr lang="nb-NO" i="1" dirty="0" smtClean="0"/>
              <a:t> </a:t>
            </a:r>
            <a:r>
              <a:rPr lang="nb-NO" i="1" dirty="0" err="1" smtClean="0"/>
              <a:t>can</a:t>
            </a:r>
            <a:r>
              <a:rPr lang="nb-NO" i="1" dirty="0" smtClean="0"/>
              <a:t> be </a:t>
            </a:r>
            <a:r>
              <a:rPr lang="nb-NO" i="1" dirty="0" err="1" smtClean="0"/>
              <a:t>the</a:t>
            </a:r>
            <a:r>
              <a:rPr lang="nb-NO" i="1" dirty="0" smtClean="0"/>
              <a:t> best</a:t>
            </a:r>
            <a:br>
              <a:rPr lang="nb-NO" i="1" dirty="0" smtClean="0"/>
            </a:br>
            <a:r>
              <a:rPr lang="nb-NO" i="1" dirty="0" err="1" smtClean="0"/>
              <a:t>You</a:t>
            </a:r>
            <a:r>
              <a:rPr lang="nb-NO" i="1" dirty="0" smtClean="0"/>
              <a:t> </a:t>
            </a:r>
            <a:r>
              <a:rPr lang="nb-NO" i="1" dirty="0" err="1" smtClean="0"/>
              <a:t>can</a:t>
            </a:r>
            <a:r>
              <a:rPr lang="nb-NO" i="1" dirty="0" smtClean="0"/>
              <a:t> be </a:t>
            </a:r>
            <a:r>
              <a:rPr lang="nb-NO" i="1" dirty="0" err="1" smtClean="0"/>
              <a:t>the</a:t>
            </a:r>
            <a:r>
              <a:rPr lang="nb-NO" i="1" dirty="0" smtClean="0"/>
              <a:t> King Kong </a:t>
            </a:r>
            <a:r>
              <a:rPr lang="nb-NO" i="1" dirty="0" err="1" smtClean="0"/>
              <a:t>banging</a:t>
            </a:r>
            <a:r>
              <a:rPr lang="nb-NO" i="1" dirty="0" smtClean="0"/>
              <a:t> </a:t>
            </a:r>
            <a:r>
              <a:rPr lang="nb-NO" i="1" dirty="0" err="1" smtClean="0"/>
              <a:t>on</a:t>
            </a:r>
            <a:r>
              <a:rPr lang="nb-NO" i="1" dirty="0" smtClean="0"/>
              <a:t> </a:t>
            </a:r>
            <a:r>
              <a:rPr lang="nb-NO" i="1" dirty="0" err="1" smtClean="0"/>
              <a:t>your</a:t>
            </a:r>
            <a:r>
              <a:rPr lang="nb-NO" i="1" dirty="0" smtClean="0"/>
              <a:t> </a:t>
            </a:r>
            <a:r>
              <a:rPr lang="nb-NO" i="1" dirty="0" err="1" smtClean="0"/>
              <a:t>chest</a:t>
            </a:r>
            <a:endParaRPr lang="nb-NO" i="1" dirty="0" smtClean="0"/>
          </a:p>
          <a:p>
            <a:endParaRPr lang="nb-NO" dirty="0" smtClean="0"/>
          </a:p>
          <a:p>
            <a:r>
              <a:rPr lang="nb-NO" dirty="0" smtClean="0"/>
              <a:t>Er det sant? - At du kan bli best, bare du bestemmer deg og øver tilstrekkelig? Har du noen gang hørt noen voksne si: "Du kan bli hva du vil!"? Drøft den påstanden.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nb-NO" baseline="0" dirty="0" smtClean="0"/>
              <a:t>https://www.youtube.com/watch?v=Cjl1sz78T2s</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10</a:t>
            </a:fld>
            <a:endParaRPr lang="nb-NO"/>
          </a:p>
        </p:txBody>
      </p:sp>
    </p:spTree>
    <p:extLst>
      <p:ext uri="{BB962C8B-B14F-4D97-AF65-F5344CB8AC3E}">
        <p14:creationId xmlns:p14="http://schemas.microsoft.com/office/powerpoint/2010/main" val="420791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Norske jenter har bedre karakterer enn noensinne, bruker mindre rus og er mer pliktoppfyllende enn før. Men aldri har de slitt mer med prestasjonspress, stress og psykiske plager. I «Sykt perfekt» gir sju jenter mellom 15-23 år et usminket møte med presset</a:t>
            </a:r>
            <a:r>
              <a:rPr lang="nb-NO" baseline="0" dirty="0" smtClean="0"/>
              <a:t> de møter om å prestere det perfekte på alle områder. </a:t>
            </a:r>
            <a:r>
              <a:rPr lang="nb-NO" dirty="0" smtClean="0"/>
              <a:t>«Sykt perfekt» viser syv jenters kamp mot presset fra «generasjon perfekt». Det man hører fra samtidens mange budskap, er dette: </a:t>
            </a:r>
            <a:br>
              <a:rPr lang="nb-NO" dirty="0" smtClean="0"/>
            </a:br>
            <a:r>
              <a:rPr lang="nb-NO" dirty="0" smtClean="0"/>
              <a:t/>
            </a:r>
            <a:br>
              <a:rPr lang="nb-NO" dirty="0" smtClean="0"/>
            </a:br>
            <a:r>
              <a:rPr lang="nb-NO" i="1" dirty="0" smtClean="0"/>
              <a:t>Du er ikke gitt en verdi, du må skape den selv – ved å prestere det perfekte.</a:t>
            </a:r>
            <a:endParaRPr lang="nb-NO" i="1"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11</a:t>
            </a:fld>
            <a:endParaRPr lang="nb-NO"/>
          </a:p>
        </p:txBody>
      </p:sp>
    </p:spTree>
    <p:extLst>
      <p:ext uri="{BB962C8B-B14F-4D97-AF65-F5344CB8AC3E}">
        <p14:creationId xmlns:p14="http://schemas.microsoft.com/office/powerpoint/2010/main" val="335298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et klipp fra en </a:t>
            </a:r>
            <a:r>
              <a:rPr lang="nb-NO" dirty="0" err="1" smtClean="0"/>
              <a:t>halloweenfest</a:t>
            </a:r>
            <a:r>
              <a:rPr lang="nb-NO" dirty="0" smtClean="0"/>
              <a:t> fra tv-serien The Big Bang </a:t>
            </a:r>
            <a:r>
              <a:rPr lang="nb-NO" dirty="0" err="1" smtClean="0"/>
              <a:t>Theory</a:t>
            </a:r>
            <a:r>
              <a:rPr lang="nb-NO" dirty="0" smtClean="0"/>
              <a:t>. Howie og kona er utkledd som smurfer. </a:t>
            </a:r>
            <a:br>
              <a:rPr lang="nb-NO" dirty="0" smtClean="0"/>
            </a:br>
            <a:r>
              <a:rPr lang="nb-NO" dirty="0" smtClean="0"/>
              <a:t/>
            </a:r>
            <a:br>
              <a:rPr lang="nb-NO" dirty="0" smtClean="0"/>
            </a:br>
            <a:r>
              <a:rPr lang="nb-NO" dirty="0" smtClean="0"/>
              <a:t>(Tenk etter: Hva snakker man om i et selskap eller på en fest? Om det som man er god til? )</a:t>
            </a:r>
            <a:br>
              <a:rPr lang="nb-NO" dirty="0" smtClean="0"/>
            </a:br>
            <a:r>
              <a:rPr lang="nb-NO" dirty="0" smtClean="0"/>
              <a:t/>
            </a:r>
            <a:br>
              <a:rPr lang="nb-NO" dirty="0" smtClean="0"/>
            </a:br>
            <a:r>
              <a:rPr lang="nb-NO" dirty="0" smtClean="0"/>
              <a:t>I dette klippet: Hva er det som gir Howie følelse av verdi?</a:t>
            </a:r>
            <a:br>
              <a:rPr lang="nb-NO" dirty="0" smtClean="0"/>
            </a:br>
            <a:r>
              <a:rPr lang="nb-NO" dirty="0" smtClean="0"/>
              <a:t>- Jo, det er at han kan fortelle at han har vært en astronaut i verdensrommet. Dersom han kan fortelle om hva han har prestert, føler han at han er «verdt noe». Er det noen som kan kjenne seg igjen i det? Enten at andre forteller som sine bragder eller at du selv legger ut om det du har gjort, prestert og vært flink til?</a:t>
            </a:r>
            <a:br>
              <a:rPr lang="nb-NO" dirty="0" smtClean="0"/>
            </a:br>
            <a:endParaRPr lang="nb-NO" dirty="0" smtClean="0"/>
          </a:p>
          <a:p>
            <a:r>
              <a:rPr lang="nb-NO" dirty="0" smtClean="0"/>
              <a:t>Men legg merke til slutten, hva er det Bernie (kona) forteller Howie? </a:t>
            </a:r>
            <a:br>
              <a:rPr lang="nb-NO" dirty="0" smtClean="0"/>
            </a:br>
            <a:r>
              <a:rPr lang="nb-NO" dirty="0" smtClean="0"/>
              <a:t>=Den vanlige Howie W er den beste jeg vet!</a:t>
            </a:r>
          </a:p>
          <a:p>
            <a:r>
              <a:rPr lang="nb-NO" baseline="0" dirty="0" smtClean="0"/>
              <a:t/>
            </a:r>
            <a:br>
              <a:rPr lang="nb-NO" baseline="0" dirty="0" smtClean="0"/>
            </a:br>
            <a:r>
              <a:rPr lang="nb-NO" baseline="0" dirty="0" smtClean="0"/>
              <a:t>https://www.youtube.com/watch?v=Cjl1sz78T2s</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12</a:t>
            </a:fld>
            <a:endParaRPr lang="nb-NO"/>
          </a:p>
        </p:txBody>
      </p:sp>
    </p:spTree>
    <p:extLst>
      <p:ext uri="{BB962C8B-B14F-4D97-AF65-F5344CB8AC3E}">
        <p14:creationId xmlns:p14="http://schemas.microsoft.com/office/powerpoint/2010/main" val="109548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13">
              <a:defRPr/>
            </a:pPr>
            <a:r>
              <a:rPr lang="nb-NO" b="1" dirty="0" smtClean="0"/>
              <a:t>BEKREFTE: </a:t>
            </a:r>
            <a:r>
              <a:rPr lang="nb-NO" dirty="0" smtClean="0"/>
              <a:t>Du har fått gaver og </a:t>
            </a:r>
            <a:r>
              <a:rPr lang="nb-NO" dirty="0" err="1" smtClean="0"/>
              <a:t>talenter</a:t>
            </a:r>
            <a:r>
              <a:rPr lang="nb-NO" dirty="0" smtClean="0"/>
              <a:t> å forvalte, men du er fortsatt verdifull selv om du ikke får til alt du skulle ønske. Vi er verdifulle fordi vi er skapt i Guds bilde, og fordi vi er elsket av ham. </a:t>
            </a:r>
            <a:br>
              <a:rPr lang="nb-NO" dirty="0" smtClean="0"/>
            </a:br>
            <a:endParaRPr lang="nb-NO" dirty="0" smtClean="0"/>
          </a:p>
          <a:p>
            <a:r>
              <a:rPr lang="nb-NO" b="1" dirty="0" smtClean="0"/>
              <a:t>UTFORDRE</a:t>
            </a:r>
            <a:r>
              <a:rPr lang="nb-NO" dirty="0" smtClean="0"/>
              <a:t>: Bibelen forklarer at Guds kjærlighet til oss ikke avhenger vår prestasjoner!</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CC2B8DB-36B4-435A-AA84-BB28E5C8212A}" type="slidenum">
              <a:rPr lang="nb-NO" smtClean="0"/>
              <a:pPr/>
              <a:t>13</a:t>
            </a:fld>
            <a:endParaRPr lang="nb-NO"/>
          </a:p>
        </p:txBody>
      </p:sp>
    </p:spTree>
    <p:extLst>
      <p:ext uri="{BB962C8B-B14F-4D97-AF65-F5344CB8AC3E}">
        <p14:creationId xmlns:p14="http://schemas.microsoft.com/office/powerpoint/2010/main" val="410822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altså ikke det vi presterer som gir oss verdi. Ikke minst er dette tydelig når det gjelder frelsen. Frelsen bygger ikke på hva vi har gjort, men på hva Jesus har gjort for oss. Derfor bruker vi ordet "nåde", som betyr noe som er gratis, noe som blir gitt uten at vi fortjener det.  </a:t>
            </a:r>
          </a:p>
          <a:p>
            <a:endParaRPr lang="nb-NO" i="1" dirty="0" smtClean="0"/>
          </a:p>
          <a:p>
            <a:r>
              <a:rPr lang="nb-NO" i="1" dirty="0" smtClean="0"/>
              <a:t>«For av nåde er dere frelst, ved tro. Det er ikke deres eget verk, men Guds gave.  Det hviler ikke på gjerninger, for at ingen skal skryte av seg selv.»</a:t>
            </a:r>
            <a:r>
              <a:rPr lang="nb-NO" dirty="0" smtClean="0"/>
              <a:t> Ef. 2,8-9</a:t>
            </a:r>
          </a:p>
          <a:p>
            <a:endParaRPr lang="nb-NO" dirty="0" smtClean="0"/>
          </a:p>
          <a:p>
            <a:pPr defTabSz="914313">
              <a:defRPr/>
            </a:pPr>
            <a:r>
              <a:rPr lang="nb-NO" dirty="0" smtClean="0"/>
              <a:t>Det er nettopp dette med nåde og frelsen som skiller kristen tro fra andre religioner også!</a:t>
            </a:r>
          </a:p>
          <a:p>
            <a:pPr defTabSz="914313">
              <a:defRPr/>
            </a:pPr>
            <a:endParaRPr lang="nb-NO" dirty="0" smtClean="0"/>
          </a:p>
          <a:p>
            <a:r>
              <a:rPr lang="nb-NO" dirty="0" smtClean="0"/>
              <a:t>Gud er opptatt av hva du gjør med det livet du har fått. Men hvis prestasjonene våre bestemmer verdien vår, vil den stadig variere. </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14</a:t>
            </a:fld>
            <a:endParaRPr lang="nb-NO"/>
          </a:p>
        </p:txBody>
      </p:sp>
    </p:spTree>
    <p:extLst>
      <p:ext uri="{BB962C8B-B14F-4D97-AF65-F5344CB8AC3E}">
        <p14:creationId xmlns:p14="http://schemas.microsoft.com/office/powerpoint/2010/main" val="307938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EKSTRA:</a:t>
            </a:r>
            <a:r>
              <a:rPr lang="nb-NO" baseline="0" dirty="0" smtClean="0">
                <a:effectLst/>
              </a:rPr>
              <a:t>  </a:t>
            </a:r>
            <a:r>
              <a:rPr lang="nb-NO" dirty="0" smtClean="0"/>
              <a:t>Dersom det er ønskelig med flere illustrasjoner som kan forklare frelsen at er en gave, ikke en noe man kan prestere selv, er Narnia-fortellingen en god hjelp.</a:t>
            </a:r>
          </a:p>
          <a:p>
            <a:endParaRPr lang="nb-NO" baseline="0" dirty="0" smtClean="0">
              <a:effectLst/>
            </a:endParaRPr>
          </a:p>
          <a:p>
            <a:r>
              <a:rPr lang="nb-NO" dirty="0" smtClean="0">
                <a:effectLst/>
              </a:rPr>
              <a:t>I filmatiseringen av C.S. Lewis’ tidløse fortelling følger vi de fire </a:t>
            </a:r>
            <a:r>
              <a:rPr lang="nb-NO" dirty="0" err="1" smtClean="0">
                <a:effectLst/>
              </a:rPr>
              <a:t>Pevensie</a:t>
            </a:r>
            <a:r>
              <a:rPr lang="nb-NO" dirty="0" smtClean="0">
                <a:effectLst/>
              </a:rPr>
              <a:t>-søsknene – Lucy, Edmund, Susan og Peter – som blir evakuert fra London til en eldre professors herregård under andre verdenskrig. Her oppdager åtte-åringen Lucy et klesskap som fører inn i den snødekte verdenen Narnia, med </a:t>
            </a:r>
            <a:r>
              <a:rPr lang="nb-NO" dirty="0"/>
              <a:t>snakkende dyr, dverger, fauner, kentaurer og kjemper.  </a:t>
            </a:r>
          </a:p>
          <a:p>
            <a:endParaRPr lang="nb-NO" dirty="0"/>
          </a:p>
          <a:p>
            <a:r>
              <a:rPr lang="nb-NO" dirty="0"/>
              <a:t>Det er duket både for kos og drama når alle søsknene kommer inn i Narnia og støter på beverne som inviterer dem hjem på middag.  Edmund røper </a:t>
            </a:r>
            <a:r>
              <a:rPr lang="nb-NO" dirty="0" smtClean="0"/>
              <a:t>dette </a:t>
            </a:r>
            <a:r>
              <a:rPr lang="nb-NO" dirty="0"/>
              <a:t>for Heksa Hvit, som har kastet en forbannelse over landet. Dermed starter en intens jakt som ender i et spektakulært slag der barna kjemper sammen med den edelmodige og mystiske herskeren Aslan for å overvinne Heksa Hvit sin iskalde forbannelse over Narnia for alltid.  </a:t>
            </a:r>
          </a:p>
          <a:p>
            <a:r>
              <a:rPr lang="nb-NO" dirty="0"/>
              <a:t> </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15</a:t>
            </a:fld>
            <a:endParaRPr lang="nb-NO"/>
          </a:p>
        </p:txBody>
      </p:sp>
    </p:spTree>
    <p:extLst>
      <p:ext uri="{BB962C8B-B14F-4D97-AF65-F5344CB8AC3E}">
        <p14:creationId xmlns:p14="http://schemas.microsoft.com/office/powerpoint/2010/main" val="175832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2030"/>
            <a:r>
              <a:rPr lang="nb-NO" dirty="0"/>
              <a:t>Sentralt i fortellingen står Edmunds svik og den uskyldige Aslans offer, som </a:t>
            </a:r>
            <a:r>
              <a:rPr lang="nb-NO" u="sng" dirty="0"/>
              <a:t>er eneste løsning </a:t>
            </a:r>
            <a:r>
              <a:rPr lang="nb-NO" dirty="0"/>
              <a:t>for å kunne møte kravene i Narnias evige lov. </a:t>
            </a:r>
            <a:endParaRPr lang="nb-NO" dirty="0" smtClean="0"/>
          </a:p>
          <a:p>
            <a:pPr defTabSz="882030"/>
            <a:endParaRPr lang="nb-NO" dirty="0" smtClean="0"/>
          </a:p>
          <a:p>
            <a:pPr marL="0" marR="0" lvl="0" indent="0" algn="l" defTabSz="882030" rtl="0" eaLnBrk="1" fontAlgn="auto" latinLnBrk="0" hangingPunct="1">
              <a:lnSpc>
                <a:spcPct val="100000"/>
              </a:lnSpc>
              <a:spcBef>
                <a:spcPts val="0"/>
              </a:spcBef>
              <a:spcAft>
                <a:spcPts val="0"/>
              </a:spcAft>
              <a:buClrTx/>
              <a:buSzTx/>
              <a:buFontTx/>
              <a:buNone/>
              <a:tabLst/>
              <a:defRPr/>
            </a:pPr>
            <a:r>
              <a:rPr lang="nb-NO" sz="1200" dirty="0" smtClean="0">
                <a:solidFill>
                  <a:schemeClr val="bg1"/>
                </a:solidFill>
              </a:rPr>
              <a:t>I Narnia måtte noen dø som følge av at Edmund først hadde forrådt søsknene sine og deretter også den hvite heksa. Det naturlige ville vært at Edmund selv døde, siden det var</a:t>
            </a:r>
            <a:r>
              <a:rPr lang="nb-NO" sz="1200" baseline="0" dirty="0" smtClean="0">
                <a:solidFill>
                  <a:schemeClr val="bg1"/>
                </a:solidFill>
              </a:rPr>
              <a:t> han som var forræderen. Men Aslan kjente den «dype magien» i Narnia som sier: «Når et offer som ikke har begått forræderi blir drept i en forræders sted, vil steinbordet bli knust og selv døden bli snudd om.»</a:t>
            </a:r>
          </a:p>
          <a:p>
            <a:pPr marL="0" marR="0" lvl="0" indent="0" algn="l" defTabSz="882030" rtl="0" eaLnBrk="1" fontAlgn="auto" latinLnBrk="0" hangingPunct="1">
              <a:lnSpc>
                <a:spcPct val="100000"/>
              </a:lnSpc>
              <a:spcBef>
                <a:spcPts val="0"/>
              </a:spcBef>
              <a:spcAft>
                <a:spcPts val="0"/>
              </a:spcAft>
              <a:buClrTx/>
              <a:buSzTx/>
              <a:buFontTx/>
              <a:buNone/>
              <a:tabLst/>
              <a:defRPr/>
            </a:pPr>
            <a:endParaRPr lang="nb-NO" sz="1200" baseline="0" dirty="0" smtClean="0">
              <a:solidFill>
                <a:schemeClr val="bg1"/>
              </a:solidFill>
            </a:endParaRPr>
          </a:p>
          <a:p>
            <a:pPr marL="0" marR="0" lvl="0" indent="0" algn="l" defTabSz="882030" rtl="0" eaLnBrk="1" fontAlgn="auto" latinLnBrk="0" hangingPunct="1">
              <a:lnSpc>
                <a:spcPct val="100000"/>
              </a:lnSpc>
              <a:spcBef>
                <a:spcPts val="0"/>
              </a:spcBef>
              <a:spcAft>
                <a:spcPts val="0"/>
              </a:spcAft>
              <a:buClrTx/>
              <a:buSzTx/>
              <a:buFontTx/>
              <a:buNone/>
              <a:tabLst/>
              <a:defRPr/>
            </a:pPr>
            <a:r>
              <a:rPr lang="nb-NO" sz="1200" baseline="0" dirty="0" smtClean="0">
                <a:solidFill>
                  <a:schemeClr val="bg1"/>
                </a:solidFill>
              </a:rPr>
              <a:t>Vi ser her spor av forfatterens egen tro: Jesus som gir sitt liv for menneskene!</a:t>
            </a:r>
          </a:p>
          <a:p>
            <a:pPr marL="0" marR="0" lvl="0" indent="0" algn="l" defTabSz="882030" rtl="0" eaLnBrk="1" fontAlgn="auto" latinLnBrk="0" hangingPunct="1">
              <a:lnSpc>
                <a:spcPct val="100000"/>
              </a:lnSpc>
              <a:spcBef>
                <a:spcPts val="0"/>
              </a:spcBef>
              <a:spcAft>
                <a:spcPts val="0"/>
              </a:spcAft>
              <a:buClrTx/>
              <a:buSzTx/>
              <a:buFontTx/>
              <a:buNone/>
              <a:tabLst/>
              <a:defRPr/>
            </a:pPr>
            <a:endParaRPr lang="nb-NO" sz="1200" baseline="0" dirty="0" smtClean="0">
              <a:solidFill>
                <a:schemeClr val="bg1"/>
              </a:solidFill>
            </a:endParaRPr>
          </a:p>
          <a:p>
            <a:pPr marL="0" marR="0" lvl="0" indent="0" algn="l" defTabSz="882030" rtl="0" eaLnBrk="1" fontAlgn="auto" latinLnBrk="0" hangingPunct="1">
              <a:lnSpc>
                <a:spcPct val="100000"/>
              </a:lnSpc>
              <a:spcBef>
                <a:spcPts val="0"/>
              </a:spcBef>
              <a:spcAft>
                <a:spcPts val="0"/>
              </a:spcAft>
              <a:buClrTx/>
              <a:buSzTx/>
              <a:buFontTx/>
              <a:buNone/>
              <a:tabLst/>
              <a:defRPr/>
            </a:pPr>
            <a:r>
              <a:rPr lang="nb-NO" sz="1200" baseline="0" dirty="0" smtClean="0">
                <a:solidFill>
                  <a:schemeClr val="bg1"/>
                </a:solidFill>
              </a:rPr>
              <a:t>Hentet fra Manus for livet? –Film som verktøy i trosopplæringen av Margunn Serigstad Dahle og Lena </a:t>
            </a:r>
            <a:r>
              <a:rPr lang="nb-NO" sz="1200" baseline="0" dirty="0" err="1" smtClean="0">
                <a:solidFill>
                  <a:schemeClr val="bg1"/>
                </a:solidFill>
              </a:rPr>
              <a:t>Skattum</a:t>
            </a:r>
            <a:r>
              <a:rPr lang="nb-NO" sz="1200" baseline="0" dirty="0" smtClean="0">
                <a:solidFill>
                  <a:schemeClr val="bg1"/>
                </a:solidFill>
              </a:rPr>
              <a:t> (red), </a:t>
            </a:r>
            <a:r>
              <a:rPr lang="nb-NO" sz="1200" baseline="0" dirty="0" err="1" smtClean="0">
                <a:solidFill>
                  <a:schemeClr val="bg1"/>
                </a:solidFill>
              </a:rPr>
              <a:t>Iko</a:t>
            </a:r>
            <a:r>
              <a:rPr lang="nb-NO" sz="1200" baseline="0" dirty="0" smtClean="0">
                <a:solidFill>
                  <a:schemeClr val="bg1"/>
                </a:solidFill>
              </a:rPr>
              <a:t> forlaget.</a:t>
            </a:r>
          </a:p>
          <a:p>
            <a:pPr marL="0" marR="0" lvl="0" indent="0" algn="l" defTabSz="882030" rtl="0" eaLnBrk="1" fontAlgn="auto" latinLnBrk="0" hangingPunct="1">
              <a:lnSpc>
                <a:spcPct val="100000"/>
              </a:lnSpc>
              <a:spcBef>
                <a:spcPts val="0"/>
              </a:spcBef>
              <a:spcAft>
                <a:spcPts val="0"/>
              </a:spcAft>
              <a:buClrTx/>
              <a:buSzTx/>
              <a:buFontTx/>
              <a:buNone/>
              <a:tabLst/>
              <a:defRPr/>
            </a:pPr>
            <a:endParaRPr lang="nb-NO" sz="1200" baseline="0" dirty="0" smtClean="0">
              <a:solidFill>
                <a:schemeClr val="bg1"/>
              </a:solidFill>
            </a:endParaRPr>
          </a:p>
          <a:p>
            <a:pPr marL="0" marR="0" lvl="0" indent="0" algn="l" defTabSz="882030" rtl="0" eaLnBrk="1" fontAlgn="auto" latinLnBrk="0" hangingPunct="1">
              <a:lnSpc>
                <a:spcPct val="100000"/>
              </a:lnSpc>
              <a:spcBef>
                <a:spcPts val="0"/>
              </a:spcBef>
              <a:spcAft>
                <a:spcPts val="0"/>
              </a:spcAft>
              <a:buClrTx/>
              <a:buSzTx/>
              <a:buFontTx/>
              <a:buNone/>
              <a:tabLst/>
              <a:defRPr/>
            </a:pPr>
            <a:endParaRPr lang="nb-NO" sz="1200" dirty="0" smtClean="0">
              <a:solidFill>
                <a:schemeClr val="bg1"/>
              </a:solidFill>
            </a:endParaRPr>
          </a:p>
          <a:p>
            <a:pPr defTabSz="882030"/>
            <a:endParaRPr lang="nb-NO" dirty="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16</a:t>
            </a:fld>
            <a:endParaRPr lang="nb-NO"/>
          </a:p>
        </p:txBody>
      </p:sp>
    </p:spTree>
    <p:extLst>
      <p:ext uri="{BB962C8B-B14F-4D97-AF65-F5344CB8AC3E}">
        <p14:creationId xmlns:p14="http://schemas.microsoft.com/office/powerpoint/2010/main" val="354344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6525" y="1347788"/>
            <a:ext cx="6464300" cy="3636962"/>
          </a:xfrm>
        </p:spPr>
      </p:sp>
      <p:sp>
        <p:nvSpPr>
          <p:cNvPr id="3" name="Plassholder for notater 2"/>
          <p:cNvSpPr>
            <a:spLocks noGrp="1"/>
          </p:cNvSpPr>
          <p:nvPr>
            <p:ph type="body" idx="1"/>
          </p:nvPr>
        </p:nvSpPr>
        <p:spPr/>
        <p:txBody>
          <a:bodyPr/>
          <a:lstStyle/>
          <a:p>
            <a:pPr defTabSz="882030">
              <a:defRPr/>
            </a:pPr>
            <a:r>
              <a:rPr lang="nb-NO" dirty="0"/>
              <a:t>Det er mye som vil påvirke hva vi tenker om oss selv. Men hva er egentlig sannheten om menneskets verdi?</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536D1CB-453C-4098-80A2-6E9A0F84E192}" type="slidenum">
              <a:rPr lang="nb-NO" smtClean="0"/>
              <a:pPr/>
              <a:t>2</a:t>
            </a:fld>
            <a:endParaRPr lang="nb-NO"/>
          </a:p>
        </p:txBody>
      </p:sp>
    </p:spTree>
    <p:extLst>
      <p:ext uri="{BB962C8B-B14F-4D97-AF65-F5344CB8AC3E}">
        <p14:creationId xmlns:p14="http://schemas.microsoft.com/office/powerpoint/2010/main" val="346357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13">
              <a:defRPr/>
            </a:pPr>
            <a:r>
              <a:rPr lang="nb-NO" dirty="0"/>
              <a:t>Ingmar Bergman,</a:t>
            </a:r>
            <a:r>
              <a:rPr lang="nb-NO" dirty="0" smtClean="0">
                <a:hlinkClick r:id="rId3" tooltip="Svensker"/>
              </a:rPr>
              <a:t> kjent svensk</a:t>
            </a:r>
            <a:r>
              <a:rPr lang="nb-NO" dirty="0" smtClean="0"/>
              <a:t> </a:t>
            </a:r>
            <a:r>
              <a:rPr lang="nb-NO" dirty="0" smtClean="0">
                <a:hlinkClick r:id="rId4" tooltip="Teater"/>
              </a:rPr>
              <a:t>teater</a:t>
            </a:r>
            <a:r>
              <a:rPr lang="nb-NO" dirty="0" smtClean="0"/>
              <a:t>- og film</a:t>
            </a:r>
            <a:r>
              <a:rPr lang="nb-NO" dirty="0" smtClean="0">
                <a:hlinkClick r:id="rId5" tooltip="Regissør"/>
              </a:rPr>
              <a:t>regissør</a:t>
            </a:r>
            <a:r>
              <a:rPr lang="nb-NO" dirty="0" smtClean="0"/>
              <a:t>.</a:t>
            </a:r>
            <a:r>
              <a:rPr lang="nb-NO" dirty="0"/>
              <a:t>  Han sa at </a:t>
            </a:r>
            <a:r>
              <a:rPr lang="nb-NO" dirty="0" smtClean="0"/>
              <a:t>filmene </a:t>
            </a:r>
            <a:r>
              <a:rPr lang="nb-NO" dirty="0"/>
              <a:t>går direkte til </a:t>
            </a:r>
            <a:r>
              <a:rPr lang="nb-NO" dirty="0" smtClean="0"/>
              <a:t>følelsene </a:t>
            </a:r>
            <a:r>
              <a:rPr lang="nb-NO" dirty="0"/>
              <a:t>våre, uten å mellomlande i intellektet. Filmer appellerer spesielt sterkt til </a:t>
            </a:r>
            <a:r>
              <a:rPr lang="nb-NO" dirty="0" smtClean="0"/>
              <a:t>følelsene </a:t>
            </a:r>
            <a:r>
              <a:rPr lang="nb-NO" dirty="0"/>
              <a:t>våre, og derfor kan det </a:t>
            </a:r>
            <a:r>
              <a:rPr lang="nb-NO" dirty="0" smtClean="0"/>
              <a:t>være</a:t>
            </a:r>
            <a:r>
              <a:rPr lang="nb-NO" baseline="0" dirty="0" smtClean="0"/>
              <a:t> en </a:t>
            </a:r>
            <a:r>
              <a:rPr lang="nb-NO" dirty="0" smtClean="0"/>
              <a:t>utfordring </a:t>
            </a:r>
            <a:r>
              <a:rPr lang="nb-NO" dirty="0"/>
              <a:t>å også tenke over </a:t>
            </a:r>
            <a:r>
              <a:rPr lang="nb-NO" dirty="0" smtClean="0"/>
              <a:t>budskapet </a:t>
            </a:r>
            <a:r>
              <a:rPr lang="nb-NO" dirty="0"/>
              <a:t>i forskjellige filmer</a:t>
            </a:r>
            <a:r>
              <a:rPr lang="nb-NO" dirty="0" smtClean="0"/>
              <a:t>.</a:t>
            </a:r>
            <a:endParaRPr lang="nb-NO" dirty="0"/>
          </a:p>
          <a:p>
            <a:pPr defTabSz="914313">
              <a:defRPr/>
            </a:pPr>
            <a:endParaRPr lang="nb-NO" dirty="0"/>
          </a:p>
          <a:p>
            <a:pPr defTabSz="914313">
              <a:defRPr/>
            </a:pPr>
            <a:r>
              <a:rPr lang="nb-NO" dirty="0" smtClean="0"/>
              <a:t>Det kommer vel egentlig ikke som en overraskelse at populærkulturelle produkter som filmer og tv-serier er mer enn «bare underholdning». Jeg tipper de fleste av oss har kjent på sterke følelser i møte med filmfortellingene. Vi blir både rørt og rystet, vi ler, vi gråter og fylles med glede.  (Eivind</a:t>
            </a:r>
            <a:r>
              <a:rPr lang="nb-NO" baseline="0" dirty="0" smtClean="0"/>
              <a:t> Bø)</a:t>
            </a:r>
            <a:endParaRPr lang="nb-NO" dirty="0" smtClean="0"/>
          </a:p>
          <a:p>
            <a:pPr defTabSz="914313">
              <a:defRPr/>
            </a:pPr>
            <a:endParaRPr lang="nb-NO" dirty="0"/>
          </a:p>
          <a:p>
            <a:pPr>
              <a:defRPr sz="1200"/>
            </a:pPr>
            <a:r>
              <a:rPr lang="nb-NO" dirty="0" smtClean="0"/>
              <a:t>Til</a:t>
            </a:r>
            <a:r>
              <a:rPr lang="nb-NO" baseline="0" dirty="0" smtClean="0"/>
              <a:t> læreren: </a:t>
            </a:r>
            <a:endParaRPr lang="nb-NO" dirty="0" smtClean="0"/>
          </a:p>
          <a:p>
            <a:pPr>
              <a:defRPr sz="1200"/>
            </a:pPr>
            <a:r>
              <a:rPr lang="nb-NO" dirty="0" smtClean="0"/>
              <a:t>Med dette i bakhodet er det interessant at filmer, og tv-serier kanskje enda mer, kan regnes som kulturelle «spydspisser» når det gjelder sensitiv tematikk. Det er nemlig ofte her utfordrende problemstillinger og tabuer blir utforsket. Gjennom populærkulturen blir vi presentert for nye livsstiler, andres ulike valg og andre måter å leve livet på. Og bevisst eller ubevisst begynner vi å vurdere og ta stilling til de ulike verdispørsmålene som dukker opp. Medieforskningen viser nemlig også at populærkulturen gjør mer enn å presentere temaer og tabuer, den kan også være med på å føre til holdningsendringer og normalisering av det ukjente og «unormale». (Eivind</a:t>
            </a:r>
            <a:r>
              <a:rPr lang="nb-NO" baseline="0" dirty="0" smtClean="0"/>
              <a:t> Bø)</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3</a:t>
            </a:fld>
            <a:endParaRPr lang="nb-NO"/>
          </a:p>
        </p:txBody>
      </p:sp>
    </p:spTree>
    <p:extLst>
      <p:ext uri="{BB962C8B-B14F-4D97-AF65-F5344CB8AC3E}">
        <p14:creationId xmlns:p14="http://schemas.microsoft.com/office/powerpoint/2010/main" val="372513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tenker du når du ser deg selv i speilet? </a:t>
            </a:r>
          </a:p>
          <a:p>
            <a:r>
              <a:rPr lang="nb-NO" dirty="0"/>
              <a:t>- Tiden vi lever i, har stort fokus på det ytre. Mediene er fylt av kjendiser med et «perfekt» utseende. På sosiale medier gjelder det å bli sett og få tilbakemeldinger. Mange føler seg mer verdifulle når de får høre at de er fine. Ikke rart, da, at mange strever med å få den «perfekte» kroppen. </a:t>
            </a:r>
            <a:endParaRPr lang="nb-NO" dirty="0" smtClean="0"/>
          </a:p>
          <a:p>
            <a:pPr defTabSz="914313">
              <a:defRPr/>
            </a:pPr>
            <a:endParaRPr lang="nb-NO"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4</a:t>
            </a:fld>
            <a:endParaRPr lang="nb-NO"/>
          </a:p>
        </p:txBody>
      </p:sp>
    </p:spTree>
    <p:extLst>
      <p:ext uri="{BB962C8B-B14F-4D97-AF65-F5344CB8AC3E}">
        <p14:creationId xmlns:p14="http://schemas.microsoft.com/office/powerpoint/2010/main" val="398455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13">
              <a:defRPr/>
            </a:pPr>
            <a:r>
              <a:rPr lang="nb-NO" b="1" dirty="0" smtClean="0"/>
              <a:t>Prestasjonene</a:t>
            </a:r>
          </a:p>
          <a:p>
            <a:pPr defTabSz="914313">
              <a:defRPr/>
            </a:pPr>
            <a:endParaRPr lang="nb-NO" b="1" dirty="0"/>
          </a:p>
          <a:p>
            <a:pPr defTabSz="914313">
              <a:defRPr/>
            </a:pPr>
            <a:r>
              <a:rPr lang="nb-NO" dirty="0"/>
              <a:t>Hvor </a:t>
            </a:r>
            <a:r>
              <a:rPr lang="nb-NO" dirty="0" smtClean="0"/>
              <a:t>viktig</a:t>
            </a:r>
            <a:r>
              <a:rPr lang="nb-NO" baseline="0" dirty="0" smtClean="0"/>
              <a:t> er det for deg å prestere </a:t>
            </a:r>
            <a:r>
              <a:rPr lang="nb-NO" dirty="0" smtClean="0"/>
              <a:t>veldig </a:t>
            </a:r>
            <a:r>
              <a:rPr lang="nb-NO" dirty="0"/>
              <a:t>bra </a:t>
            </a:r>
            <a:r>
              <a:rPr lang="nb-NO" u="sng" dirty="0"/>
              <a:t>for å føle deg verdifull</a:t>
            </a:r>
            <a:r>
              <a:rPr lang="nb-NO" dirty="0"/>
              <a:t>?  </a:t>
            </a:r>
          </a:p>
          <a:p>
            <a:pPr defTabSz="914313">
              <a:defRPr/>
            </a:pPr>
            <a:r>
              <a:rPr lang="nb-NO" dirty="0"/>
              <a:t/>
            </a:r>
            <a:br>
              <a:rPr lang="nb-NO" dirty="0"/>
            </a:br>
            <a:r>
              <a:rPr lang="nb-NO" dirty="0"/>
              <a:t>Mange har et så sterkt ønske om å utmerke seg, at de setter skyhøye krav til seg selv enten det er på skolen, i idrett, i ulike fritidsaktiviteter eller i det sosiale liv. Når en lykkes, er selvfølelsen god – og motsatt. Da kommer også lett følelsen av å være mindre verdt snikende. Men hvis prestasjonene våre bestemmer verdien vår, vil </a:t>
            </a:r>
            <a:r>
              <a:rPr lang="nb-NO" dirty="0" smtClean="0"/>
              <a:t>verdien vår stadig være i forandring….</a:t>
            </a:r>
            <a:endParaRPr lang="nb-NO" dirty="0"/>
          </a:p>
          <a:p>
            <a:endParaRPr lang="nb-NO" b="1"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5</a:t>
            </a:fld>
            <a:endParaRPr lang="nb-NO"/>
          </a:p>
        </p:txBody>
      </p:sp>
    </p:spTree>
    <p:extLst>
      <p:ext uri="{BB962C8B-B14F-4D97-AF65-F5344CB8AC3E}">
        <p14:creationId xmlns:p14="http://schemas.microsoft.com/office/powerpoint/2010/main" val="59891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Eksempler</a:t>
            </a:r>
            <a:r>
              <a:rPr lang="nb-NO" baseline="0" dirty="0" smtClean="0"/>
              <a:t> fra ulike TV-program der det gjelder å prestere:</a:t>
            </a:r>
          </a:p>
          <a:p>
            <a:endParaRPr lang="nb-NO" baseline="0" dirty="0" smtClean="0"/>
          </a:p>
          <a:p>
            <a:pPr marL="171450" indent="-171450">
              <a:buFont typeface="Arial" panose="020B0604020202020204" pitchFamily="34" charset="0"/>
              <a:buChar char="•"/>
            </a:pPr>
            <a:r>
              <a:rPr lang="en-US" dirty="0" smtClean="0">
                <a:solidFill>
                  <a:schemeClr val="bg1"/>
                </a:solidFill>
                <a:hlinkClick r:id="rId3"/>
              </a:rPr>
              <a:t>Idol</a:t>
            </a:r>
            <a:endParaRPr lang="en-US" dirty="0" smtClean="0">
              <a:solidFill>
                <a:schemeClr val="bg1"/>
              </a:solidFill>
            </a:endParaRPr>
          </a:p>
          <a:p>
            <a:pPr marL="171450" indent="-171450">
              <a:buFont typeface="Arial" panose="020B0604020202020204" pitchFamily="34" charset="0"/>
              <a:buChar char="•"/>
            </a:pPr>
            <a:r>
              <a:rPr lang="en-US" dirty="0" smtClean="0">
                <a:solidFill>
                  <a:schemeClr val="bg1"/>
                </a:solidFill>
                <a:hlinkClick r:id="rId4"/>
              </a:rPr>
              <a:t>The Voice</a:t>
            </a:r>
            <a:endParaRPr lang="en-US" dirty="0" smtClean="0">
              <a:solidFill>
                <a:schemeClr val="bg1"/>
              </a:solidFill>
            </a:endParaRPr>
          </a:p>
          <a:p>
            <a:pPr marL="171450" indent="-171450">
              <a:buFont typeface="Arial" panose="020B0604020202020204" pitchFamily="34" charset="0"/>
              <a:buChar char="•"/>
            </a:pPr>
            <a:r>
              <a:rPr lang="en-US" dirty="0" smtClean="0">
                <a:solidFill>
                  <a:schemeClr val="bg1"/>
                </a:solidFill>
                <a:hlinkClick r:id="rId5"/>
              </a:rPr>
              <a:t>Norske </a:t>
            </a:r>
            <a:r>
              <a:rPr lang="en-US" dirty="0" err="1" smtClean="0">
                <a:solidFill>
                  <a:schemeClr val="bg1"/>
                </a:solidFill>
                <a:hlinkClick r:id="rId5"/>
              </a:rPr>
              <a:t>talenter</a:t>
            </a:r>
            <a:r>
              <a:rPr lang="en-US" dirty="0" smtClean="0">
                <a:solidFill>
                  <a:schemeClr val="bg1"/>
                </a:solidFill>
              </a:rPr>
              <a:t> </a:t>
            </a:r>
          </a:p>
          <a:p>
            <a:pPr marL="171450" indent="-171450">
              <a:buFont typeface="Arial" panose="020B0604020202020204" pitchFamily="34" charset="0"/>
              <a:buChar char="•"/>
            </a:pPr>
            <a:r>
              <a:rPr lang="en-US" dirty="0" smtClean="0">
                <a:solidFill>
                  <a:schemeClr val="bg1"/>
                </a:solidFill>
                <a:hlinkClick r:id="rId6"/>
              </a:rPr>
              <a:t>So you think you can dance</a:t>
            </a:r>
            <a:r>
              <a:rPr lang="en-US" dirty="0" smtClean="0">
                <a:solidFill>
                  <a:schemeClr val="bg1"/>
                </a:solidFill>
              </a:rPr>
              <a:t> /</a:t>
            </a:r>
            <a:r>
              <a:rPr lang="en-US" dirty="0" err="1" smtClean="0">
                <a:solidFill>
                  <a:schemeClr val="bg1"/>
                </a:solidFill>
                <a:hlinkClick r:id="rId7"/>
              </a:rPr>
              <a:t>Dansefeber</a:t>
            </a:r>
            <a:endParaRPr lang="en-US" dirty="0" smtClean="0">
              <a:solidFill>
                <a:schemeClr val="bg1"/>
              </a:solidFill>
            </a:endParaRP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6</a:t>
            </a:fld>
            <a:endParaRPr lang="nb-NO"/>
          </a:p>
        </p:txBody>
      </p:sp>
    </p:spTree>
    <p:extLst>
      <p:ext uri="{BB962C8B-B14F-4D97-AF65-F5344CB8AC3E}">
        <p14:creationId xmlns:p14="http://schemas.microsoft.com/office/powerpoint/2010/main" val="426210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Er det sånn</a:t>
            </a:r>
            <a:r>
              <a:rPr lang="nb-NO" baseline="0" dirty="0" smtClean="0"/>
              <a:t> at dyktige og populære fotballspillere har mer verdi fordi de presterer sterkt på fotballbanen? </a:t>
            </a:r>
            <a:r>
              <a:rPr lang="nb-NO" dirty="0" smtClean="0"/>
              <a:t>Må man bli en verdenskjent fotballspiller for å føle seg verdifull?</a:t>
            </a:r>
            <a:endParaRPr lang="nb-NO" baseline="0" dirty="0" smtClean="0"/>
          </a:p>
          <a:p>
            <a:endParaRPr lang="nb-NO" baseline="0" dirty="0" smtClean="0"/>
          </a:p>
          <a:p>
            <a:r>
              <a:rPr lang="nb-NO" baseline="0" dirty="0" smtClean="0"/>
              <a:t>Her ser vi f.v.:</a:t>
            </a:r>
            <a:br>
              <a:rPr lang="nb-NO" baseline="0" dirty="0" smtClean="0"/>
            </a:br>
            <a:r>
              <a:rPr lang="nb-NO" baseline="0" dirty="0" smtClean="0"/>
              <a:t>- Lionel </a:t>
            </a:r>
            <a:r>
              <a:rPr lang="nb-NO" baseline="0" dirty="0" err="1" smtClean="0"/>
              <a:t>Messi</a:t>
            </a:r>
            <a:r>
              <a:rPr lang="nb-NO" baseline="0" dirty="0" smtClean="0"/>
              <a:t> (Argentina)</a:t>
            </a:r>
          </a:p>
          <a:p>
            <a:r>
              <a:rPr lang="nb-NO" baseline="0" dirty="0" smtClean="0"/>
              <a:t>- </a:t>
            </a:r>
            <a:r>
              <a:rPr lang="nb-NO" baseline="0" dirty="0" err="1" smtClean="0"/>
              <a:t>Neymar</a:t>
            </a:r>
            <a:r>
              <a:rPr lang="nb-NO" baseline="0" dirty="0" smtClean="0"/>
              <a:t> (Brasil)</a:t>
            </a:r>
            <a:br>
              <a:rPr lang="nb-NO" baseline="0" dirty="0" smtClean="0"/>
            </a:br>
            <a:r>
              <a:rPr lang="nb-NO" baseline="0" dirty="0" smtClean="0"/>
              <a:t>- </a:t>
            </a:r>
            <a:r>
              <a:rPr lang="nb-NO" baseline="0" dirty="0" err="1" smtClean="0"/>
              <a:t>Christiano</a:t>
            </a:r>
            <a:r>
              <a:rPr lang="nb-NO" baseline="0" dirty="0" smtClean="0"/>
              <a:t> Ronaldo (Portugal) </a:t>
            </a:r>
            <a:endParaRPr lang="nb-NO" dirty="0"/>
          </a:p>
        </p:txBody>
      </p:sp>
      <p:sp>
        <p:nvSpPr>
          <p:cNvPr id="4" name="Plassholder for lysbildenummer 3"/>
          <p:cNvSpPr>
            <a:spLocks noGrp="1"/>
          </p:cNvSpPr>
          <p:nvPr>
            <p:ph type="sldNum" sz="quarter" idx="10"/>
          </p:nvPr>
        </p:nvSpPr>
        <p:spPr/>
        <p:txBody>
          <a:bodyPr/>
          <a:lstStyle/>
          <a:p>
            <a:fld id="{0744CA0D-8623-4A82-8829-79B6D54EF1B4}" type="slidenum">
              <a:rPr lang="nb-NO" smtClean="0"/>
              <a:t>7</a:t>
            </a:fld>
            <a:endParaRPr lang="nb-NO"/>
          </a:p>
        </p:txBody>
      </p:sp>
    </p:spTree>
    <p:extLst>
      <p:ext uri="{BB962C8B-B14F-4D97-AF65-F5344CB8AC3E}">
        <p14:creationId xmlns:p14="http://schemas.microsoft.com/office/powerpoint/2010/main" val="259851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Opplever du karakterpress?</a:t>
            </a:r>
            <a:r>
              <a:rPr lang="nb-NO" baseline="0" dirty="0" smtClean="0"/>
              <a:t> </a:t>
            </a:r>
          </a:p>
          <a:p>
            <a:endParaRPr lang="nb-NO" baseline="0" dirty="0" smtClean="0"/>
          </a:p>
          <a:p>
            <a:r>
              <a:rPr lang="nb-NO" dirty="0" smtClean="0"/>
              <a:t>Her ser man en scene med</a:t>
            </a:r>
            <a:r>
              <a:rPr lang="nb-NO" baseline="0" dirty="0" smtClean="0"/>
              <a:t> </a:t>
            </a:r>
            <a:r>
              <a:rPr lang="nb-NO" dirty="0" smtClean="0"/>
              <a:t>Eva, Isak og</a:t>
            </a:r>
            <a:r>
              <a:rPr lang="nb-NO" baseline="0" dirty="0" smtClean="0"/>
              <a:t> Jonas fra NRK-serien «Skam», sesong 1.</a:t>
            </a:r>
          </a:p>
          <a:p>
            <a:r>
              <a:rPr lang="nb-NO" dirty="0" smtClean="0"/>
              <a:t>Isak og</a:t>
            </a:r>
            <a:r>
              <a:rPr lang="nb-NO" baseline="0" dirty="0" smtClean="0"/>
              <a:t> Jonas får </a:t>
            </a:r>
            <a:r>
              <a:rPr lang="nb-NO" dirty="0" smtClean="0"/>
              <a:t>5</a:t>
            </a:r>
            <a:r>
              <a:rPr lang="nb-NO" baseline="0" dirty="0" smtClean="0"/>
              <a:t> og </a:t>
            </a:r>
            <a:r>
              <a:rPr lang="nb-NO" dirty="0" smtClean="0"/>
              <a:t>5+ på siste prøve. De spør Eva</a:t>
            </a:r>
            <a:r>
              <a:rPr lang="nb-NO" baseline="0" dirty="0" smtClean="0"/>
              <a:t> hva hun fikk, først vil hun ikke svare, men etter å ha blitt overtalt forteller hun:</a:t>
            </a:r>
            <a:endParaRPr lang="nb-NO" dirty="0" smtClean="0"/>
          </a:p>
          <a:p>
            <a:pPr marL="165381" indent="-165381">
              <a:buFontTx/>
              <a:buChar char="-"/>
            </a:pPr>
            <a:r>
              <a:rPr lang="nb-NO" dirty="0" smtClean="0"/>
              <a:t>Jeg fikk 4</a:t>
            </a:r>
            <a:r>
              <a:rPr lang="nb-NO" baseline="0" dirty="0" smtClean="0"/>
              <a:t> –</a:t>
            </a:r>
          </a:p>
          <a:p>
            <a:pPr marL="0" indent="0">
              <a:buFontTx/>
              <a:buNone/>
            </a:pPr>
            <a:r>
              <a:rPr lang="nb-NO" baseline="0" dirty="0" smtClean="0"/>
              <a:t>Hun får da denne responsen:</a:t>
            </a:r>
          </a:p>
          <a:p>
            <a:pPr marL="0" indent="0">
              <a:buFontTx/>
              <a:buNone/>
            </a:pPr>
            <a:r>
              <a:rPr lang="nb-NO" baseline="0" dirty="0" smtClean="0"/>
              <a:t>- Du er god til så mye annet</a:t>
            </a:r>
            <a:endParaRPr lang="nb-NO" dirty="0"/>
          </a:p>
        </p:txBody>
      </p:sp>
      <p:sp>
        <p:nvSpPr>
          <p:cNvPr id="4" name="Plassholder for lysbildenummer 3"/>
          <p:cNvSpPr>
            <a:spLocks noGrp="1"/>
          </p:cNvSpPr>
          <p:nvPr>
            <p:ph type="sldNum" sz="quarter" idx="10"/>
          </p:nvPr>
        </p:nvSpPr>
        <p:spPr/>
        <p:txBody>
          <a:bodyPr/>
          <a:lstStyle/>
          <a:p>
            <a:fld id="{78597E1D-F1E1-2B4A-9919-B745E1E13592}" type="slidenum">
              <a:rPr lang="nb-NO" smtClean="0"/>
              <a:pPr/>
              <a:t>8</a:t>
            </a:fld>
            <a:endParaRPr lang="nb-NO"/>
          </a:p>
        </p:txBody>
      </p:sp>
    </p:spTree>
    <p:extLst>
      <p:ext uri="{BB962C8B-B14F-4D97-AF65-F5344CB8AC3E}">
        <p14:creationId xmlns:p14="http://schemas.microsoft.com/office/powerpoint/2010/main" val="72323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Sannheten</a:t>
            </a:r>
            <a:r>
              <a:rPr lang="nb-NO" baseline="0" dirty="0" smtClean="0"/>
              <a:t> var at Eva </a:t>
            </a:r>
            <a:r>
              <a:rPr lang="nb-NO" dirty="0" smtClean="0"/>
              <a:t>ikke</a:t>
            </a:r>
            <a:r>
              <a:rPr lang="nb-NO" baseline="0" dirty="0" smtClean="0"/>
              <a:t> fikk 4- på prøven, men 3+. Det er ikke alltid like kult å si hva man får på prøven når man verken får like bra som klassekameratene eller det man selv ønsker. </a:t>
            </a:r>
          </a:p>
          <a:p>
            <a:endParaRPr lang="nb-NO" baseline="0" dirty="0" smtClean="0"/>
          </a:p>
          <a:p>
            <a:r>
              <a:rPr lang="nb-NO" baseline="0" dirty="0" smtClean="0"/>
              <a:t>(Legg merke til hva oppgaven handlet om!)</a:t>
            </a:r>
            <a:endParaRPr lang="nb-NO" dirty="0"/>
          </a:p>
        </p:txBody>
      </p:sp>
      <p:sp>
        <p:nvSpPr>
          <p:cNvPr id="4" name="Plassholder for lysbildenummer 3"/>
          <p:cNvSpPr>
            <a:spLocks noGrp="1"/>
          </p:cNvSpPr>
          <p:nvPr>
            <p:ph type="sldNum" sz="quarter" idx="10"/>
          </p:nvPr>
        </p:nvSpPr>
        <p:spPr/>
        <p:txBody>
          <a:bodyPr/>
          <a:lstStyle/>
          <a:p>
            <a:fld id="{78597E1D-F1E1-2B4A-9919-B745E1E13592}" type="slidenum">
              <a:rPr lang="nb-NO" smtClean="0"/>
              <a:pPr/>
              <a:t>9</a:t>
            </a:fld>
            <a:endParaRPr lang="nb-NO"/>
          </a:p>
        </p:txBody>
      </p:sp>
    </p:spTree>
    <p:extLst>
      <p:ext uri="{BB962C8B-B14F-4D97-AF65-F5344CB8AC3E}">
        <p14:creationId xmlns:p14="http://schemas.microsoft.com/office/powerpoint/2010/main" val="333366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
        <p:nvSpPr>
          <p:cNvPr id="7" name="Rektangel 6"/>
          <p:cNvSpPr/>
          <p:nvPr userDrawn="1"/>
        </p:nvSpPr>
        <p:spPr>
          <a:xfrm>
            <a:off x="5157409" y="3244334"/>
            <a:ext cx="1877181" cy="369332"/>
          </a:xfrm>
          <a:prstGeom prst="rect">
            <a:avLst/>
          </a:prstGeom>
        </p:spPr>
        <p:txBody>
          <a:bodyPr wrap="none">
            <a:spAutoFit/>
          </a:bodyPr>
          <a:lstStyle/>
          <a:p>
            <a:r>
              <a:rPr lang="nb-NO" dirty="0" smtClean="0"/>
              <a:t>© Damaris Norge </a:t>
            </a:r>
            <a:endParaRPr lang="nb-NO" dirty="0"/>
          </a:p>
        </p:txBody>
      </p:sp>
    </p:spTree>
    <p:extLst>
      <p:ext uri="{BB962C8B-B14F-4D97-AF65-F5344CB8AC3E}">
        <p14:creationId xmlns:p14="http://schemas.microsoft.com/office/powerpoint/2010/main" val="21410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4289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418154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32874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6224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5653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EEEEECC-267E-4988-ACA7-0F813F5B2B00}"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66710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EEEEECC-267E-4988-ACA7-0F813F5B2B00}"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9127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EEEEECC-267E-4988-ACA7-0F813F5B2B00}"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096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507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1977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365125"/>
            <a:ext cx="12192000" cy="1325563"/>
          </a:xfrm>
          <a:prstGeom prst="rect">
            <a:avLst/>
          </a:prstGeom>
          <a:solidFill>
            <a:srgbClr val="E7E6E6">
              <a:alpha val="40000"/>
            </a:srgbClr>
          </a:solidFill>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EEECC-267E-4988-ACA7-0F813F5B2B00}"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7263-3589-4C6D-8883-6D85EF7002DD}" type="slidenum">
              <a:rPr lang="nb-NO" smtClean="0"/>
              <a:t>‹#›</a:t>
            </a:fld>
            <a:endParaRPr lang="nb-NO"/>
          </a:p>
        </p:txBody>
      </p:sp>
      <p:sp>
        <p:nvSpPr>
          <p:cNvPr id="7" name="Rektangel 6"/>
          <p:cNvSpPr/>
          <p:nvPr userDrawn="1"/>
        </p:nvSpPr>
        <p:spPr>
          <a:xfrm>
            <a:off x="0" y="6488668"/>
            <a:ext cx="1877181" cy="369332"/>
          </a:xfrm>
          <a:prstGeom prst="rect">
            <a:avLst/>
          </a:prstGeom>
        </p:spPr>
        <p:txBody>
          <a:bodyPr wrap="none">
            <a:spAutoFit/>
          </a:bodyPr>
          <a:lstStyle/>
          <a:p>
            <a:r>
              <a:rPr lang="nb-NO" smtClean="0"/>
              <a:t>© Damaris Norge </a:t>
            </a:r>
            <a:endParaRPr lang="nb-NO" dirty="0"/>
          </a:p>
        </p:txBody>
      </p:sp>
    </p:spTree>
    <p:extLst>
      <p:ext uri="{BB962C8B-B14F-4D97-AF65-F5344CB8AC3E}">
        <p14:creationId xmlns:p14="http://schemas.microsoft.com/office/powerpoint/2010/main" val="6587479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7" name="Plassholder for innhold 6"/>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681" y="112877"/>
            <a:ext cx="12202681" cy="6432770"/>
          </a:xfrm>
        </p:spPr>
      </p:pic>
      <p:sp>
        <p:nvSpPr>
          <p:cNvPr id="11" name="Bildeforklaring formet som en sky 10"/>
          <p:cNvSpPr/>
          <p:nvPr/>
        </p:nvSpPr>
        <p:spPr>
          <a:xfrm rot="20724910">
            <a:off x="344505" y="378899"/>
            <a:ext cx="3433603" cy="2041929"/>
          </a:xfrm>
          <a:prstGeom prst="cloudCallout">
            <a:avLst>
              <a:gd name="adj1" fmla="val 13713"/>
              <a:gd name="adj2" fmla="val 8541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829891" y="861254"/>
            <a:ext cx="2716711" cy="1077218"/>
          </a:xfrm>
          <a:prstGeom prst="rect">
            <a:avLst/>
          </a:prstGeom>
          <a:noFill/>
        </p:spPr>
        <p:txBody>
          <a:bodyPr wrap="square" rtlCol="0">
            <a:spAutoFit/>
          </a:bodyPr>
          <a:lstStyle/>
          <a:p>
            <a:r>
              <a:rPr lang="nb-NO" sz="3200" b="1" i="1" dirty="0" smtClean="0">
                <a:solidFill>
                  <a:schemeClr val="bg1"/>
                </a:solidFill>
              </a:rPr>
              <a:t>Hva gjør meg verdifull?</a:t>
            </a:r>
            <a:endParaRPr lang="nb-NO" sz="3200" b="1" i="1" dirty="0">
              <a:solidFill>
                <a:schemeClr val="bg1"/>
              </a:solidFill>
            </a:endParaRPr>
          </a:p>
        </p:txBody>
      </p:sp>
      <p:sp>
        <p:nvSpPr>
          <p:cNvPr id="13" name="Bildeforklaring formet som en sky 12"/>
          <p:cNvSpPr/>
          <p:nvPr/>
        </p:nvSpPr>
        <p:spPr>
          <a:xfrm rot="167005">
            <a:off x="6130280" y="445847"/>
            <a:ext cx="3366205" cy="1713594"/>
          </a:xfrm>
          <a:prstGeom prst="cloudCallout">
            <a:avLst>
              <a:gd name="adj1" fmla="val -26775"/>
              <a:gd name="adj2" fmla="val 7970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2400" b="1" dirty="0">
              <a:solidFill>
                <a:schemeClr val="bg1"/>
              </a:solidFill>
            </a:endParaRPr>
          </a:p>
        </p:txBody>
      </p:sp>
      <p:sp>
        <p:nvSpPr>
          <p:cNvPr id="14" name="TekstSylinder 13"/>
          <p:cNvSpPr txBox="1"/>
          <p:nvPr/>
        </p:nvSpPr>
        <p:spPr>
          <a:xfrm>
            <a:off x="6728291" y="1010256"/>
            <a:ext cx="2437762" cy="584775"/>
          </a:xfrm>
          <a:prstGeom prst="rect">
            <a:avLst/>
          </a:prstGeom>
          <a:noFill/>
        </p:spPr>
        <p:txBody>
          <a:bodyPr wrap="square" rtlCol="0">
            <a:spAutoFit/>
          </a:bodyPr>
          <a:lstStyle/>
          <a:p>
            <a:r>
              <a:rPr lang="nb-NO" sz="3200" b="1" i="1" dirty="0" smtClean="0">
                <a:solidFill>
                  <a:schemeClr val="bg1"/>
                </a:solidFill>
              </a:rPr>
              <a:t>Hvem er jeg?</a:t>
            </a:r>
            <a:endParaRPr lang="nb-NO" sz="3200" b="1" i="1" dirty="0">
              <a:solidFill>
                <a:schemeClr val="bg1"/>
              </a:solidFill>
            </a:endParaRPr>
          </a:p>
        </p:txBody>
      </p:sp>
      <p:sp>
        <p:nvSpPr>
          <p:cNvPr id="15" name="TekstSylinder 14"/>
          <p:cNvSpPr txBox="1"/>
          <p:nvPr/>
        </p:nvSpPr>
        <p:spPr>
          <a:xfrm>
            <a:off x="9459310" y="6176315"/>
            <a:ext cx="3736428" cy="369332"/>
          </a:xfrm>
          <a:prstGeom prst="rect">
            <a:avLst/>
          </a:prstGeom>
          <a:noFill/>
        </p:spPr>
        <p:txBody>
          <a:bodyPr wrap="square" rtlCol="0">
            <a:spAutoFit/>
          </a:bodyPr>
          <a:lstStyle/>
          <a:p>
            <a:r>
              <a:rPr lang="nb-NO" dirty="0" smtClean="0"/>
              <a:t>Foto: </a:t>
            </a:r>
            <a:r>
              <a:rPr lang="nb-NO" dirty="0" err="1" smtClean="0"/>
              <a:t>Jed</a:t>
            </a:r>
            <a:r>
              <a:rPr lang="nb-NO" dirty="0" smtClean="0"/>
              <a:t> </a:t>
            </a:r>
            <a:r>
              <a:rPr lang="nb-NO" dirty="0" err="1" smtClean="0"/>
              <a:t>Villejo</a:t>
            </a:r>
            <a:r>
              <a:rPr lang="nb-NO" dirty="0" smtClean="0"/>
              <a:t>/</a:t>
            </a:r>
            <a:r>
              <a:rPr lang="nb-NO" dirty="0" err="1" smtClean="0"/>
              <a:t>Unsplash</a:t>
            </a:r>
            <a:endParaRPr lang="nb-NO" dirty="0"/>
          </a:p>
        </p:txBody>
      </p:sp>
    </p:spTree>
    <p:extLst>
      <p:ext uri="{BB962C8B-B14F-4D97-AF65-F5344CB8AC3E}">
        <p14:creationId xmlns:p14="http://schemas.microsoft.com/office/powerpoint/2010/main" val="11823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Sett inn klipp fra </a:t>
            </a:r>
            <a:r>
              <a:rPr lang="nb-NO" dirty="0" err="1" smtClean="0"/>
              <a:t>youtube</a:t>
            </a:r>
            <a:r>
              <a:rPr lang="nb-NO" dirty="0" smtClean="0"/>
              <a:t>: https</a:t>
            </a:r>
            <a:r>
              <a:rPr lang="nb-NO" dirty="0"/>
              <a:t>://www.youtube.com/watch?v=NH7I79fLiSw</a:t>
            </a:r>
          </a:p>
          <a:p>
            <a:endParaRPr lang="nb-NO" dirty="0"/>
          </a:p>
        </p:txBody>
      </p:sp>
    </p:spTree>
    <p:extLst>
      <p:ext uri="{BB962C8B-B14F-4D97-AF65-F5344CB8AC3E}">
        <p14:creationId xmlns:p14="http://schemas.microsoft.com/office/powerpoint/2010/main" val="104372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94972" y="324643"/>
            <a:ext cx="10802056" cy="6076157"/>
          </a:xfrm>
        </p:spPr>
      </p:pic>
      <p:sp>
        <p:nvSpPr>
          <p:cNvPr id="5" name="TekstSylinder 4"/>
          <p:cNvSpPr txBox="1"/>
          <p:nvPr/>
        </p:nvSpPr>
        <p:spPr>
          <a:xfrm>
            <a:off x="9918700" y="6413500"/>
            <a:ext cx="1803400" cy="369332"/>
          </a:xfrm>
          <a:prstGeom prst="rect">
            <a:avLst/>
          </a:prstGeom>
          <a:noFill/>
        </p:spPr>
        <p:txBody>
          <a:bodyPr wrap="square" rtlCol="0">
            <a:spAutoFit/>
          </a:bodyPr>
          <a:lstStyle/>
          <a:p>
            <a:r>
              <a:rPr lang="nb-NO" dirty="0" smtClean="0"/>
              <a:t>Foto: TV2 sumo</a:t>
            </a:r>
            <a:endParaRPr lang="nb-NO" dirty="0"/>
          </a:p>
        </p:txBody>
      </p:sp>
      <p:sp>
        <p:nvSpPr>
          <p:cNvPr id="6" name="Rektangel 5"/>
          <p:cNvSpPr/>
          <p:nvPr/>
        </p:nvSpPr>
        <p:spPr>
          <a:xfrm>
            <a:off x="694972" y="5003800"/>
            <a:ext cx="10802056" cy="830997"/>
          </a:xfrm>
          <a:prstGeom prst="rect">
            <a:avLst/>
          </a:prstGeom>
          <a:solidFill>
            <a:srgbClr val="E7E6E6">
              <a:alpha val="72157"/>
            </a:srgbClr>
          </a:solidFill>
        </p:spPr>
        <p:txBody>
          <a:bodyPr wrap="square">
            <a:spAutoFit/>
          </a:bodyPr>
          <a:lstStyle/>
          <a:p>
            <a:pPr algn="ctr"/>
            <a:r>
              <a:rPr lang="nb-NO" sz="4800" b="1" dirty="0">
                <a:solidFill>
                  <a:schemeClr val="bg1"/>
                </a:solidFill>
              </a:rPr>
              <a:t>Sykt perfekt</a:t>
            </a:r>
          </a:p>
        </p:txBody>
      </p:sp>
    </p:spTree>
    <p:extLst>
      <p:ext uri="{BB962C8B-B14F-4D97-AF65-F5344CB8AC3E}">
        <p14:creationId xmlns:p14="http://schemas.microsoft.com/office/powerpoint/2010/main" val="3830104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dirty="0" smtClean="0"/>
              <a:t>Sett inn klipp fra </a:t>
            </a:r>
            <a:r>
              <a:rPr lang="nb-NO" dirty="0" err="1"/>
              <a:t>y</a:t>
            </a:r>
            <a:r>
              <a:rPr lang="nb-NO" dirty="0" err="1" smtClean="0"/>
              <a:t>outube</a:t>
            </a:r>
            <a:r>
              <a:rPr lang="nb-NO" dirty="0" smtClean="0"/>
              <a:t>: </a:t>
            </a:r>
            <a:r>
              <a:rPr lang="nb-NO" dirty="0"/>
              <a:t>https://www.youtube.com/watch?v=Cjl1sz78T2s</a:t>
            </a:r>
          </a:p>
          <a:p>
            <a:pPr marL="0" indent="0">
              <a:buNone/>
            </a:pPr>
            <a:endParaRPr lang="nb-NO" dirty="0"/>
          </a:p>
        </p:txBody>
      </p:sp>
    </p:spTree>
    <p:extLst>
      <p:ext uri="{BB962C8B-B14F-4D97-AF65-F5344CB8AC3E}">
        <p14:creationId xmlns:p14="http://schemas.microsoft.com/office/powerpoint/2010/main" val="92880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25549" y="105819"/>
            <a:ext cx="10628249" cy="6333082"/>
          </a:xfrm>
        </p:spPr>
      </p:pic>
      <p:sp>
        <p:nvSpPr>
          <p:cNvPr id="5" name="TekstSylinder 4"/>
          <p:cNvSpPr txBox="1"/>
          <p:nvPr/>
        </p:nvSpPr>
        <p:spPr>
          <a:xfrm>
            <a:off x="9760952" y="5985462"/>
            <a:ext cx="1430776" cy="369332"/>
          </a:xfrm>
          <a:prstGeom prst="rect">
            <a:avLst/>
          </a:prstGeom>
          <a:noFill/>
        </p:spPr>
        <p:txBody>
          <a:bodyPr wrap="non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sp>
        <p:nvSpPr>
          <p:cNvPr id="6" name="TekstSylinder 5"/>
          <p:cNvSpPr txBox="1"/>
          <p:nvPr/>
        </p:nvSpPr>
        <p:spPr>
          <a:xfrm>
            <a:off x="725550" y="566241"/>
            <a:ext cx="10628249" cy="923330"/>
          </a:xfrm>
          <a:prstGeom prst="rect">
            <a:avLst/>
          </a:prstGeom>
          <a:solidFill>
            <a:srgbClr val="E7E6E6">
              <a:alpha val="63922"/>
            </a:srgbClr>
          </a:solidFill>
        </p:spPr>
        <p:txBody>
          <a:bodyPr wrap="square" rtlCol="0">
            <a:spAutoFit/>
          </a:bodyPr>
          <a:lstStyle/>
          <a:p>
            <a:r>
              <a:rPr lang="nb-NO" sz="5400" b="1" dirty="0" smtClean="0"/>
              <a:t>   Min  verdi – hva forteller Bibelen?</a:t>
            </a:r>
            <a:endParaRPr lang="nb-NO" sz="5400" b="1" dirty="0"/>
          </a:p>
        </p:txBody>
      </p:sp>
    </p:spTree>
    <p:extLst>
      <p:ext uri="{BB962C8B-B14F-4D97-AF65-F5344CB8AC3E}">
        <p14:creationId xmlns:p14="http://schemas.microsoft.com/office/powerpoint/2010/main" val="67794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38179" y="172955"/>
            <a:ext cx="11715641" cy="6291345"/>
          </a:xfrm>
        </p:spPr>
      </p:pic>
      <p:sp>
        <p:nvSpPr>
          <p:cNvPr id="5" name="TekstSylinder 4"/>
          <p:cNvSpPr txBox="1"/>
          <p:nvPr/>
        </p:nvSpPr>
        <p:spPr>
          <a:xfrm>
            <a:off x="238179" y="172955"/>
            <a:ext cx="11590130" cy="2677656"/>
          </a:xfrm>
          <a:prstGeom prst="rect">
            <a:avLst/>
          </a:prstGeom>
          <a:solidFill>
            <a:srgbClr val="A26921">
              <a:alpha val="54118"/>
            </a:srgbClr>
          </a:solidFill>
        </p:spPr>
        <p:txBody>
          <a:bodyPr wrap="square" rtlCol="0">
            <a:spAutoFit/>
          </a:bodyPr>
          <a:lstStyle/>
          <a:p>
            <a:r>
              <a:rPr lang="nb-NO" sz="3200" b="1" dirty="0" smtClean="0"/>
              <a:t>Gud sier:</a:t>
            </a:r>
          </a:p>
          <a:p>
            <a:pPr marL="571500" indent="-571500">
              <a:buFontTx/>
              <a:buChar char="-"/>
            </a:pPr>
            <a:r>
              <a:rPr lang="nb-NO" sz="3200" b="1" i="1" dirty="0" smtClean="0"/>
              <a:t>For </a:t>
            </a:r>
            <a:r>
              <a:rPr lang="nb-NO" sz="3200" b="1" i="1" dirty="0"/>
              <a:t>av nåde er dere frelst, </a:t>
            </a:r>
            <a:r>
              <a:rPr lang="nb-NO" sz="3200" b="1" i="1" dirty="0" smtClean="0"/>
              <a:t>ved </a:t>
            </a:r>
            <a:r>
              <a:rPr lang="nb-NO" sz="3200" b="1" i="1" dirty="0"/>
              <a:t>tro. </a:t>
            </a:r>
          </a:p>
          <a:p>
            <a:pPr marL="571500" indent="-571500">
              <a:buFontTx/>
              <a:buChar char="-"/>
            </a:pPr>
            <a:r>
              <a:rPr lang="nb-NO" sz="3200" b="1" i="1" dirty="0" smtClean="0"/>
              <a:t>Det </a:t>
            </a:r>
            <a:r>
              <a:rPr lang="nb-NO" sz="3200" b="1" i="1" dirty="0"/>
              <a:t>er ikke deres eget verk, </a:t>
            </a:r>
            <a:r>
              <a:rPr lang="nb-NO" sz="3200" b="1" i="1" dirty="0" smtClean="0"/>
              <a:t>men </a:t>
            </a:r>
            <a:r>
              <a:rPr lang="nb-NO" sz="3200" b="1" i="1" dirty="0"/>
              <a:t>Guds gave.  </a:t>
            </a:r>
          </a:p>
          <a:p>
            <a:pPr marL="571500" indent="-571500">
              <a:buFontTx/>
              <a:buChar char="-"/>
            </a:pPr>
            <a:r>
              <a:rPr lang="nb-NO" sz="3200" b="1" i="1" dirty="0" smtClean="0"/>
              <a:t>Det </a:t>
            </a:r>
            <a:r>
              <a:rPr lang="nb-NO" sz="3200" b="1" i="1" dirty="0"/>
              <a:t>hviler ikke på gjerninger, </a:t>
            </a:r>
            <a:r>
              <a:rPr lang="nb-NO" sz="3200" b="1" i="1" dirty="0" smtClean="0"/>
              <a:t>for </a:t>
            </a:r>
            <a:r>
              <a:rPr lang="nb-NO" sz="3200" b="1" i="1" dirty="0"/>
              <a:t>at ingen skal skryte av seg selv</a:t>
            </a:r>
            <a:r>
              <a:rPr lang="nb-NO" sz="3200" b="1" i="1" dirty="0" smtClean="0"/>
              <a:t>.</a:t>
            </a:r>
            <a:r>
              <a:rPr lang="nb-NO" sz="3800" b="1" i="1" dirty="0" smtClean="0"/>
              <a:t>	</a:t>
            </a:r>
            <a:r>
              <a:rPr lang="nb-NO" sz="4000" b="1" i="1" dirty="0" smtClean="0"/>
              <a:t>									</a:t>
            </a:r>
            <a:r>
              <a:rPr lang="nb-NO" sz="2400" dirty="0" smtClean="0"/>
              <a:t>Ef</a:t>
            </a:r>
            <a:r>
              <a:rPr lang="nb-NO" sz="2400" dirty="0"/>
              <a:t>. 2,8-9</a:t>
            </a:r>
            <a:endParaRPr lang="nb-NO" sz="4000" dirty="0"/>
          </a:p>
        </p:txBody>
      </p:sp>
      <p:sp>
        <p:nvSpPr>
          <p:cNvPr id="6" name="TekstSylinder 5"/>
          <p:cNvSpPr txBox="1"/>
          <p:nvPr/>
        </p:nvSpPr>
        <p:spPr>
          <a:xfrm>
            <a:off x="10161284" y="6094968"/>
            <a:ext cx="1911626" cy="369332"/>
          </a:xfrm>
          <a:prstGeom prst="rect">
            <a:avLst/>
          </a:prstGeom>
          <a:noFill/>
        </p:spPr>
        <p:txBody>
          <a:bodyPr wrap="square" rtlCol="0">
            <a:spAutoFit/>
          </a:bodyPr>
          <a:lstStyle/>
          <a:p>
            <a:r>
              <a:rPr lang="nb-NO" dirty="0" smtClean="0"/>
              <a:t>Foto: </a:t>
            </a:r>
            <a:r>
              <a:rPr lang="nb-NO" dirty="0" err="1" smtClean="0"/>
              <a:t>Unsplash</a:t>
            </a:r>
            <a:endParaRPr lang="nb-NO" dirty="0"/>
          </a:p>
        </p:txBody>
      </p:sp>
    </p:spTree>
    <p:extLst>
      <p:ext uri="{BB962C8B-B14F-4D97-AF65-F5344CB8AC3E}">
        <p14:creationId xmlns:p14="http://schemas.microsoft.com/office/powerpoint/2010/main" val="3578689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428471" y="0"/>
            <a:ext cx="4542712" cy="6814069"/>
          </a:xfrm>
        </p:spPr>
      </p:pic>
      <p:sp>
        <p:nvSpPr>
          <p:cNvPr id="3" name="TekstSylinder 2"/>
          <p:cNvSpPr txBox="1"/>
          <p:nvPr/>
        </p:nvSpPr>
        <p:spPr>
          <a:xfrm>
            <a:off x="8820240" y="5812806"/>
            <a:ext cx="2246244" cy="369332"/>
          </a:xfrm>
          <a:prstGeom prst="rect">
            <a:avLst/>
          </a:prstGeom>
          <a:noFill/>
        </p:spPr>
        <p:txBody>
          <a:bodyPr wrap="square" rtlCol="0">
            <a:spAutoFit/>
          </a:bodyPr>
          <a:lstStyle/>
          <a:p>
            <a:r>
              <a:rPr lang="nb-NO" dirty="0" smtClean="0"/>
              <a:t>Aldersgrense 11 år</a:t>
            </a:r>
            <a:endParaRPr lang="nb-NO" dirty="0"/>
          </a:p>
        </p:txBody>
      </p:sp>
      <p:sp>
        <p:nvSpPr>
          <p:cNvPr id="5" name="TekstSylinder 4"/>
          <p:cNvSpPr txBox="1"/>
          <p:nvPr/>
        </p:nvSpPr>
        <p:spPr>
          <a:xfrm>
            <a:off x="8820240" y="6182138"/>
            <a:ext cx="1485900" cy="369332"/>
          </a:xfrm>
          <a:prstGeom prst="rect">
            <a:avLst/>
          </a:prstGeom>
          <a:noFill/>
        </p:spPr>
        <p:txBody>
          <a:bodyPr wrap="square" rtlCol="0">
            <a:spAutoFit/>
          </a:bodyPr>
          <a:lstStyle/>
          <a:p>
            <a:r>
              <a:rPr lang="nb-NO" dirty="0" smtClean="0"/>
              <a:t>Filmweb.no</a:t>
            </a:r>
            <a:endParaRPr lang="nb-NO" dirty="0"/>
          </a:p>
        </p:txBody>
      </p:sp>
    </p:spTree>
    <p:extLst>
      <p:ext uri="{BB962C8B-B14F-4D97-AF65-F5344CB8AC3E}">
        <p14:creationId xmlns:p14="http://schemas.microsoft.com/office/powerpoint/2010/main" val="3144023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0" y="628132"/>
            <a:ext cx="7555759" cy="5037172"/>
          </a:xfrm>
        </p:spPr>
      </p:pic>
      <p:pic>
        <p:nvPicPr>
          <p:cNvPr id="12" name="Plassholder for innhold 11"/>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7570971" y="0"/>
            <a:ext cx="4475256" cy="6712885"/>
          </a:xfrm>
        </p:spPr>
      </p:pic>
      <p:sp>
        <p:nvSpPr>
          <p:cNvPr id="2" name="Rektangel 1"/>
          <p:cNvSpPr/>
          <p:nvPr/>
        </p:nvSpPr>
        <p:spPr>
          <a:xfrm>
            <a:off x="5379730" y="6200189"/>
            <a:ext cx="2064027" cy="369332"/>
          </a:xfrm>
          <a:prstGeom prst="rect">
            <a:avLst/>
          </a:prstGeom>
        </p:spPr>
        <p:txBody>
          <a:bodyPr wrap="none">
            <a:spAutoFit/>
          </a:bodyPr>
          <a:lstStyle/>
          <a:p>
            <a:r>
              <a:rPr lang="nb-NO" dirty="0" smtClean="0"/>
              <a:t>Foto fra Filmweb.no</a:t>
            </a:r>
            <a:endParaRPr lang="nb-NO" dirty="0"/>
          </a:p>
        </p:txBody>
      </p:sp>
      <p:sp>
        <p:nvSpPr>
          <p:cNvPr id="3" name="TekstSylinder 2"/>
          <p:cNvSpPr txBox="1"/>
          <p:nvPr/>
        </p:nvSpPr>
        <p:spPr>
          <a:xfrm>
            <a:off x="0" y="719551"/>
            <a:ext cx="12046227" cy="1077218"/>
          </a:xfrm>
          <a:prstGeom prst="rect">
            <a:avLst/>
          </a:prstGeom>
          <a:solidFill>
            <a:srgbClr val="E7E6E6">
              <a:alpha val="63922"/>
            </a:srgbClr>
          </a:solidFill>
        </p:spPr>
        <p:txBody>
          <a:bodyPr wrap="square" rtlCol="0">
            <a:spAutoFit/>
          </a:bodyPr>
          <a:lstStyle/>
          <a:p>
            <a:r>
              <a:rPr lang="nb-NO" sz="3200" dirty="0" smtClean="0">
                <a:solidFill>
                  <a:schemeClr val="bg1"/>
                </a:solidFill>
              </a:rPr>
              <a:t>I Narnia måtte noen dø som følge av at Edmund først hadde forrådt søsknene sine og deretter den hvite heksa.</a:t>
            </a:r>
            <a:endParaRPr lang="nb-NO" sz="3200" dirty="0">
              <a:solidFill>
                <a:schemeClr val="bg1"/>
              </a:solidFill>
            </a:endParaRPr>
          </a:p>
        </p:txBody>
      </p:sp>
    </p:spTree>
    <p:extLst>
      <p:ext uri="{BB962C8B-B14F-4D97-AF65-F5344CB8AC3E}">
        <p14:creationId xmlns:p14="http://schemas.microsoft.com/office/powerpoint/2010/main" val="152699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39521" y="2426411"/>
            <a:ext cx="2617900" cy="24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52562" y="2449143"/>
            <a:ext cx="4561279" cy="2458423"/>
          </a:xfrm>
          <a:prstGeom prst="rect">
            <a:avLst/>
          </a:prstGeom>
        </p:spPr>
      </p:pic>
      <p:pic>
        <p:nvPicPr>
          <p:cNvPr id="19" name="Bild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558" y="27295"/>
            <a:ext cx="2455356" cy="3683035"/>
          </a:xfrm>
          <a:prstGeom prst="rect">
            <a:avLst/>
          </a:prstGeom>
        </p:spPr>
      </p:pic>
      <p:pic>
        <p:nvPicPr>
          <p:cNvPr id="14" name="Bild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92250" y="4894992"/>
            <a:ext cx="2242057" cy="2016171"/>
          </a:xfrm>
          <a:prstGeom prst="rect">
            <a:avLst/>
          </a:prstGeom>
        </p:spPr>
      </p:pic>
      <p:pic>
        <p:nvPicPr>
          <p:cNvPr id="5" name="Bild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85424" y="-6992"/>
            <a:ext cx="4395234" cy="2405439"/>
          </a:xfrm>
          <a:prstGeom prst="rect">
            <a:avLst/>
          </a:prstGeom>
        </p:spPr>
      </p:pic>
      <p:pic>
        <p:nvPicPr>
          <p:cNvPr id="21" name="Bild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5357" y="4875345"/>
            <a:ext cx="1851689" cy="1982655"/>
          </a:xfrm>
          <a:prstGeom prst="rect">
            <a:avLst/>
          </a:prstGeom>
        </p:spPr>
      </p:pic>
      <p:pic>
        <p:nvPicPr>
          <p:cNvPr id="22" name="Bild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79720" y="-16668"/>
            <a:ext cx="3240779" cy="2457464"/>
          </a:xfrm>
          <a:prstGeom prst="rect">
            <a:avLst/>
          </a:prstGeom>
        </p:spPr>
      </p:pic>
      <p:pic>
        <p:nvPicPr>
          <p:cNvPr id="23" name="Bilde 2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36262" y="-25867"/>
            <a:ext cx="3076843" cy="2461473"/>
          </a:xfrm>
          <a:prstGeom prst="rect">
            <a:avLst/>
          </a:prstGeom>
        </p:spPr>
      </p:pic>
      <p:pic>
        <p:nvPicPr>
          <p:cNvPr id="25" name="Bilde 24"/>
          <p:cNvPicPr>
            <a:picLocks noChangeAspect="1"/>
          </p:cNvPicPr>
          <p:nvPr/>
        </p:nvPicPr>
        <p:blipFill rotWithShape="1">
          <a:blip r:embed="rId11" cstate="screen">
            <a:extLst>
              <a:ext uri="{28A0092B-C50C-407E-A947-70E740481C1C}">
                <a14:useLocalDpi xmlns:a14="http://schemas.microsoft.com/office/drawing/2010/main"/>
              </a:ext>
            </a:extLst>
          </a:blip>
          <a:srcRect r="-1132" b="-5007"/>
          <a:stretch/>
        </p:blipFill>
        <p:spPr>
          <a:xfrm>
            <a:off x="7861375" y="4875345"/>
            <a:ext cx="3011551" cy="2119850"/>
          </a:xfrm>
          <a:prstGeom prst="rect">
            <a:avLst/>
          </a:prstGeom>
        </p:spPr>
      </p:pic>
      <p:pic>
        <p:nvPicPr>
          <p:cNvPr id="28" name="Plassholder for innhold 27"/>
          <p:cNvPicPr>
            <a:picLocks noGrp="1" noChangeAspect="1"/>
          </p:cNvPicPr>
          <p:nvPr>
            <p:ph idx="1"/>
          </p:nvPr>
        </p:nvPicPr>
        <p:blipFill>
          <a:blip r:embed="rId12" cstate="print">
            <a:extLst>
              <a:ext uri="{28A0092B-C50C-407E-A947-70E740481C1C}">
                <a14:useLocalDpi xmlns:a14="http://schemas.microsoft.com/office/drawing/2010/main"/>
              </a:ext>
            </a:extLst>
          </a:blip>
          <a:stretch>
            <a:fillRect/>
          </a:stretch>
        </p:blipFill>
        <p:spPr bwMode="auto">
          <a:xfrm>
            <a:off x="7121005" y="2447542"/>
            <a:ext cx="2299105" cy="23931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eresultat for vaiana"/>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540534" y="4875345"/>
            <a:ext cx="1322702" cy="198265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ilderesultat for fotball ronaldo"/>
          <p:cNvSpPr>
            <a:spLocks noChangeAspect="1" noChangeArrowheads="1"/>
          </p:cNvSpPr>
          <p:nvPr/>
        </p:nvSpPr>
        <p:spPr bwMode="auto">
          <a:xfrm>
            <a:off x="155575" y="-17907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Bilderesultat for fotball ronaldo"/>
          <p:cNvSpPr>
            <a:spLocks noChangeAspect="1" noChangeArrowheads="1"/>
          </p:cNvSpPr>
          <p:nvPr/>
        </p:nvSpPr>
        <p:spPr bwMode="auto">
          <a:xfrm>
            <a:off x="307975" y="-1658678"/>
            <a:ext cx="2809875" cy="3763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6" descr="Bilderesultat for fotball ronaldo"/>
          <p:cNvSpPr>
            <a:spLocks noChangeAspect="1" noChangeArrowheads="1"/>
          </p:cNvSpPr>
          <p:nvPr/>
        </p:nvSpPr>
        <p:spPr bwMode="auto">
          <a:xfrm>
            <a:off x="307975" y="-16383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848472" y="4894991"/>
            <a:ext cx="1315176" cy="1963009"/>
          </a:xfrm>
          <a:prstGeom prst="rect">
            <a:avLst/>
          </a:prstGeom>
        </p:spPr>
      </p:pic>
      <p:pic>
        <p:nvPicPr>
          <p:cNvPr id="11" name="Bild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3165" y="3521791"/>
            <a:ext cx="2442879" cy="3451051"/>
          </a:xfrm>
          <a:prstGeom prst="rect">
            <a:avLst/>
          </a:prstGeom>
        </p:spPr>
      </p:pic>
      <p:sp>
        <p:nvSpPr>
          <p:cNvPr id="6" name="TekstSylinder 5"/>
          <p:cNvSpPr txBox="1"/>
          <p:nvPr/>
        </p:nvSpPr>
        <p:spPr>
          <a:xfrm>
            <a:off x="-66692" y="3483582"/>
            <a:ext cx="12148820" cy="923330"/>
          </a:xfrm>
          <a:prstGeom prst="rect">
            <a:avLst/>
          </a:prstGeom>
          <a:solidFill>
            <a:srgbClr val="E7E6E6">
              <a:alpha val="58039"/>
            </a:srgbClr>
          </a:solidFill>
        </p:spPr>
        <p:txBody>
          <a:bodyPr wrap="square" rtlCol="0">
            <a:spAutoFit/>
          </a:bodyPr>
          <a:lstStyle/>
          <a:p>
            <a:pPr algn="ctr"/>
            <a:r>
              <a:rPr lang="nb-NO" sz="5400" b="1" dirty="0">
                <a:solidFill>
                  <a:schemeClr val="bg1"/>
                </a:solidFill>
              </a:rPr>
              <a:t>Min verdi – og typiske trekk i samtiden</a:t>
            </a:r>
          </a:p>
        </p:txBody>
      </p:sp>
    </p:spTree>
    <p:extLst>
      <p:ext uri="{BB962C8B-B14F-4D97-AF65-F5344CB8AC3E}">
        <p14:creationId xmlns:p14="http://schemas.microsoft.com/office/powerpoint/2010/main" val="51483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6459" y="21618"/>
            <a:ext cx="10327341" cy="6428609"/>
          </a:xfrm>
        </p:spPr>
      </p:pic>
      <p:sp>
        <p:nvSpPr>
          <p:cNvPr id="5" name="TekstSylinder 4"/>
          <p:cNvSpPr txBox="1"/>
          <p:nvPr/>
        </p:nvSpPr>
        <p:spPr>
          <a:xfrm>
            <a:off x="1026459" y="4775200"/>
            <a:ext cx="10174941" cy="1569660"/>
          </a:xfrm>
          <a:prstGeom prst="rect">
            <a:avLst/>
          </a:prstGeom>
          <a:solidFill>
            <a:srgbClr val="E7E6E6">
              <a:alpha val="72157"/>
            </a:srgbClr>
          </a:solidFill>
        </p:spPr>
        <p:txBody>
          <a:bodyPr wrap="square" rtlCol="0">
            <a:spAutoFit/>
          </a:bodyPr>
          <a:lstStyle/>
          <a:p>
            <a:pPr algn="ctr">
              <a:buFontTx/>
              <a:buNone/>
            </a:pPr>
            <a:r>
              <a:rPr lang="nb-NO" sz="3600" b="1" dirty="0" smtClean="0"/>
              <a:t>”Filmen treffer oss direkte i følelsene uten å mellomlande i intellektet…”</a:t>
            </a:r>
            <a:r>
              <a:rPr lang="nb-NO" sz="3600" b="1" i="1" dirty="0" smtClean="0"/>
              <a:t> </a:t>
            </a:r>
            <a:br>
              <a:rPr lang="nb-NO" sz="3600" b="1" i="1" dirty="0" smtClean="0"/>
            </a:br>
            <a:r>
              <a:rPr lang="nb-NO" sz="2400" dirty="0" smtClean="0"/>
              <a:t>(</a:t>
            </a:r>
            <a:r>
              <a:rPr lang="nb-NO" sz="2400" dirty="0"/>
              <a:t>Regissør Ingmar </a:t>
            </a:r>
            <a:r>
              <a:rPr lang="nb-NO" sz="2400" dirty="0" smtClean="0"/>
              <a:t>Bergman)</a:t>
            </a:r>
            <a:endParaRPr lang="nb-NO" sz="2400" dirty="0"/>
          </a:p>
        </p:txBody>
      </p:sp>
      <p:sp>
        <p:nvSpPr>
          <p:cNvPr id="3" name="TekstSylinder 2"/>
          <p:cNvSpPr txBox="1"/>
          <p:nvPr/>
        </p:nvSpPr>
        <p:spPr>
          <a:xfrm>
            <a:off x="3213100" y="258465"/>
            <a:ext cx="6629400" cy="769441"/>
          </a:xfrm>
          <a:prstGeom prst="rect">
            <a:avLst/>
          </a:prstGeom>
          <a:noFill/>
        </p:spPr>
        <p:txBody>
          <a:bodyPr wrap="square" rtlCol="0">
            <a:spAutoFit/>
          </a:bodyPr>
          <a:lstStyle/>
          <a:p>
            <a:r>
              <a:rPr lang="nb-NO" sz="4400" b="1" dirty="0" smtClean="0">
                <a:solidFill>
                  <a:schemeClr val="bg1"/>
                </a:solidFill>
              </a:rPr>
              <a:t>Hvorfor blir vi påvirket?</a:t>
            </a:r>
            <a:endParaRPr lang="nb-NO" sz="4400" b="1" dirty="0">
              <a:solidFill>
                <a:schemeClr val="bg1"/>
              </a:solidFill>
            </a:endParaRPr>
          </a:p>
        </p:txBody>
      </p:sp>
      <p:sp>
        <p:nvSpPr>
          <p:cNvPr id="6" name="TekstSylinder 5"/>
          <p:cNvSpPr txBox="1"/>
          <p:nvPr/>
        </p:nvSpPr>
        <p:spPr>
          <a:xfrm>
            <a:off x="9489141" y="73799"/>
            <a:ext cx="4051300" cy="369332"/>
          </a:xfrm>
          <a:prstGeom prst="rect">
            <a:avLst/>
          </a:prstGeom>
          <a:noFill/>
        </p:spPr>
        <p:txBody>
          <a:bodyPr wrap="square" rtlCol="0">
            <a:spAutoFit/>
          </a:bodyPr>
          <a:lstStyle/>
          <a:p>
            <a:r>
              <a:rPr lang="nb-NO" dirty="0" smtClean="0"/>
              <a:t>Foto: </a:t>
            </a:r>
            <a:r>
              <a:rPr lang="nb-NO" dirty="0" err="1" smtClean="0"/>
              <a:t>Pixabay</a:t>
            </a:r>
            <a:endParaRPr lang="nb-NO" dirty="0"/>
          </a:p>
        </p:txBody>
      </p:sp>
    </p:spTree>
    <p:extLst>
      <p:ext uri="{BB962C8B-B14F-4D97-AF65-F5344CB8AC3E}">
        <p14:creationId xmlns:p14="http://schemas.microsoft.com/office/powerpoint/2010/main" val="41965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200650" y="553128"/>
            <a:ext cx="6720828" cy="5523822"/>
          </a:xfrm>
        </p:spPr>
      </p:pic>
      <p:sp>
        <p:nvSpPr>
          <p:cNvPr id="3" name="TekstSylinder 2"/>
          <p:cNvSpPr txBox="1"/>
          <p:nvPr/>
        </p:nvSpPr>
        <p:spPr>
          <a:xfrm>
            <a:off x="8676167" y="5932967"/>
            <a:ext cx="2499833" cy="369332"/>
          </a:xfrm>
          <a:prstGeom prst="rect">
            <a:avLst/>
          </a:prstGeom>
          <a:noFill/>
        </p:spPr>
        <p:txBody>
          <a:bodyPr wrap="square" rtlCol="0">
            <a:spAutoFit/>
          </a:bodyPr>
          <a:lstStyle/>
          <a:p>
            <a:endParaRPr lang="nb-NO" dirty="0"/>
          </a:p>
        </p:txBody>
      </p:sp>
      <p:sp>
        <p:nvSpPr>
          <p:cNvPr id="6" name="TekstSylinder 5"/>
          <p:cNvSpPr txBox="1"/>
          <p:nvPr/>
        </p:nvSpPr>
        <p:spPr>
          <a:xfrm>
            <a:off x="10054590" y="5623560"/>
            <a:ext cx="157734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pic>
        <p:nvPicPr>
          <p:cNvPr id="30722" name="Picture 2" descr="Abs, Armer, Biceps, Kropp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476250"/>
            <a:ext cx="4816233" cy="5676900"/>
          </a:xfrm>
          <a:prstGeom prst="rect">
            <a:avLst/>
          </a:prstGeom>
          <a:noFill/>
        </p:spPr>
      </p:pic>
      <p:sp>
        <p:nvSpPr>
          <p:cNvPr id="8" name="TekstSylinder 7"/>
          <p:cNvSpPr txBox="1"/>
          <p:nvPr/>
        </p:nvSpPr>
        <p:spPr>
          <a:xfrm>
            <a:off x="3615690" y="5623560"/>
            <a:ext cx="1577340" cy="369332"/>
          </a:xfrm>
          <a:prstGeom prst="rect">
            <a:avLst/>
          </a:prstGeom>
          <a:noFill/>
        </p:spPr>
        <p:txBody>
          <a:bodyPr wrap="square" rtlCol="0">
            <a:spAutoFit/>
          </a:bodyPr>
          <a:lstStyle/>
          <a:p>
            <a:r>
              <a:rPr lang="nb-NO" dirty="0" smtClean="0"/>
              <a:t>Foto: </a:t>
            </a:r>
            <a:r>
              <a:rPr lang="nb-NO" dirty="0" err="1" smtClean="0"/>
              <a:t>Pixabay</a:t>
            </a:r>
            <a:endParaRPr lang="nb-NO" dirty="0"/>
          </a:p>
        </p:txBody>
      </p:sp>
      <p:sp>
        <p:nvSpPr>
          <p:cNvPr id="9" name="Rektangel 8"/>
          <p:cNvSpPr/>
          <p:nvPr/>
        </p:nvSpPr>
        <p:spPr>
          <a:xfrm>
            <a:off x="0" y="3089576"/>
            <a:ext cx="11906250" cy="1015663"/>
          </a:xfrm>
          <a:prstGeom prst="rect">
            <a:avLst/>
          </a:prstGeom>
          <a:solidFill>
            <a:srgbClr val="000000">
              <a:alpha val="60000"/>
            </a:srgbClr>
          </a:solidFill>
        </p:spPr>
        <p:txBody>
          <a:bodyPr wrap="square">
            <a:spAutoFit/>
          </a:bodyPr>
          <a:lstStyle/>
          <a:p>
            <a:pPr algn="ctr"/>
            <a:r>
              <a:rPr lang="nb-NO" sz="6000" b="1" dirty="0" smtClean="0"/>
              <a:t>Er det utseendet som gir meg verdi? </a:t>
            </a:r>
            <a:endParaRPr lang="nb-NO" sz="6000" dirty="0"/>
          </a:p>
        </p:txBody>
      </p:sp>
    </p:spTree>
    <p:extLst>
      <p:ext uri="{BB962C8B-B14F-4D97-AF65-F5344CB8AC3E}">
        <p14:creationId xmlns:p14="http://schemas.microsoft.com/office/powerpoint/2010/main" val="1580332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2263"/>
          <a:stretch/>
        </p:blipFill>
        <p:spPr>
          <a:xfrm>
            <a:off x="6277647" y="660401"/>
            <a:ext cx="5609553" cy="5778500"/>
          </a:xfrm>
        </p:spPr>
      </p:pic>
      <p:pic>
        <p:nvPicPr>
          <p:cNvPr id="2" name="Bild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187" y="660401"/>
            <a:ext cx="6075626" cy="5635716"/>
          </a:xfrm>
          <a:prstGeom prst="rect">
            <a:avLst/>
          </a:prstGeom>
        </p:spPr>
      </p:pic>
      <p:sp>
        <p:nvSpPr>
          <p:cNvPr id="3" name="Rektangel 2"/>
          <p:cNvSpPr/>
          <p:nvPr/>
        </p:nvSpPr>
        <p:spPr>
          <a:xfrm>
            <a:off x="205187" y="660401"/>
            <a:ext cx="11682013" cy="2123658"/>
          </a:xfrm>
          <a:prstGeom prst="rect">
            <a:avLst/>
          </a:prstGeom>
          <a:solidFill>
            <a:srgbClr val="E7E6E6">
              <a:alpha val="67843"/>
            </a:srgbClr>
          </a:solidFill>
        </p:spPr>
        <p:txBody>
          <a:bodyPr wrap="square">
            <a:spAutoFit/>
          </a:bodyPr>
          <a:lstStyle/>
          <a:p>
            <a:pPr algn="ctr"/>
            <a:r>
              <a:rPr lang="nb-NO" sz="6600" b="1" dirty="0">
                <a:solidFill>
                  <a:schemeClr val="bg1"/>
                </a:solidFill>
              </a:rPr>
              <a:t>Er </a:t>
            </a:r>
            <a:r>
              <a:rPr lang="nb-NO" sz="6600" b="1" dirty="0" smtClean="0">
                <a:solidFill>
                  <a:schemeClr val="bg1"/>
                </a:solidFill>
              </a:rPr>
              <a:t>det de gode prestasjonene </a:t>
            </a:r>
            <a:r>
              <a:rPr lang="nb-NO" sz="6600" b="1" dirty="0">
                <a:solidFill>
                  <a:schemeClr val="bg1"/>
                </a:solidFill>
              </a:rPr>
              <a:t>som gir meg verdi?</a:t>
            </a:r>
            <a:endParaRPr lang="nb-NO" sz="6600" dirty="0"/>
          </a:p>
        </p:txBody>
      </p:sp>
      <p:sp>
        <p:nvSpPr>
          <p:cNvPr id="4" name="TekstSylinder 3"/>
          <p:cNvSpPr txBox="1"/>
          <p:nvPr/>
        </p:nvSpPr>
        <p:spPr>
          <a:xfrm>
            <a:off x="4508500" y="5926785"/>
            <a:ext cx="165735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sp>
        <p:nvSpPr>
          <p:cNvPr id="7" name="TekstSylinder 6"/>
          <p:cNvSpPr txBox="1"/>
          <p:nvPr/>
        </p:nvSpPr>
        <p:spPr>
          <a:xfrm>
            <a:off x="10045700" y="5926785"/>
            <a:ext cx="1687113"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Unsplash</a:t>
            </a:r>
            <a:endParaRPr lang="nb-NO" dirty="0">
              <a:solidFill>
                <a:schemeClr val="bg1"/>
              </a:solidFill>
            </a:endParaRPr>
          </a:p>
        </p:txBody>
      </p:sp>
    </p:spTree>
    <p:extLst>
      <p:ext uri="{BB962C8B-B14F-4D97-AF65-F5344CB8AC3E}">
        <p14:creationId xmlns:p14="http://schemas.microsoft.com/office/powerpoint/2010/main" val="11382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10063" y="3682655"/>
            <a:ext cx="5948499" cy="2529459"/>
          </a:xfrm>
        </p:spPr>
      </p:pic>
      <p:pic>
        <p:nvPicPr>
          <p:cNvPr id="6" name="Bild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7714" y="365125"/>
            <a:ext cx="4065789" cy="288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75769" y="365125"/>
            <a:ext cx="7716231" cy="2888316"/>
          </a:xfrm>
          <a:prstGeom prst="rect">
            <a:avLst/>
          </a:prstGeom>
        </p:spPr>
      </p:pic>
      <p:pic>
        <p:nvPicPr>
          <p:cNvPr id="10" name="Bild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828" y="3682655"/>
            <a:ext cx="5426235" cy="2848774"/>
          </a:xfrm>
          <a:prstGeom prst="rect">
            <a:avLst/>
          </a:prstGeom>
        </p:spPr>
      </p:pic>
    </p:spTree>
    <p:extLst>
      <p:ext uri="{BB962C8B-B14F-4D97-AF65-F5344CB8AC3E}">
        <p14:creationId xmlns:p14="http://schemas.microsoft.com/office/powerpoint/2010/main" val="112839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91401" y="1168729"/>
            <a:ext cx="3435992" cy="5194300"/>
          </a:xfrm>
        </p:spPr>
      </p:pic>
      <p:pic>
        <p:nvPicPr>
          <p:cNvPr id="5" name="Bild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0739" y="1117929"/>
            <a:ext cx="3619105" cy="5295900"/>
          </a:xfrm>
          <a:prstGeom prst="rect">
            <a:avLst/>
          </a:prstGeom>
        </p:spPr>
      </p:pic>
      <p:pic>
        <p:nvPicPr>
          <p:cNvPr id="6" name="Bild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13191" y="1078808"/>
            <a:ext cx="3835909" cy="5335021"/>
          </a:xfrm>
          <a:prstGeom prst="rect">
            <a:avLst/>
          </a:prstGeom>
        </p:spPr>
      </p:pic>
      <p:sp>
        <p:nvSpPr>
          <p:cNvPr id="7" name="Tittel 1"/>
          <p:cNvSpPr>
            <a:spLocks noGrp="1"/>
          </p:cNvSpPr>
          <p:nvPr>
            <p:ph type="title"/>
          </p:nvPr>
        </p:nvSpPr>
        <p:spPr>
          <a:xfrm>
            <a:off x="0" y="114300"/>
            <a:ext cx="12192000" cy="1003629"/>
          </a:xfrm>
        </p:spPr>
        <p:txBody>
          <a:bodyPr>
            <a:noAutofit/>
          </a:bodyPr>
          <a:lstStyle/>
          <a:p>
            <a:r>
              <a:rPr lang="nb-NO" b="1" dirty="0" smtClean="0"/>
              <a:t>Er fotballstjerner mer verdt?</a:t>
            </a:r>
            <a:endParaRPr lang="nb-NO" b="1" dirty="0"/>
          </a:p>
        </p:txBody>
      </p:sp>
      <p:sp>
        <p:nvSpPr>
          <p:cNvPr id="8" name="Rektangel 7"/>
          <p:cNvSpPr/>
          <p:nvPr/>
        </p:nvSpPr>
        <p:spPr>
          <a:xfrm>
            <a:off x="9774686" y="6363029"/>
            <a:ext cx="2074414" cy="369332"/>
          </a:xfrm>
          <a:prstGeom prst="rect">
            <a:avLst/>
          </a:prstGeom>
        </p:spPr>
        <p:txBody>
          <a:bodyPr wrap="none">
            <a:spAutoFit/>
          </a:bodyPr>
          <a:lstStyle/>
          <a:p>
            <a:r>
              <a:rPr lang="nb-NO" dirty="0" smtClean="0"/>
              <a:t>Alle foto</a:t>
            </a:r>
            <a:r>
              <a:rPr lang="nb-NO" dirty="0"/>
              <a:t>: </a:t>
            </a:r>
            <a:r>
              <a:rPr lang="nb-NO" dirty="0" smtClean="0"/>
              <a:t>Flickr.com </a:t>
            </a:r>
            <a:endParaRPr lang="nb-NO" dirty="0"/>
          </a:p>
        </p:txBody>
      </p:sp>
    </p:spTree>
    <p:extLst>
      <p:ext uri="{BB962C8B-B14F-4D97-AF65-F5344CB8AC3E}">
        <p14:creationId xmlns:p14="http://schemas.microsoft.com/office/powerpoint/2010/main" val="360424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629" y="0"/>
            <a:ext cx="12767891" cy="6866117"/>
          </a:xfrm>
        </p:spPr>
      </p:pic>
      <p:sp>
        <p:nvSpPr>
          <p:cNvPr id="3" name="TekstSylinder 2"/>
          <p:cNvSpPr txBox="1"/>
          <p:nvPr/>
        </p:nvSpPr>
        <p:spPr>
          <a:xfrm>
            <a:off x="1255644" y="5406886"/>
            <a:ext cx="9680712" cy="830997"/>
          </a:xfrm>
          <a:prstGeom prst="rect">
            <a:avLst/>
          </a:prstGeom>
          <a:noFill/>
        </p:spPr>
        <p:txBody>
          <a:bodyPr wrap="square" rtlCol="0">
            <a:spAutoFit/>
          </a:bodyPr>
          <a:lstStyle/>
          <a:p>
            <a:r>
              <a:rPr lang="nb-NO" sz="4800" b="1" dirty="0" smtClean="0">
                <a:solidFill>
                  <a:srgbClr val="FFFF00"/>
                </a:solidFill>
              </a:rPr>
              <a:t>-Hvilken karakter fikk du på prøven?</a:t>
            </a:r>
            <a:endParaRPr lang="nb-NO" sz="4800" b="1" dirty="0">
              <a:solidFill>
                <a:srgbClr val="FFFF00"/>
              </a:solidFill>
            </a:endParaRPr>
          </a:p>
        </p:txBody>
      </p:sp>
      <p:sp>
        <p:nvSpPr>
          <p:cNvPr id="5" name="Tittel 1"/>
          <p:cNvSpPr txBox="1">
            <a:spLocks/>
          </p:cNvSpPr>
          <p:nvPr/>
        </p:nvSpPr>
        <p:spPr>
          <a:xfrm>
            <a:off x="-63500" y="241301"/>
            <a:ext cx="12731262" cy="1866900"/>
          </a:xfrm>
          <a:prstGeom prst="rect">
            <a:avLst/>
          </a:prstGeom>
          <a:solidFill>
            <a:srgbClr val="E7E6E6">
              <a:alpha val="40000"/>
            </a:srgb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a:lstStyle>
          <a:p>
            <a:r>
              <a:rPr lang="nb-NO" sz="7000" b="1" dirty="0" smtClean="0"/>
              <a:t>Må man ha toppkarakterer for å være verdifull?</a:t>
            </a:r>
            <a:endParaRPr lang="nb-NO" sz="7000" b="1" dirty="0"/>
          </a:p>
        </p:txBody>
      </p:sp>
    </p:spTree>
    <p:extLst>
      <p:ext uri="{BB962C8B-B14F-4D97-AF65-F5344CB8AC3E}">
        <p14:creationId xmlns:p14="http://schemas.microsoft.com/office/powerpoint/2010/main" val="408860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51597" y="0"/>
            <a:ext cx="12743597" cy="6858000"/>
          </a:xfrm>
        </p:spPr>
      </p:pic>
    </p:spTree>
    <p:extLst>
      <p:ext uri="{BB962C8B-B14F-4D97-AF65-F5344CB8AC3E}">
        <p14:creationId xmlns:p14="http://schemas.microsoft.com/office/powerpoint/2010/main" val="409226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73F3BDC-7BF8-4E16-86E2-BF5EDD023669}" vid="{8C00AC83-17FC-4DB4-B5DF-ED100FEC1E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Norge med svart bakgrunn</Template>
  <TotalTime>455</TotalTime>
  <Words>1311</Words>
  <Application>Microsoft Office PowerPoint</Application>
  <PresentationFormat>Widescreen</PresentationFormat>
  <Paragraphs>120</Paragraphs>
  <Slides>16</Slides>
  <Notes>16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16</vt:i4>
      </vt:variant>
    </vt:vector>
  </HeadingPairs>
  <TitlesOfParts>
    <vt:vector size="19" baseType="lpstr">
      <vt:lpstr>Arial</vt:lpstr>
      <vt:lpstr>Calibri</vt:lpstr>
      <vt:lpstr>Office-tema</vt:lpstr>
      <vt:lpstr>PowerPoint-presentasjon</vt:lpstr>
      <vt:lpstr>PowerPoint-presentasjon</vt:lpstr>
      <vt:lpstr>PowerPoint-presentasjon</vt:lpstr>
      <vt:lpstr>PowerPoint-presentasjon</vt:lpstr>
      <vt:lpstr>PowerPoint-presentasjon</vt:lpstr>
      <vt:lpstr>PowerPoint-presentasjon</vt:lpstr>
      <vt:lpstr>Er fotballstjerner mer verdt?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NLA  Høgskolen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Britt-Ellen Skregelid Birkeland</dc:creator>
  <cp:lastModifiedBy>Britt-Ellen Skregelid Birkeland</cp:lastModifiedBy>
  <cp:revision>37</cp:revision>
  <dcterms:created xsi:type="dcterms:W3CDTF">2018-06-04T12:26:06Z</dcterms:created>
  <dcterms:modified xsi:type="dcterms:W3CDTF">2019-01-10T09:54:30Z</dcterms:modified>
</cp:coreProperties>
</file>