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6" r:id="rId2"/>
    <p:sldId id="259" r:id="rId3"/>
    <p:sldId id="260" r:id="rId4"/>
    <p:sldId id="279" r:id="rId5"/>
    <p:sldId id="262" r:id="rId6"/>
    <p:sldId id="263" r:id="rId7"/>
    <p:sldId id="264" r:id="rId8"/>
    <p:sldId id="265" r:id="rId9"/>
    <p:sldId id="266" r:id="rId10"/>
    <p:sldId id="267" r:id="rId11"/>
    <p:sldId id="268" r:id="rId12"/>
    <p:sldId id="277" r:id="rId13"/>
    <p:sldId id="269" r:id="rId14"/>
    <p:sldId id="270" r:id="rId15"/>
    <p:sldId id="271" r:id="rId16"/>
    <p:sldId id="272" r:id="rId17"/>
    <p:sldId id="273" r:id="rId18"/>
    <p:sldId id="274" r:id="rId19"/>
    <p:sldId id="275"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38579F8B-08A7-48B4-B795-6A11C279B1B2}">
          <p14:sldIdLst>
            <p14:sldId id="276"/>
            <p14:sldId id="259"/>
            <p14:sldId id="260"/>
            <p14:sldId id="279"/>
            <p14:sldId id="262"/>
            <p14:sldId id="263"/>
            <p14:sldId id="264"/>
            <p14:sldId id="265"/>
            <p14:sldId id="266"/>
            <p14:sldId id="267"/>
            <p14:sldId id="268"/>
            <p14:sldId id="277"/>
          </p14:sldIdLst>
        </p14:section>
        <p14:section name="EKSTRA" id="{2E4681E0-942C-4E2D-93FC-C4800F31F7F0}">
          <p14:sldIdLst>
            <p14:sldId id="269"/>
          </p14:sldIdLst>
        </p14:section>
        <p14:section name="Avslutning" id="{97B1F2FD-33F9-471D-B801-9704C18F7611}">
          <p14:sldIdLst>
            <p14:sldId id="270"/>
            <p14:sldId id="271"/>
          </p14:sldIdLst>
        </p14:section>
        <p14:section name="EKSTRA" id="{E9D05283-25F8-4C0A-8CD8-986BA1623DE2}">
          <p14:sldIdLst>
            <p14:sldId id="272"/>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7537" autoAdjust="0"/>
  </p:normalViewPr>
  <p:slideViewPr>
    <p:cSldViewPr snapToGrid="0">
      <p:cViewPr varScale="1">
        <p:scale>
          <a:sx n="67" d="100"/>
          <a:sy n="67" d="100"/>
        </p:scale>
        <p:origin x="22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33289-086E-45D5-A52A-4787336F33F4}" type="datetimeFigureOut">
              <a:rPr lang="nb-NO" smtClean="0"/>
              <a:t>10.01.2019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F3C21-26E1-47ED-81E5-AD064F0CB045}" type="slidenum">
              <a:rPr lang="nb-NO" smtClean="0"/>
              <a:t>‹#›</a:t>
            </a:fld>
            <a:endParaRPr lang="nb-NO"/>
          </a:p>
        </p:txBody>
      </p:sp>
    </p:spTree>
    <p:extLst>
      <p:ext uri="{BB962C8B-B14F-4D97-AF65-F5344CB8AC3E}">
        <p14:creationId xmlns:p14="http://schemas.microsoft.com/office/powerpoint/2010/main" val="4078639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ibel.no/Nettbibelen?submit=Vis&amp;parse=ordsp+19,6&amp;type=and&amp;book2=-1&amp;searchtran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ibel.no/Nettbibelen?submit=Vis&amp;parse=ordsp+18,24&amp;type=and&amp;book2=-1&amp;searchtran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a:r>
            <a:br>
              <a:rPr lang="nb-NO" dirty="0"/>
            </a:br>
            <a:r>
              <a:rPr lang="nb-NO" dirty="0" smtClean="0"/>
              <a:t>Har du noen gang tenkt over</a:t>
            </a:r>
            <a:r>
              <a:rPr lang="nb-NO" baseline="0" dirty="0" smtClean="0"/>
              <a:t> disse spørsmålene?</a:t>
            </a:r>
            <a:br>
              <a:rPr lang="nb-NO" baseline="0" dirty="0" smtClean="0"/>
            </a:br>
            <a:r>
              <a:rPr lang="nb-NO" baseline="0" dirty="0" smtClean="0"/>
              <a:t>- Hvem er jeg?</a:t>
            </a:r>
          </a:p>
          <a:p>
            <a:pPr marL="0" marR="0" lvl="0" indent="0" algn="l" defTabSz="914400" rtl="0" eaLnBrk="1" fontAlgn="auto" latinLnBrk="0" hangingPunct="1">
              <a:lnSpc>
                <a:spcPct val="100000"/>
              </a:lnSpc>
              <a:spcBef>
                <a:spcPts val="0"/>
              </a:spcBef>
              <a:spcAft>
                <a:spcPts val="0"/>
              </a:spcAft>
              <a:buClrTx/>
              <a:buSzTx/>
              <a:buFontTx/>
              <a:buChar char="-"/>
              <a:tabLst/>
              <a:defRPr/>
            </a:pPr>
            <a:r>
              <a:rPr lang="nb-NO" sz="1200" kern="1200" baseline="0" dirty="0" smtClean="0">
                <a:solidFill>
                  <a:schemeClr val="tx1"/>
                </a:solidFill>
                <a:effectLst/>
                <a:latin typeface="+mn-lt"/>
                <a:ea typeface="+mn-ea"/>
                <a:cs typeface="+mn-cs"/>
              </a:rPr>
              <a:t>Hva gjør meg verdifull?</a:t>
            </a:r>
          </a:p>
          <a:p>
            <a:pPr marL="0" marR="0" lvl="0" indent="0" algn="l" defTabSz="914400" rtl="0" eaLnBrk="1" fontAlgn="auto" latinLnBrk="0" hangingPunct="1">
              <a:lnSpc>
                <a:spcPct val="100000"/>
              </a:lnSpc>
              <a:spcBef>
                <a:spcPts val="0"/>
              </a:spcBef>
              <a:spcAft>
                <a:spcPts val="0"/>
              </a:spcAft>
              <a:buClrTx/>
              <a:buSzTx/>
              <a:buFontTx/>
              <a:buChar char="-"/>
              <a:tabLst/>
              <a:defRPr/>
            </a:pPr>
            <a:endParaRPr lang="nb-NO" sz="1200" kern="1200" baseline="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a:t>
            </a:fld>
            <a:endParaRPr lang="nb-NO"/>
          </a:p>
        </p:txBody>
      </p:sp>
    </p:spTree>
    <p:extLst>
      <p:ext uri="{BB962C8B-B14F-4D97-AF65-F5344CB8AC3E}">
        <p14:creationId xmlns:p14="http://schemas.microsoft.com/office/powerpoint/2010/main" val="263827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Hva betyr det engelske ordet «</a:t>
            </a:r>
            <a:r>
              <a:rPr lang="nb-NO" dirty="0" err="1" smtClean="0"/>
              <a:t>Gossip</a:t>
            </a:r>
            <a:r>
              <a:rPr lang="nb-NO" dirty="0" smtClean="0"/>
              <a:t>»? </a:t>
            </a:r>
            <a:br>
              <a:rPr lang="nb-NO" dirty="0" smtClean="0"/>
            </a:br>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10</a:t>
            </a:fld>
            <a:endParaRPr lang="nb-NO"/>
          </a:p>
        </p:txBody>
      </p:sp>
    </p:spTree>
    <p:extLst>
      <p:ext uri="{BB962C8B-B14F-4D97-AF65-F5344CB8AC3E}">
        <p14:creationId xmlns:p14="http://schemas.microsoft.com/office/powerpoint/2010/main" val="1568395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Efeserne 4:29-32 står det:</a:t>
            </a:r>
          </a:p>
          <a:p>
            <a:r>
              <a:rPr lang="nb-NO" b="1" dirty="0" smtClean="0"/>
              <a:t>29 La ikke et eneste råttent ord komme over leppene. Si bare det som er godt, og som bygger opp der det trengs, så det kan bli til velsignelse for dem som hører på. 30 Gjør ikke Guds hellige Ånd sorg, for Ånden er det segl dere er merket med helt til frihetens dag. 31 Slutt med all hardhet og hissighet, med sinne, bråk, spott og all annen ondskap. 32 Vær gode mot hverandre, vis medfølelse og tilgi hverandre, slik Gud har tilgitt dere i Kristus.</a:t>
            </a:r>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11</a:t>
            </a:fld>
            <a:endParaRPr lang="nb-NO"/>
          </a:p>
        </p:txBody>
      </p:sp>
    </p:spTree>
    <p:extLst>
      <p:ext uri="{BB962C8B-B14F-4D97-AF65-F5344CB8AC3E}">
        <p14:creationId xmlns:p14="http://schemas.microsoft.com/office/powerpoint/2010/main" val="1924279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Filmen</a:t>
            </a:r>
            <a:r>
              <a:rPr lang="nb-NO" baseline="0" dirty="0" smtClean="0"/>
              <a:t> «</a:t>
            </a:r>
            <a:r>
              <a:rPr lang="nb-NO" baseline="0" dirty="0" err="1" smtClean="0"/>
              <a:t>Psychobitch</a:t>
            </a:r>
            <a:r>
              <a:rPr lang="nb-NO" baseline="0" dirty="0" smtClean="0"/>
              <a:t>» fra 2019 berører også temaet om vennskap og forventningspress blant ungdomsskoleelever. </a:t>
            </a:r>
            <a:endParaRPr lang="nb-NO" dirty="0"/>
          </a:p>
        </p:txBody>
      </p:sp>
      <p:sp>
        <p:nvSpPr>
          <p:cNvPr id="4" name="Plassholder for lysbildenummer 3"/>
          <p:cNvSpPr>
            <a:spLocks noGrp="1"/>
          </p:cNvSpPr>
          <p:nvPr>
            <p:ph type="sldNum" sz="quarter" idx="10"/>
          </p:nvPr>
        </p:nvSpPr>
        <p:spPr/>
        <p:txBody>
          <a:bodyPr/>
          <a:lstStyle/>
          <a:p>
            <a:fld id="{A02F3C21-26E1-47ED-81E5-AD064F0CB045}" type="slidenum">
              <a:rPr lang="nb-NO" smtClean="0"/>
              <a:t>12</a:t>
            </a:fld>
            <a:endParaRPr lang="nb-NO"/>
          </a:p>
        </p:txBody>
      </p:sp>
    </p:spTree>
    <p:extLst>
      <p:ext uri="{BB962C8B-B14F-4D97-AF65-F5344CB8AC3E}">
        <p14:creationId xmlns:p14="http://schemas.microsoft.com/office/powerpoint/2010/main" val="200853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EKSTRA: Vi har tidligere snakket om at vi blir påvirket av filmen og TV-serier.</a:t>
            </a:r>
            <a:br>
              <a:rPr lang="nb-NO" dirty="0" smtClean="0"/>
            </a:br>
            <a:endParaRPr lang="nb-NO" dirty="0" smtClean="0"/>
          </a:p>
          <a:p>
            <a:r>
              <a:rPr lang="nb-NO" dirty="0" smtClean="0"/>
              <a:t>Tenk</a:t>
            </a:r>
            <a:r>
              <a:rPr lang="nb-NO" baseline="0" dirty="0" smtClean="0"/>
              <a:t> over: </a:t>
            </a:r>
            <a:r>
              <a:rPr lang="nb-NO" dirty="0" smtClean="0"/>
              <a:t>Hva slags venn ønsker du å være?</a:t>
            </a:r>
            <a:r>
              <a:rPr lang="nb-NO" baseline="0" dirty="0" smtClean="0"/>
              <a:t> </a:t>
            </a:r>
            <a:r>
              <a:rPr lang="nb-NO" dirty="0" smtClean="0"/>
              <a:t>Vil du være en venn som er god på inkludering? </a:t>
            </a:r>
            <a:br>
              <a:rPr lang="nb-NO" dirty="0" smtClean="0"/>
            </a:br>
            <a:endParaRPr lang="nb-NO" dirty="0" smtClean="0"/>
          </a:p>
          <a:p>
            <a:r>
              <a:rPr lang="nb-NO" dirty="0" smtClean="0"/>
              <a:t>Til læreren: Her kan dere vise et klipp fra  tv-serien "</a:t>
            </a:r>
            <a:r>
              <a:rPr lang="nb-NO" dirty="0" err="1" smtClean="0"/>
              <a:t>Gossip</a:t>
            </a:r>
            <a:r>
              <a:rPr lang="nb-NO" dirty="0" smtClean="0"/>
              <a:t> Girl". Send en epost til post@damaris.no for å få tilsendt klippet. (Klippet er på engelsk uten tekst.)</a:t>
            </a:r>
          </a:p>
          <a:p>
            <a:r>
              <a:rPr lang="nb-NO" dirty="0" err="1" smtClean="0"/>
              <a:t>Gossip</a:t>
            </a:r>
            <a:r>
              <a:rPr lang="nb-NO" dirty="0" smtClean="0"/>
              <a:t> Girl: Det er greit å kjenne til bakgrunnen for dette klippet. De to hovedpersonene har vært bestevenner før </a:t>
            </a:r>
            <a:r>
              <a:rPr lang="nb-NO" dirty="0" err="1" smtClean="0"/>
              <a:t>Serena</a:t>
            </a:r>
            <a:r>
              <a:rPr lang="nb-NO" dirty="0" smtClean="0"/>
              <a:t> plutselig flyttet på </a:t>
            </a:r>
            <a:r>
              <a:rPr lang="nb-NO" dirty="0" err="1" smtClean="0"/>
              <a:t>boarding</a:t>
            </a:r>
            <a:r>
              <a:rPr lang="nb-NO" dirty="0" smtClean="0"/>
              <a:t> </a:t>
            </a:r>
            <a:r>
              <a:rPr lang="nb-NO" dirty="0" err="1" smtClean="0"/>
              <a:t>school</a:t>
            </a:r>
            <a:r>
              <a:rPr lang="nb-NO" dirty="0" smtClean="0"/>
              <a:t>. Nå er hun tilbake, men i mellomtiden har venninnen blitt skolens dronning - og har ikke tenkt å dele på rampelyset. Filmklippet viser et dårlig eksempel på vennskap og inkludering. </a:t>
            </a:r>
          </a:p>
          <a:p>
            <a:endParaRPr lang="nb-NO" dirty="0"/>
          </a:p>
          <a:p>
            <a:r>
              <a:rPr lang="nb-NO" dirty="0" smtClean="0"/>
              <a:t>På</a:t>
            </a:r>
            <a:r>
              <a:rPr lang="nb-NO" baseline="0" dirty="0" smtClean="0"/>
              <a:t> hvilke måter kan man bli påvirket av slike tv-serier? </a:t>
            </a:r>
            <a:endParaRPr lang="nb-NO" dirty="0" smtClean="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13</a:t>
            </a:fld>
            <a:endParaRPr lang="nb-NO"/>
          </a:p>
        </p:txBody>
      </p:sp>
    </p:spTree>
    <p:extLst>
      <p:ext uri="{BB962C8B-B14F-4D97-AF65-F5344CB8AC3E}">
        <p14:creationId xmlns:p14="http://schemas.microsoft.com/office/powerpoint/2010/main" val="95311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Bibelen står det mye om fellesskap og relasjoner. Vi leser at vi skal elske hverandre, be for hverandre, oppmuntre hverandre og være der for hverandre.</a:t>
            </a:r>
          </a:p>
          <a:p>
            <a:endParaRPr lang="nb-NO" dirty="0" smtClean="0"/>
          </a:p>
          <a:p>
            <a:r>
              <a:rPr lang="nb-NO" dirty="0" smtClean="0"/>
              <a:t>Hva kan vi bekrefte? </a:t>
            </a:r>
            <a:br>
              <a:rPr lang="nb-NO" dirty="0" smtClean="0"/>
            </a:br>
            <a:r>
              <a:rPr lang="nb-NO" dirty="0" smtClean="0"/>
              <a:t>I Bibelen kan man også lese at det finnes mange som er villige til å gå langt for å få de «rette» vennene: </a:t>
            </a:r>
            <a:r>
              <a:rPr lang="nb-NO" i="1" dirty="0" smtClean="0"/>
              <a:t>Mange smisker med storfolk, alle er venner med dem som gir gaver.</a:t>
            </a:r>
            <a:r>
              <a:rPr lang="nb-NO" dirty="0" smtClean="0"/>
              <a:t> (</a:t>
            </a:r>
            <a:r>
              <a:rPr lang="nb-NO" dirty="0" err="1" smtClean="0">
                <a:hlinkClick r:id="rId3"/>
              </a:rPr>
              <a:t>Ordspr</a:t>
            </a:r>
            <a:r>
              <a:rPr lang="nb-NO" dirty="0" smtClean="0">
                <a:hlinkClick r:id="rId3"/>
              </a:rPr>
              <a:t> 19,6</a:t>
            </a:r>
            <a:r>
              <a:rPr lang="nb-NO" dirty="0" smtClean="0"/>
              <a:t>).</a:t>
            </a:r>
          </a:p>
          <a:p>
            <a:r>
              <a:rPr lang="nb-NO" dirty="0" smtClean="0"/>
              <a:t>Ordspråkene beskriver en sann venn som noen som er mer trofaste enn en bror. Samtidig påpekes det at noen venner faktisk kan skade hverandre «</a:t>
            </a:r>
            <a:r>
              <a:rPr lang="nb-NO" i="1" dirty="0" smtClean="0"/>
              <a:t>Det finnes venner som skader hverandre,</a:t>
            </a:r>
            <a:r>
              <a:rPr lang="nb-NO" dirty="0" smtClean="0"/>
              <a:t> </a:t>
            </a:r>
            <a:r>
              <a:rPr lang="nb-NO" i="1" dirty="0" smtClean="0"/>
              <a:t>men en sann venn er mer trofast enn en bror.»</a:t>
            </a:r>
            <a:r>
              <a:rPr lang="nb-NO" dirty="0" smtClean="0"/>
              <a:t> (</a:t>
            </a:r>
            <a:r>
              <a:rPr lang="nb-NO" dirty="0" err="1" smtClean="0">
                <a:hlinkClick r:id="rId4"/>
              </a:rPr>
              <a:t>Ordspr</a:t>
            </a:r>
            <a:r>
              <a:rPr lang="nb-NO" dirty="0" smtClean="0">
                <a:hlinkClick r:id="rId4"/>
              </a:rPr>
              <a:t> 18,24</a:t>
            </a:r>
            <a:r>
              <a:rPr lang="nb-NO" dirty="0" smtClean="0"/>
              <a:t>).</a:t>
            </a:r>
          </a:p>
          <a:p>
            <a:endParaRPr lang="nb-NO" dirty="0" smtClean="0"/>
          </a:p>
          <a:p>
            <a:r>
              <a:rPr lang="nb-NO" dirty="0" smtClean="0"/>
              <a:t>Hva kan vi utfordre?</a:t>
            </a:r>
            <a:br>
              <a:rPr lang="nb-NO" dirty="0" smtClean="0"/>
            </a:br>
            <a:r>
              <a:rPr lang="nb-NO" i="1" dirty="0" smtClean="0"/>
              <a:t>-Min verdi avhenger ikke av mitt utseende, mine prestasjoner, mine venner eller noe annet. Min verdi har jeg fått av Gud!</a:t>
            </a:r>
            <a:endParaRPr lang="nb-NO" i="1" dirty="0"/>
          </a:p>
        </p:txBody>
      </p:sp>
      <p:sp>
        <p:nvSpPr>
          <p:cNvPr id="4" name="Plassholder for lysbildenummer 3"/>
          <p:cNvSpPr>
            <a:spLocks noGrp="1"/>
          </p:cNvSpPr>
          <p:nvPr>
            <p:ph type="sldNum" sz="quarter" idx="10"/>
          </p:nvPr>
        </p:nvSpPr>
        <p:spPr/>
        <p:txBody>
          <a:bodyPr/>
          <a:lstStyle/>
          <a:p>
            <a:fld id="{1CC2B8DB-36B4-435A-AA84-BB28E5C8212A}" type="slidenum">
              <a:rPr lang="nb-NO" smtClean="0"/>
              <a:pPr/>
              <a:t>14</a:t>
            </a:fld>
            <a:endParaRPr lang="nb-NO"/>
          </a:p>
        </p:txBody>
      </p:sp>
    </p:spTree>
    <p:extLst>
      <p:ext uri="{BB962C8B-B14F-4D97-AF65-F5344CB8AC3E}">
        <p14:creationId xmlns:p14="http://schemas.microsoft.com/office/powerpoint/2010/main" val="521412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Min verdi avhenger ikke av mitt utseende, mine prestasjoner, mine venner eller noe annet. Min verdi har jeg fått av Gud! «Dine øyne så meg da jeg var et foster» står det i en av salmene i Bibelen (Salme 139,16). Verdien er gitt av Gud som skapte oss!  Vi er alle unike og enestående, med samme verdi. </a:t>
            </a:r>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15</a:t>
            </a:fld>
            <a:endParaRPr lang="nb-NO"/>
          </a:p>
        </p:txBody>
      </p:sp>
    </p:spTree>
    <p:extLst>
      <p:ext uri="{BB962C8B-B14F-4D97-AF65-F5344CB8AC3E}">
        <p14:creationId xmlns:p14="http://schemas.microsoft.com/office/powerpoint/2010/main" val="144150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helt naturlig at følelsene svinger </a:t>
            </a:r>
            <a:r>
              <a:rPr lang="nb-NO" dirty="0">
                <a:sym typeface="Wingdings" panose="05000000000000000000" pitchFamily="2" charset="2"/>
              </a:rPr>
              <a:t>. Vi er mennesker, skapt med følelser og kan være glade for følelsene vår. Men husk, det er ikke følelsene som forteller sannheten om din verdi!</a:t>
            </a:r>
          </a:p>
          <a:p>
            <a:endParaRPr lang="nb-NO" dirty="0">
              <a:sym typeface="Wingdings" panose="05000000000000000000" pitchFamily="2" charset="2"/>
            </a:endParaRPr>
          </a:p>
          <a:p>
            <a:r>
              <a:rPr lang="nb-NO" dirty="0"/>
              <a:t>I oppturer og nedturer er verdien den samme, for verdien har vi fått av Gud! </a:t>
            </a:r>
            <a:r>
              <a:rPr lang="nb-NO" b="1" dirty="0"/>
              <a:t>Sannheten om din verdi, er at din verdi er konstant og like høy uansett hva du føler eller hva andre sier. </a:t>
            </a:r>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16</a:t>
            </a:fld>
            <a:endParaRPr lang="nb-NO"/>
          </a:p>
        </p:txBody>
      </p:sp>
    </p:spTree>
    <p:extLst>
      <p:ext uri="{BB962C8B-B14F-4D97-AF65-F5344CB8AC3E}">
        <p14:creationId xmlns:p14="http://schemas.microsoft.com/office/powerpoint/2010/main" val="1613790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Uansett hva vi tenker og føler, er verdien forankret hos Gud. Vi kan sammenligne dette med et skip som holdes fast av ankeret.</a:t>
            </a:r>
          </a:p>
          <a:p>
            <a:endParaRPr lang="nb-NO" dirty="0" smtClean="0"/>
          </a:p>
          <a:p>
            <a:r>
              <a:rPr lang="nb-NO" dirty="0" smtClean="0"/>
              <a:t>Verdien er gitt av Gud som skapte oss! Vi er alle unike og enestående, med samme verdi. Både følelsene våre og det vi tenker om oss selv, svinger, ikke minst på grunn av holdninger vi møter i hverdagen. Både i oppturer og nedturer er verdien den samme, for verdien har vi fått av Gud. Vi er skapt, som elsker oss.  Uansett hva vi tenker og føler, er verdien forankret hos Gud. Vi kan sammenligne dette med et skip som holdes fast av ankeret.</a:t>
            </a:r>
            <a:br>
              <a:rPr lang="nb-NO" dirty="0" smtClean="0"/>
            </a:br>
            <a:r>
              <a:rPr lang="nb-NO" dirty="0" smtClean="0"/>
              <a:t/>
            </a:r>
            <a:br>
              <a:rPr lang="nb-NO" dirty="0" smtClean="0"/>
            </a:br>
            <a:r>
              <a:rPr lang="nb-NO" dirty="0" smtClean="0"/>
              <a:t>Gud som har skapt oss og elsker oss så høyt, vet også hva som er best for oss. Han vil gjerne fortelle oss det, gjennom det vi leser i Bibelen og ved at vi ber til Ham.</a:t>
            </a:r>
          </a:p>
          <a:p>
            <a:r>
              <a:rPr lang="nb-NO" dirty="0" smtClean="0"/>
              <a:t>Etter hvert som vil blir bedre kjent med Skaperen vår, blir vi også bedre kjent med oss selv, vår verdi og hva som er meningen med livet. Her får vi hjelp når vi kjenner på forventningspress fra både oss selv og fra andre med tanke på hvordan vi ser ut, hva vi presterer og hvilke venner vi har. Ingenting av dette kan være et ankerfeste for verdien vår. Det er det bare Gud som kan være!</a:t>
            </a:r>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17</a:t>
            </a:fld>
            <a:endParaRPr lang="nb-NO"/>
          </a:p>
        </p:txBody>
      </p:sp>
    </p:spTree>
    <p:extLst>
      <p:ext uri="{BB962C8B-B14F-4D97-AF65-F5344CB8AC3E}">
        <p14:creationId xmlns:p14="http://schemas.microsoft.com/office/powerpoint/2010/main" val="1067164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https://www.youtube.com/watch?v=3I2oMu2WenA</a:t>
            </a:r>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18</a:t>
            </a:fld>
            <a:endParaRPr lang="nb-NO"/>
          </a:p>
        </p:txBody>
      </p:sp>
    </p:spTree>
    <p:extLst>
      <p:ext uri="{BB962C8B-B14F-4D97-AF65-F5344CB8AC3E}">
        <p14:creationId xmlns:p14="http://schemas.microsoft.com/office/powerpoint/2010/main" val="1762569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19</a:t>
            </a:fld>
            <a:endParaRPr lang="nb-NO"/>
          </a:p>
        </p:txBody>
      </p:sp>
    </p:spTree>
    <p:extLst>
      <p:ext uri="{BB962C8B-B14F-4D97-AF65-F5344CB8AC3E}">
        <p14:creationId xmlns:p14="http://schemas.microsoft.com/office/powerpoint/2010/main" val="345222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8900" y="1308100"/>
            <a:ext cx="6269038" cy="3527425"/>
          </a:xfrm>
        </p:spPr>
      </p:sp>
      <p:sp>
        <p:nvSpPr>
          <p:cNvPr id="3" name="Plassholder for notater 2"/>
          <p:cNvSpPr>
            <a:spLocks noGrp="1"/>
          </p:cNvSpPr>
          <p:nvPr>
            <p:ph type="body" idx="1"/>
          </p:nvPr>
        </p:nvSpPr>
        <p:spPr/>
        <p:txBody>
          <a:bodyPr/>
          <a:lstStyle/>
          <a:p>
            <a:pPr defTabSz="850806">
              <a:defRPr/>
            </a:pPr>
            <a:r>
              <a:rPr lang="nb-NO" dirty="0"/>
              <a:t>Det er mye som vil påvirke hva vi tenker om oss selv. Men hva er egentlig sannheten om menneskets verdi?</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E536D1CB-453C-4098-80A2-6E9A0F84E192}" type="slidenum">
              <a:rPr lang="nb-NO" smtClean="0"/>
              <a:pPr/>
              <a:t>2</a:t>
            </a:fld>
            <a:endParaRPr lang="nb-NO"/>
          </a:p>
        </p:txBody>
      </p:sp>
    </p:spTree>
    <p:extLst>
      <p:ext uri="{BB962C8B-B14F-4D97-AF65-F5344CB8AC3E}">
        <p14:creationId xmlns:p14="http://schemas.microsoft.com/office/powerpoint/2010/main" val="339844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81946">
              <a:defRPr/>
            </a:pPr>
            <a:r>
              <a:rPr lang="nb-NO" dirty="0"/>
              <a:t>Tiden vi lever i, har stort fokus på det ytre. Mediene er fylt av kjendiser med et «perfekt» utseende. På sosiale medier gjelder det å bli sett og få tilbakemeldinger. Mange føler seg mer verdifulle når de får høre at de er fine. </a:t>
            </a:r>
            <a:br>
              <a:rPr lang="nb-NO" dirty="0"/>
            </a:br>
            <a:r>
              <a:rPr lang="nb-NO" dirty="0"/>
              <a:t>-  Husker du? Selv de flotteste kjendisene blir retusjert på bilder og plakater!</a:t>
            </a:r>
          </a:p>
          <a:p>
            <a:pPr defTabSz="881946">
              <a:defRPr/>
            </a:pPr>
            <a:endParaRPr lang="nb-NO" dirty="0"/>
          </a:p>
        </p:txBody>
      </p:sp>
      <p:sp>
        <p:nvSpPr>
          <p:cNvPr id="4" name="Plassholder for lysbildenummer 3"/>
          <p:cNvSpPr>
            <a:spLocks noGrp="1"/>
          </p:cNvSpPr>
          <p:nvPr>
            <p:ph type="sldNum" sz="quarter" idx="10"/>
          </p:nvPr>
        </p:nvSpPr>
        <p:spPr/>
        <p:txBody>
          <a:bodyPr/>
          <a:lstStyle/>
          <a:p>
            <a:fld id="{9CCE2438-0CBB-4F23-A563-FD1E75357B17}" type="slidenum">
              <a:rPr lang="nb-NO" smtClean="0"/>
              <a:pPr/>
              <a:t>3</a:t>
            </a:fld>
            <a:endParaRPr lang="nb-NO"/>
          </a:p>
        </p:txBody>
      </p:sp>
    </p:spTree>
    <p:extLst>
      <p:ext uri="{BB962C8B-B14F-4D97-AF65-F5344CB8AC3E}">
        <p14:creationId xmlns:p14="http://schemas.microsoft.com/office/powerpoint/2010/main" val="221928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313">
              <a:defRPr/>
            </a:pPr>
            <a:r>
              <a:rPr lang="nb-NO" b="1" dirty="0" smtClean="0"/>
              <a:t>Prestasjonene</a:t>
            </a:r>
          </a:p>
          <a:p>
            <a:pPr defTabSz="914313">
              <a:defRPr/>
            </a:pPr>
            <a:endParaRPr lang="nb-NO" b="1" dirty="0"/>
          </a:p>
          <a:p>
            <a:pPr defTabSz="914313">
              <a:defRPr/>
            </a:pPr>
            <a:r>
              <a:rPr lang="nb-NO" dirty="0"/>
              <a:t>Hvor </a:t>
            </a:r>
            <a:r>
              <a:rPr lang="nb-NO" dirty="0" smtClean="0"/>
              <a:t>viktig</a:t>
            </a:r>
            <a:r>
              <a:rPr lang="nb-NO" baseline="0" dirty="0" smtClean="0"/>
              <a:t> er det for deg å prestere </a:t>
            </a:r>
            <a:r>
              <a:rPr lang="nb-NO" dirty="0" smtClean="0"/>
              <a:t>veldig </a:t>
            </a:r>
            <a:r>
              <a:rPr lang="nb-NO" dirty="0"/>
              <a:t>bra </a:t>
            </a:r>
            <a:r>
              <a:rPr lang="nb-NO" u="sng" dirty="0"/>
              <a:t>for å føle deg verdifull</a:t>
            </a:r>
            <a:r>
              <a:rPr lang="nb-NO" dirty="0"/>
              <a:t>?  </a:t>
            </a:r>
          </a:p>
          <a:p>
            <a:pPr defTabSz="914313">
              <a:defRPr/>
            </a:pPr>
            <a:r>
              <a:rPr lang="nb-NO" dirty="0"/>
              <a:t/>
            </a:r>
            <a:br>
              <a:rPr lang="nb-NO" dirty="0"/>
            </a:br>
            <a:r>
              <a:rPr lang="nb-NO" dirty="0"/>
              <a:t>Mange har et så sterkt ønske om å utmerke seg, at de setter skyhøye krav til seg selv enten det er på skolen, i idrett, i ulike fritidsaktiviteter eller i det sosiale liv. Når en lykkes, er selvfølelsen god – og motsatt. Da kommer også lett følelsen av å være mindre verdt snikende. Men hvis prestasjonene våre bestemmer verdien vår, vil </a:t>
            </a:r>
            <a:r>
              <a:rPr lang="nb-NO" dirty="0" smtClean="0"/>
              <a:t>verdien vår stadig være i forandring….</a:t>
            </a:r>
            <a:endParaRPr lang="nb-NO" dirty="0"/>
          </a:p>
          <a:p>
            <a:endParaRPr lang="nb-NO" b="1" dirty="0"/>
          </a:p>
        </p:txBody>
      </p:sp>
      <p:sp>
        <p:nvSpPr>
          <p:cNvPr id="4" name="Plassholder for lysbildenummer 3"/>
          <p:cNvSpPr>
            <a:spLocks noGrp="1"/>
          </p:cNvSpPr>
          <p:nvPr>
            <p:ph type="sldNum" sz="quarter" idx="10"/>
          </p:nvPr>
        </p:nvSpPr>
        <p:spPr/>
        <p:txBody>
          <a:bodyPr/>
          <a:lstStyle/>
          <a:p>
            <a:fld id="{9CCE2438-0CBB-4F23-A563-FD1E75357B17}" type="slidenum">
              <a:rPr lang="nb-NO" smtClean="0"/>
              <a:pPr/>
              <a:t>4</a:t>
            </a:fld>
            <a:endParaRPr lang="nb-NO"/>
          </a:p>
        </p:txBody>
      </p:sp>
    </p:spTree>
    <p:extLst>
      <p:ext uri="{BB962C8B-B14F-4D97-AF65-F5344CB8AC3E}">
        <p14:creationId xmlns:p14="http://schemas.microsoft.com/office/powerpoint/2010/main" val="380020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pPr>
              <a:defRPr sz="1400"/>
            </a:pPr>
            <a:r>
              <a:rPr lang="nb-NO" dirty="0" smtClean="0"/>
              <a:t>Det var kanskje TV-serien «</a:t>
            </a:r>
            <a:r>
              <a:rPr lang="nb-NO" dirty="0" err="1" smtClean="0"/>
              <a:t>Friends</a:t>
            </a:r>
            <a:r>
              <a:rPr lang="nb-NO" dirty="0" smtClean="0"/>
              <a:t>/Venner</a:t>
            </a:r>
            <a:r>
              <a:rPr lang="nb-NO" baseline="0" dirty="0" smtClean="0"/>
              <a:t> for livet</a:t>
            </a:r>
            <a:r>
              <a:rPr lang="nb-NO" dirty="0" smtClean="0"/>
              <a:t>» som satte en ny standard for hva vennegjengen betyr for unge mennesker: Den er i mange tilfeller viktigere enn familie. Venner kan velges, i motsetning til familien. </a:t>
            </a:r>
          </a:p>
          <a:p>
            <a:pPr defTabSz="914313">
              <a:defRPr sz="1400"/>
            </a:pPr>
            <a:endParaRPr lang="nb-NO" sz="1400" dirty="0"/>
          </a:p>
          <a:p>
            <a:pPr defTabSz="914313">
              <a:defRPr sz="1400"/>
            </a:pPr>
            <a:r>
              <a:rPr lang="nb-NO" sz="1400" dirty="0"/>
              <a:t>I mange miljøer gir det status å ha venner som er populære og vellykkede. For å få innpass, kan en lett velge å gjøre ting vi egentlig ikke ønsker. I hvor stor grad er det vennene dine som gir deg opplevelsen av å være mer eller mindre verdifull</a:t>
            </a:r>
            <a:r>
              <a:rPr lang="nb-NO" sz="1400" dirty="0" smtClean="0"/>
              <a:t>?  </a:t>
            </a:r>
          </a:p>
          <a:p>
            <a:pPr defTabSz="914313">
              <a:defRPr sz="1400"/>
            </a:pPr>
            <a:endParaRPr lang="nb-NO" sz="1400" dirty="0" smtClean="0"/>
          </a:p>
          <a:p>
            <a:pPr marL="0" marR="0" lvl="0" indent="0" algn="l" defTabSz="914313" rtl="0" eaLnBrk="1" fontAlgn="auto" latinLnBrk="0" hangingPunct="1">
              <a:lnSpc>
                <a:spcPct val="100000"/>
              </a:lnSpc>
              <a:spcBef>
                <a:spcPts val="0"/>
              </a:spcBef>
              <a:spcAft>
                <a:spcPts val="0"/>
              </a:spcAft>
              <a:buClrTx/>
              <a:buSzTx/>
              <a:buFontTx/>
              <a:buNone/>
              <a:tabLst/>
              <a:defRPr sz="1400"/>
            </a:pPr>
            <a:r>
              <a:rPr lang="nb-NO" sz="1400" kern="1200" dirty="0" smtClean="0">
                <a:solidFill>
                  <a:schemeClr val="tx1"/>
                </a:solidFill>
                <a:effectLst/>
                <a:latin typeface="+mn-lt"/>
                <a:ea typeface="+mn-ea"/>
                <a:cs typeface="+mn-cs"/>
              </a:rPr>
              <a:t>Hva betyr vennene dine for selvbildet ditt? Forholdet vi har til mennesker rundt oss, påvirker hvordan vi ser på oss selv. Vi trenger fellesskap, men vi kan lett bli avhengige av andre for å kunne kjenne oss trygge og verdifulle. I mange miljøer gir det status å ha venner som er populære og vellykkede. Hvis man ikke er med i den «rette» gjengen, kan følelsen av å være mindreverdig lett komme. </a:t>
            </a:r>
          </a:p>
          <a:p>
            <a:pPr defTabSz="914313">
              <a:defRPr sz="1400"/>
            </a:pPr>
            <a:endParaRPr lang="nb-NO" sz="1400" dirty="0"/>
          </a:p>
          <a:p>
            <a:pPr>
              <a:defRPr sz="1400"/>
            </a:pPr>
            <a:endParaRPr lang="nb-NO" dirty="0" smtClean="0"/>
          </a:p>
          <a:p>
            <a:pPr>
              <a:defRPr sz="1400"/>
            </a:pPr>
            <a:endParaRPr lang="nb-NO" dirty="0" smtClean="0"/>
          </a:p>
        </p:txBody>
      </p:sp>
    </p:spTree>
    <p:extLst>
      <p:ext uri="{BB962C8B-B14F-4D97-AF65-F5344CB8AC3E}">
        <p14:creationId xmlns:p14="http://schemas.microsoft.com/office/powerpoint/2010/main" val="76031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a:t>
            </a:r>
            <a:r>
              <a:rPr lang="nb-NO" baseline="0" dirty="0" smtClean="0"/>
              <a:t> er bloggen til </a:t>
            </a:r>
            <a:r>
              <a:rPr lang="nb-NO" dirty="0" smtClean="0"/>
              <a:t>Linn Thorsen Mikkelsen. Hun tar avstand fra det overskriften sier,</a:t>
            </a:r>
            <a:r>
              <a:rPr lang="nb-NO" baseline="0" dirty="0" smtClean="0"/>
              <a:t> men understreker at det finnes ulike gjenger på skolen: </a:t>
            </a:r>
            <a:br>
              <a:rPr lang="nb-NO" baseline="0" dirty="0" smtClean="0"/>
            </a:br>
            <a:r>
              <a:rPr lang="nb-NO" baseline="0" dirty="0" smtClean="0"/>
              <a:t>- de </a:t>
            </a:r>
            <a:r>
              <a:rPr lang="nb-NO" dirty="0" smtClean="0"/>
              <a:t>populære</a:t>
            </a:r>
            <a:br>
              <a:rPr lang="nb-NO" dirty="0" smtClean="0"/>
            </a:br>
            <a:r>
              <a:rPr lang="nb-NO" dirty="0" smtClean="0"/>
              <a:t>-</a:t>
            </a:r>
            <a:r>
              <a:rPr lang="nb-NO" baseline="0" dirty="0" smtClean="0"/>
              <a:t> </a:t>
            </a:r>
            <a:r>
              <a:rPr lang="nb-NO" dirty="0" smtClean="0"/>
              <a:t>de midt i mellom </a:t>
            </a:r>
          </a:p>
          <a:p>
            <a:r>
              <a:rPr lang="nb-NO" dirty="0" smtClean="0"/>
              <a:t>- de "upopulære"</a:t>
            </a:r>
            <a:endParaRPr lang="nb-NO" baseline="0" dirty="0" smtClean="0"/>
          </a:p>
          <a:p>
            <a:endParaRPr lang="nb-NO" dirty="0" smtClean="0"/>
          </a:p>
          <a:p>
            <a:endParaRPr lang="nb-NO" dirty="0" smtClean="0"/>
          </a:p>
          <a:p>
            <a:r>
              <a:rPr lang="nb-NO" dirty="0" smtClean="0"/>
              <a:t>http://malindus.blogg.no/1282124666_jeg_kan_ikke_vre_venn.html</a:t>
            </a:r>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6</a:t>
            </a:fld>
            <a:endParaRPr lang="nb-NO"/>
          </a:p>
        </p:txBody>
      </p:sp>
    </p:spTree>
    <p:extLst>
      <p:ext uri="{BB962C8B-B14F-4D97-AF65-F5344CB8AC3E}">
        <p14:creationId xmlns:p14="http://schemas.microsoft.com/office/powerpoint/2010/main" val="203716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82030">
              <a:defRPr/>
            </a:pPr>
            <a:r>
              <a:rPr lang="nb-NO" b="1" dirty="0" smtClean="0">
                <a:solidFill>
                  <a:schemeClr val="bg1"/>
                </a:solidFill>
              </a:rPr>
              <a:t>«</a:t>
            </a:r>
            <a:r>
              <a:rPr lang="nb-NO" b="1" dirty="0" err="1" smtClean="0">
                <a:solidFill>
                  <a:schemeClr val="bg1"/>
                </a:solidFill>
              </a:rPr>
              <a:t>What’s</a:t>
            </a:r>
            <a:r>
              <a:rPr lang="nb-NO" b="1" dirty="0" smtClean="0">
                <a:solidFill>
                  <a:schemeClr val="bg1"/>
                </a:solidFill>
              </a:rPr>
              <a:t> in it for </a:t>
            </a:r>
            <a:r>
              <a:rPr lang="nb-NO" b="1" dirty="0" err="1" smtClean="0">
                <a:solidFill>
                  <a:schemeClr val="bg1"/>
                </a:solidFill>
              </a:rPr>
              <a:t>me</a:t>
            </a:r>
            <a:r>
              <a:rPr lang="nb-NO" b="1" dirty="0" smtClean="0">
                <a:solidFill>
                  <a:schemeClr val="bg1"/>
                </a:solidFill>
              </a:rPr>
              <a:t>?» </a:t>
            </a:r>
            <a:r>
              <a:rPr lang="nb-NO" dirty="0" smtClean="0"/>
              <a:t>Er det slik at valg av venner kan styres av hvem som er mest populær eller gir høyest status å være kompis med?</a:t>
            </a:r>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7</a:t>
            </a:fld>
            <a:endParaRPr lang="nb-NO"/>
          </a:p>
        </p:txBody>
      </p:sp>
    </p:spTree>
    <p:extLst>
      <p:ext uri="{BB962C8B-B14F-4D97-AF65-F5344CB8AC3E}">
        <p14:creationId xmlns:p14="http://schemas.microsoft.com/office/powerpoint/2010/main" val="737921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t>
            </a:r>
            <a:r>
              <a:rPr lang="nb-NO" dirty="0" err="1" smtClean="0"/>
              <a:t>Glee</a:t>
            </a:r>
            <a:r>
              <a:rPr lang="nb-NO" dirty="0" smtClean="0"/>
              <a:t>» er en amerikansk musikalkomedie/dramaserie der man blir kjent med en gjeng ungdommer på den fiktive skolen William McKinley High School. Her er gjengen med i en såkalt </a:t>
            </a:r>
            <a:r>
              <a:rPr lang="nb-NO" dirty="0" err="1" smtClean="0"/>
              <a:t>glee</a:t>
            </a:r>
            <a:r>
              <a:rPr lang="nb-NO" dirty="0" smtClean="0"/>
              <a:t> </a:t>
            </a:r>
            <a:r>
              <a:rPr lang="nb-NO" dirty="0" err="1" smtClean="0"/>
              <a:t>club</a:t>
            </a:r>
            <a:r>
              <a:rPr lang="nb-NO" dirty="0" smtClean="0"/>
              <a:t>, en korgruppe. Ungdommer som går i kor er i serien automatisk nederst på rangstigen på skolen.</a:t>
            </a:r>
          </a:p>
          <a:p>
            <a:endParaRPr lang="nb-NO" dirty="0" smtClean="0"/>
          </a:p>
          <a:p>
            <a:r>
              <a:rPr lang="nb-NO" dirty="0" smtClean="0"/>
              <a:t>Sitatet er hentet fra nest siste sesong. Flere av elevene er nå i gang med et nytt liv i New York, blant annet </a:t>
            </a:r>
            <a:r>
              <a:rPr lang="nb-NO" dirty="0" err="1" smtClean="0"/>
              <a:t>Blaine</a:t>
            </a:r>
            <a:r>
              <a:rPr lang="nb-NO" dirty="0" smtClean="0"/>
              <a:t> Anderson som går på den prestisjetunge skolen NYADA – New York </a:t>
            </a:r>
            <a:r>
              <a:rPr lang="nb-NO" dirty="0" err="1" smtClean="0"/>
              <a:t>Academy</a:t>
            </a:r>
            <a:r>
              <a:rPr lang="nb-NO" dirty="0" smtClean="0"/>
              <a:t> </a:t>
            </a:r>
            <a:r>
              <a:rPr lang="nb-NO" dirty="0" err="1" smtClean="0"/>
              <a:t>of</a:t>
            </a:r>
            <a:r>
              <a:rPr lang="nb-NO" dirty="0" smtClean="0"/>
              <a:t> </a:t>
            </a:r>
            <a:r>
              <a:rPr lang="nb-NO" dirty="0" err="1" smtClean="0"/>
              <a:t>the</a:t>
            </a:r>
            <a:r>
              <a:rPr lang="nb-NO" dirty="0" smtClean="0"/>
              <a:t> </a:t>
            </a:r>
            <a:r>
              <a:rPr lang="nb-NO" dirty="0" err="1" smtClean="0"/>
              <a:t>Dramatic</a:t>
            </a:r>
            <a:r>
              <a:rPr lang="nb-NO" dirty="0" smtClean="0"/>
              <a:t> Arts. Her møter han den rike </a:t>
            </a:r>
            <a:r>
              <a:rPr lang="nb-NO" dirty="0" err="1" smtClean="0"/>
              <a:t>new</a:t>
            </a:r>
            <a:r>
              <a:rPr lang="nb-NO" dirty="0" smtClean="0"/>
              <a:t> </a:t>
            </a:r>
            <a:r>
              <a:rPr lang="nb-NO" dirty="0" err="1" smtClean="0"/>
              <a:t>yorkeren</a:t>
            </a:r>
            <a:r>
              <a:rPr lang="nb-NO" dirty="0" smtClean="0"/>
              <a:t> June </a:t>
            </a:r>
            <a:r>
              <a:rPr lang="nb-NO" dirty="0" err="1" smtClean="0"/>
              <a:t>Dolloway</a:t>
            </a:r>
            <a:r>
              <a:rPr lang="nb-NO" dirty="0" smtClean="0"/>
              <a:t>, som spilles av </a:t>
            </a:r>
            <a:r>
              <a:rPr lang="nb-NO" dirty="0" err="1" smtClean="0"/>
              <a:t>Shirley</a:t>
            </a:r>
            <a:r>
              <a:rPr lang="nb-NO" dirty="0" smtClean="0"/>
              <a:t> </a:t>
            </a:r>
            <a:r>
              <a:rPr lang="nb-NO" dirty="0" err="1" smtClean="0"/>
              <a:t>MacLaine</a:t>
            </a:r>
            <a:r>
              <a:rPr lang="nb-NO" dirty="0" smtClean="0"/>
              <a:t>. Hun tar ham under sine vinger og introduserer ham for sitt utstrakte nettverk av venner som er minst like rike på penger, suksess og innflytelse.</a:t>
            </a:r>
          </a:p>
          <a:p>
            <a:endParaRPr lang="nb-NO" dirty="0" smtClean="0"/>
          </a:p>
          <a:p>
            <a:r>
              <a:rPr lang="nb-NO" dirty="0" smtClean="0"/>
              <a:t>Man formes av dem man omgås. Men June </a:t>
            </a:r>
            <a:r>
              <a:rPr lang="nb-NO" dirty="0" err="1" smtClean="0"/>
              <a:t>Dolloway</a:t>
            </a:r>
            <a:r>
              <a:rPr lang="nb-NO" dirty="0" smtClean="0"/>
              <a:t> trekker meningen med venner enda lenger: Ikke bare kan du endres som person av å være nær mennesker, men bildet av deg overfor andre endres ut i fra hvilke venner du har. Venner betyr ikke nødvendigvis alt fordi de gir deg en følelse av tilhørighet og å bli sett, men fordi de gir deg det rette imaget og inngang til de ønskede kretser. Da blir også venner noe som velges ut i fra hva de kan gi deg, ikke nødvendigvis ut fra hvordan en trives sammen eller hvilken historie man deler.</a:t>
            </a:r>
          </a:p>
          <a:p>
            <a:endParaRPr lang="nb-NO" dirty="0" smtClean="0"/>
          </a:p>
          <a:p>
            <a:pPr>
              <a:defRPr sz="1400"/>
            </a:pPr>
            <a:endParaRPr lang="nb-NO" dirty="0" smtClean="0"/>
          </a:p>
          <a:p>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8</a:t>
            </a:fld>
            <a:endParaRPr lang="nb-NO"/>
          </a:p>
        </p:txBody>
      </p:sp>
    </p:spTree>
    <p:extLst>
      <p:ext uri="{BB962C8B-B14F-4D97-AF65-F5344CB8AC3E}">
        <p14:creationId xmlns:p14="http://schemas.microsoft.com/office/powerpoint/2010/main" val="2261103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Har du lagt merke</a:t>
            </a:r>
            <a:r>
              <a:rPr lang="nb-NO" baseline="0" dirty="0" smtClean="0"/>
              <a:t> til hva seriene om vennegjenger heter?</a:t>
            </a:r>
          </a:p>
          <a:p>
            <a:endParaRPr lang="nb-NO" baseline="0" dirty="0" smtClean="0"/>
          </a:p>
          <a:p>
            <a:r>
              <a:rPr lang="nb-NO" baseline="0" dirty="0" smtClean="0"/>
              <a:t>Hva betyr «</a:t>
            </a:r>
            <a:r>
              <a:rPr lang="nb-NO" baseline="0" dirty="0" err="1" smtClean="0"/>
              <a:t>Pretty</a:t>
            </a:r>
            <a:r>
              <a:rPr lang="nb-NO" baseline="0" dirty="0" smtClean="0"/>
              <a:t> </a:t>
            </a:r>
            <a:r>
              <a:rPr lang="nb-NO" baseline="0" dirty="0" err="1" smtClean="0"/>
              <a:t>little</a:t>
            </a:r>
            <a:r>
              <a:rPr lang="nb-NO" baseline="0" dirty="0" smtClean="0"/>
              <a:t> </a:t>
            </a:r>
            <a:r>
              <a:rPr lang="nb-NO" baseline="0" dirty="0" err="1" smtClean="0"/>
              <a:t>Liars</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3E43E9DD-63F8-4914-9005-044589474666}" type="slidenum">
              <a:rPr lang="nb-NO" smtClean="0"/>
              <a:pPr/>
              <a:t>9</a:t>
            </a:fld>
            <a:endParaRPr lang="nb-NO"/>
          </a:p>
        </p:txBody>
      </p:sp>
    </p:spTree>
    <p:extLst>
      <p:ext uri="{BB962C8B-B14F-4D97-AF65-F5344CB8AC3E}">
        <p14:creationId xmlns:p14="http://schemas.microsoft.com/office/powerpoint/2010/main" val="200771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
        <p:nvSpPr>
          <p:cNvPr id="7" name="Rektangel 6"/>
          <p:cNvSpPr/>
          <p:nvPr userDrawn="1"/>
        </p:nvSpPr>
        <p:spPr>
          <a:xfrm>
            <a:off x="5157409" y="3244334"/>
            <a:ext cx="1877181" cy="369332"/>
          </a:xfrm>
          <a:prstGeom prst="rect">
            <a:avLst/>
          </a:prstGeom>
        </p:spPr>
        <p:txBody>
          <a:bodyPr wrap="none">
            <a:spAutoFit/>
          </a:bodyPr>
          <a:lstStyle/>
          <a:p>
            <a:r>
              <a:rPr lang="nb-NO" dirty="0" smtClean="0"/>
              <a:t>© Damaris Norge </a:t>
            </a:r>
            <a:endParaRPr lang="nb-NO" dirty="0"/>
          </a:p>
        </p:txBody>
      </p:sp>
    </p:spTree>
    <p:extLst>
      <p:ext uri="{BB962C8B-B14F-4D97-AF65-F5344CB8AC3E}">
        <p14:creationId xmlns:p14="http://schemas.microsoft.com/office/powerpoint/2010/main" val="214101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42892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4181547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04706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328742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7EEEEECC-267E-4988-ACA7-0F813F5B2B00}"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62244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7EEEEECC-267E-4988-ACA7-0F813F5B2B00}"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56536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7EEEEECC-267E-4988-ACA7-0F813F5B2B00}" type="datetimeFigureOut">
              <a:rPr lang="nb-NO" smtClean="0"/>
              <a:t>10.01.2019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66710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7EEEEECC-267E-4988-ACA7-0F813F5B2B00}" type="datetimeFigureOut">
              <a:rPr lang="nb-NO" smtClean="0"/>
              <a:t>10.01.2019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91277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EEEEECC-267E-4988-ACA7-0F813F5B2B00}" type="datetimeFigureOut">
              <a:rPr lang="nb-NO" smtClean="0"/>
              <a:t>10.01.2019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09611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7EEEEECC-267E-4988-ACA7-0F813F5B2B00}"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5073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7EEEEECC-267E-4988-ACA7-0F813F5B2B00}"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19772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0" y="365125"/>
            <a:ext cx="12192000" cy="1325563"/>
          </a:xfrm>
          <a:prstGeom prst="rect">
            <a:avLst/>
          </a:prstGeom>
          <a:solidFill>
            <a:srgbClr val="E7E6E6">
              <a:alpha val="40000"/>
            </a:srgbClr>
          </a:solidFill>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EEECC-267E-4988-ACA7-0F813F5B2B00}" type="datetimeFigureOut">
              <a:rPr lang="nb-NO" smtClean="0"/>
              <a:t>10.01.2019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17263-3589-4C6D-8883-6D85EF7002DD}" type="slidenum">
              <a:rPr lang="nb-NO" smtClean="0"/>
              <a:t>‹#›</a:t>
            </a:fld>
            <a:endParaRPr lang="nb-NO"/>
          </a:p>
        </p:txBody>
      </p:sp>
      <p:sp>
        <p:nvSpPr>
          <p:cNvPr id="7" name="Rektangel 6"/>
          <p:cNvSpPr/>
          <p:nvPr userDrawn="1"/>
        </p:nvSpPr>
        <p:spPr>
          <a:xfrm>
            <a:off x="0" y="6488668"/>
            <a:ext cx="1877181" cy="369332"/>
          </a:xfrm>
          <a:prstGeom prst="rect">
            <a:avLst/>
          </a:prstGeom>
        </p:spPr>
        <p:txBody>
          <a:bodyPr wrap="none">
            <a:spAutoFit/>
          </a:bodyPr>
          <a:lstStyle/>
          <a:p>
            <a:r>
              <a:rPr lang="nb-NO" smtClean="0"/>
              <a:t>© Damaris Norge </a:t>
            </a:r>
            <a:endParaRPr lang="nb-NO" dirty="0"/>
          </a:p>
        </p:txBody>
      </p:sp>
    </p:spTree>
    <p:extLst>
      <p:ext uri="{BB962C8B-B14F-4D97-AF65-F5344CB8AC3E}">
        <p14:creationId xmlns:p14="http://schemas.microsoft.com/office/powerpoint/2010/main" val="6587479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lnSpc>
          <a:spcPct val="90000"/>
        </a:lnSpc>
        <a:spcBef>
          <a:spcPct val="0"/>
        </a:spcBef>
        <a:buNone/>
        <a:defRPr sz="7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7" name="Plassholder for innhold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009" b="10602"/>
          <a:stretch/>
        </p:blipFill>
        <p:spPr>
          <a:xfrm>
            <a:off x="-10681" y="112877"/>
            <a:ext cx="12202681" cy="6432770"/>
          </a:xfrm>
        </p:spPr>
      </p:pic>
      <p:sp>
        <p:nvSpPr>
          <p:cNvPr id="11" name="Bildeforklaring formet som en sky 10"/>
          <p:cNvSpPr/>
          <p:nvPr/>
        </p:nvSpPr>
        <p:spPr>
          <a:xfrm rot="20724910">
            <a:off x="344505" y="378899"/>
            <a:ext cx="3433603" cy="2041929"/>
          </a:xfrm>
          <a:prstGeom prst="cloudCallout">
            <a:avLst>
              <a:gd name="adj1" fmla="val 13713"/>
              <a:gd name="adj2" fmla="val 8541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p:cNvSpPr txBox="1"/>
          <p:nvPr/>
        </p:nvSpPr>
        <p:spPr>
          <a:xfrm>
            <a:off x="829891" y="861254"/>
            <a:ext cx="2716711" cy="1077218"/>
          </a:xfrm>
          <a:prstGeom prst="rect">
            <a:avLst/>
          </a:prstGeom>
          <a:noFill/>
        </p:spPr>
        <p:txBody>
          <a:bodyPr wrap="square" rtlCol="0">
            <a:spAutoFit/>
          </a:bodyPr>
          <a:lstStyle/>
          <a:p>
            <a:r>
              <a:rPr lang="nb-NO" sz="3200" b="1" i="1" dirty="0" smtClean="0">
                <a:solidFill>
                  <a:schemeClr val="bg1"/>
                </a:solidFill>
              </a:rPr>
              <a:t>Hva gjør meg verdifull?</a:t>
            </a:r>
            <a:endParaRPr lang="nb-NO" sz="3200" b="1" i="1" dirty="0">
              <a:solidFill>
                <a:schemeClr val="bg1"/>
              </a:solidFill>
            </a:endParaRPr>
          </a:p>
        </p:txBody>
      </p:sp>
      <p:sp>
        <p:nvSpPr>
          <p:cNvPr id="13" name="Bildeforklaring formet som en sky 12"/>
          <p:cNvSpPr/>
          <p:nvPr/>
        </p:nvSpPr>
        <p:spPr>
          <a:xfrm rot="167005">
            <a:off x="6130280" y="445847"/>
            <a:ext cx="3366205" cy="1713594"/>
          </a:xfrm>
          <a:prstGeom prst="cloudCallout">
            <a:avLst>
              <a:gd name="adj1" fmla="val -26775"/>
              <a:gd name="adj2" fmla="val 79702"/>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2400" b="1" dirty="0">
              <a:solidFill>
                <a:schemeClr val="bg1"/>
              </a:solidFill>
            </a:endParaRPr>
          </a:p>
        </p:txBody>
      </p:sp>
      <p:sp>
        <p:nvSpPr>
          <p:cNvPr id="14" name="TekstSylinder 13"/>
          <p:cNvSpPr txBox="1"/>
          <p:nvPr/>
        </p:nvSpPr>
        <p:spPr>
          <a:xfrm>
            <a:off x="6728291" y="1010256"/>
            <a:ext cx="2437762" cy="584775"/>
          </a:xfrm>
          <a:prstGeom prst="rect">
            <a:avLst/>
          </a:prstGeom>
          <a:noFill/>
        </p:spPr>
        <p:txBody>
          <a:bodyPr wrap="square" rtlCol="0">
            <a:spAutoFit/>
          </a:bodyPr>
          <a:lstStyle/>
          <a:p>
            <a:r>
              <a:rPr lang="nb-NO" sz="3200" b="1" i="1" dirty="0" smtClean="0">
                <a:solidFill>
                  <a:schemeClr val="bg1"/>
                </a:solidFill>
              </a:rPr>
              <a:t>Hvem er jeg?</a:t>
            </a:r>
            <a:endParaRPr lang="nb-NO" sz="3200" b="1" i="1" dirty="0">
              <a:solidFill>
                <a:schemeClr val="bg1"/>
              </a:solidFill>
            </a:endParaRPr>
          </a:p>
        </p:txBody>
      </p:sp>
      <p:sp>
        <p:nvSpPr>
          <p:cNvPr id="15" name="TekstSylinder 14"/>
          <p:cNvSpPr txBox="1"/>
          <p:nvPr/>
        </p:nvSpPr>
        <p:spPr>
          <a:xfrm>
            <a:off x="9459310" y="6176315"/>
            <a:ext cx="3736428" cy="369332"/>
          </a:xfrm>
          <a:prstGeom prst="rect">
            <a:avLst/>
          </a:prstGeom>
          <a:noFill/>
        </p:spPr>
        <p:txBody>
          <a:bodyPr wrap="square" rtlCol="0">
            <a:spAutoFit/>
          </a:bodyPr>
          <a:lstStyle/>
          <a:p>
            <a:r>
              <a:rPr lang="nb-NO" dirty="0" smtClean="0"/>
              <a:t>Foto: </a:t>
            </a:r>
            <a:r>
              <a:rPr lang="nb-NO" dirty="0" err="1" smtClean="0"/>
              <a:t>Jed</a:t>
            </a:r>
            <a:r>
              <a:rPr lang="nb-NO" dirty="0" smtClean="0"/>
              <a:t> </a:t>
            </a:r>
            <a:r>
              <a:rPr lang="nb-NO" dirty="0" err="1" smtClean="0"/>
              <a:t>Villejo</a:t>
            </a:r>
            <a:r>
              <a:rPr lang="nb-NO" dirty="0" smtClean="0"/>
              <a:t>/</a:t>
            </a:r>
            <a:r>
              <a:rPr lang="nb-NO" dirty="0" err="1" smtClean="0"/>
              <a:t>Unsplash</a:t>
            </a:r>
            <a:endParaRPr lang="nb-NO" dirty="0"/>
          </a:p>
        </p:txBody>
      </p:sp>
    </p:spTree>
    <p:extLst>
      <p:ext uri="{BB962C8B-B14F-4D97-AF65-F5344CB8AC3E}">
        <p14:creationId xmlns:p14="http://schemas.microsoft.com/office/powerpoint/2010/main" val="258601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b="2357"/>
          <a:stretch/>
        </p:blipFill>
        <p:spPr>
          <a:xfrm>
            <a:off x="381000" y="127426"/>
            <a:ext cx="11569700" cy="6347516"/>
          </a:xfrm>
          <a:prstGeom prst="rect">
            <a:avLst/>
          </a:prstGeom>
        </p:spPr>
      </p:pic>
      <p:sp>
        <p:nvSpPr>
          <p:cNvPr id="2" name="TekstSylinder 1"/>
          <p:cNvSpPr txBox="1"/>
          <p:nvPr/>
        </p:nvSpPr>
        <p:spPr>
          <a:xfrm>
            <a:off x="10544176" y="6105610"/>
            <a:ext cx="2071687" cy="369332"/>
          </a:xfrm>
          <a:prstGeom prst="rect">
            <a:avLst/>
          </a:prstGeom>
          <a:noFill/>
        </p:spPr>
        <p:txBody>
          <a:bodyPr wrap="square" rtlCol="0">
            <a:spAutoFit/>
          </a:bodyPr>
          <a:lstStyle/>
          <a:p>
            <a:r>
              <a:rPr lang="nb-NO" dirty="0" smtClean="0"/>
              <a:t>Bilde: </a:t>
            </a:r>
            <a:r>
              <a:rPr lang="nb-NO" dirty="0" err="1" smtClean="0"/>
              <a:t>Netflix</a:t>
            </a:r>
            <a:endParaRPr lang="nb-NO" dirty="0"/>
          </a:p>
        </p:txBody>
      </p:sp>
    </p:spTree>
    <p:extLst>
      <p:ext uri="{BB962C8B-B14F-4D97-AF65-F5344CB8AC3E}">
        <p14:creationId xmlns:p14="http://schemas.microsoft.com/office/powerpoint/2010/main" val="1604648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62700" y="1768921"/>
            <a:ext cx="5448300" cy="363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kstSylinder 4"/>
          <p:cNvSpPr txBox="1"/>
          <p:nvPr/>
        </p:nvSpPr>
        <p:spPr>
          <a:xfrm>
            <a:off x="10147300" y="4929187"/>
            <a:ext cx="1473200" cy="369332"/>
          </a:xfrm>
          <a:prstGeom prst="rect">
            <a:avLst/>
          </a:prstGeom>
          <a:noFill/>
        </p:spPr>
        <p:txBody>
          <a:bodyPr wrap="square" rtlCol="0">
            <a:spAutoFit/>
          </a:bodyPr>
          <a:lstStyle/>
          <a:p>
            <a:r>
              <a:rPr lang="nb-NO" dirty="0" smtClean="0"/>
              <a:t>Foto: </a:t>
            </a:r>
            <a:r>
              <a:rPr lang="nb-NO" dirty="0" err="1" smtClean="0"/>
              <a:t>Pixabay</a:t>
            </a:r>
            <a:endParaRPr lang="nb-NO" dirty="0"/>
          </a:p>
        </p:txBody>
      </p:sp>
      <p:sp>
        <p:nvSpPr>
          <p:cNvPr id="6" name="TekstSylinder 5"/>
          <p:cNvSpPr txBox="1"/>
          <p:nvPr/>
        </p:nvSpPr>
        <p:spPr>
          <a:xfrm>
            <a:off x="0" y="365125"/>
            <a:ext cx="12192000" cy="769441"/>
          </a:xfrm>
          <a:prstGeom prst="rect">
            <a:avLst/>
          </a:prstGeom>
          <a:solidFill>
            <a:srgbClr val="E7E6E6">
              <a:alpha val="52941"/>
            </a:srgbClr>
          </a:solidFill>
        </p:spPr>
        <p:txBody>
          <a:bodyPr wrap="square" rtlCol="0">
            <a:spAutoFit/>
          </a:bodyPr>
          <a:lstStyle/>
          <a:p>
            <a:pPr algn="ctr"/>
            <a:r>
              <a:rPr lang="nb-NO" sz="4400" b="1" dirty="0" smtClean="0"/>
              <a:t>Hva slags ord oppfordrer Bibelen oss til å si? </a:t>
            </a:r>
            <a:endParaRPr lang="nb-NO" sz="4400" b="1" dirty="0"/>
          </a:p>
        </p:txBody>
      </p:sp>
      <p:sp>
        <p:nvSpPr>
          <p:cNvPr id="7" name="TekstSylinder 6"/>
          <p:cNvSpPr txBox="1"/>
          <p:nvPr/>
        </p:nvSpPr>
        <p:spPr>
          <a:xfrm>
            <a:off x="634313" y="1263822"/>
            <a:ext cx="5549900" cy="5262979"/>
          </a:xfrm>
          <a:prstGeom prst="rect">
            <a:avLst/>
          </a:prstGeom>
          <a:solidFill>
            <a:schemeClr val="tx2">
              <a:lumMod val="25000"/>
            </a:schemeClr>
          </a:solidFill>
        </p:spPr>
        <p:txBody>
          <a:bodyPr wrap="square" rtlCol="0">
            <a:spAutoFit/>
          </a:bodyPr>
          <a:lstStyle/>
          <a:p>
            <a:pPr marL="342900" indent="-342900">
              <a:buFontTx/>
              <a:buChar char="-"/>
            </a:pPr>
            <a:r>
              <a:rPr lang="nb-NO" sz="2400" dirty="0" smtClean="0"/>
              <a:t>La </a:t>
            </a:r>
            <a:r>
              <a:rPr lang="nb-NO" sz="2400" dirty="0"/>
              <a:t>ikke et eneste råttent ord komme over leppene. Si bare det som er godt, og som bygger opp der det trengs, så det kan bli til velsignelse for dem som hører på. </a:t>
            </a:r>
            <a:r>
              <a:rPr lang="nb-NO" sz="2400" dirty="0" smtClean="0"/>
              <a:t>(...)</a:t>
            </a:r>
            <a:br>
              <a:rPr lang="nb-NO" sz="2400" dirty="0" smtClean="0"/>
            </a:br>
            <a:endParaRPr lang="nb-NO" sz="2400" dirty="0"/>
          </a:p>
          <a:p>
            <a:pPr marL="342900" indent="-342900">
              <a:buFontTx/>
              <a:buChar char="-"/>
            </a:pPr>
            <a:r>
              <a:rPr lang="nb-NO" sz="2400" dirty="0" smtClean="0"/>
              <a:t>Slutt </a:t>
            </a:r>
            <a:r>
              <a:rPr lang="nb-NO" sz="2400" dirty="0"/>
              <a:t>med all hardhet og hissighet, med sinne, bråk, spott og all annen ondskap</a:t>
            </a:r>
            <a:r>
              <a:rPr lang="nb-NO" sz="2400" dirty="0" smtClean="0"/>
              <a:t>.</a:t>
            </a:r>
            <a:br>
              <a:rPr lang="nb-NO" sz="2400" dirty="0" smtClean="0"/>
            </a:br>
            <a:r>
              <a:rPr lang="nb-NO" sz="2400" dirty="0" smtClean="0"/>
              <a:t> </a:t>
            </a:r>
            <a:endParaRPr lang="nb-NO" sz="2400" dirty="0"/>
          </a:p>
          <a:p>
            <a:pPr marL="342900" indent="-342900">
              <a:buFontTx/>
              <a:buChar char="-"/>
            </a:pPr>
            <a:r>
              <a:rPr lang="nb-NO" sz="2400" dirty="0" smtClean="0"/>
              <a:t>Vær </a:t>
            </a:r>
            <a:r>
              <a:rPr lang="nb-NO" sz="2400" dirty="0"/>
              <a:t>gode mot hverandre, vis medfølelse og tilgi hverandre, slik Gud har tilgitt dere i Kristus</a:t>
            </a:r>
            <a:r>
              <a:rPr lang="nb-NO" sz="2400" dirty="0" smtClean="0"/>
              <a:t>.</a:t>
            </a:r>
          </a:p>
          <a:p>
            <a:endParaRPr lang="nb-NO" sz="2400" dirty="0"/>
          </a:p>
          <a:p>
            <a:r>
              <a:rPr lang="nb-NO" sz="2400" dirty="0" smtClean="0"/>
              <a:t>				Ef. 4,29-32</a:t>
            </a:r>
            <a:endParaRPr lang="nb-NO" sz="2400" dirty="0"/>
          </a:p>
        </p:txBody>
      </p:sp>
      <p:sp>
        <p:nvSpPr>
          <p:cNvPr id="2" name="Rektangel 1"/>
          <p:cNvSpPr/>
          <p:nvPr/>
        </p:nvSpPr>
        <p:spPr>
          <a:xfrm>
            <a:off x="3048000" y="3105835"/>
            <a:ext cx="6096000" cy="646331"/>
          </a:xfrm>
          <a:prstGeom prst="rect">
            <a:avLst/>
          </a:prstGeom>
        </p:spPr>
        <p:txBody>
          <a:bodyPr>
            <a:spAutoFit/>
          </a:bodyPr>
          <a:lstStyle/>
          <a:p>
            <a:r>
              <a:rPr lang="nb-NO" dirty="0"/>
              <a:t>Er det slik at valg av venner kan styres av hvem som er mest populær eller gir høyest status å være kompis med?</a:t>
            </a:r>
          </a:p>
        </p:txBody>
      </p:sp>
    </p:spTree>
    <p:extLst>
      <p:ext uri="{BB962C8B-B14F-4D97-AF65-F5344CB8AC3E}">
        <p14:creationId xmlns:p14="http://schemas.microsoft.com/office/powerpoint/2010/main" val="1324414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6862" y="157163"/>
            <a:ext cx="10988876" cy="6185491"/>
          </a:xfrm>
        </p:spPr>
      </p:pic>
      <p:sp>
        <p:nvSpPr>
          <p:cNvPr id="5" name="TekstSylinder 4"/>
          <p:cNvSpPr txBox="1"/>
          <p:nvPr/>
        </p:nvSpPr>
        <p:spPr>
          <a:xfrm>
            <a:off x="9944099" y="5973322"/>
            <a:ext cx="1571625" cy="369332"/>
          </a:xfrm>
          <a:prstGeom prst="rect">
            <a:avLst/>
          </a:prstGeom>
          <a:noFill/>
        </p:spPr>
        <p:txBody>
          <a:bodyPr wrap="square" rtlCol="0">
            <a:spAutoFit/>
          </a:bodyPr>
          <a:lstStyle/>
          <a:p>
            <a:r>
              <a:rPr lang="nb-NO" dirty="0" smtClean="0"/>
              <a:t>Bilde: Filmweb</a:t>
            </a:r>
            <a:endParaRPr lang="nb-NO" dirty="0"/>
          </a:p>
        </p:txBody>
      </p:sp>
    </p:spTree>
    <p:extLst>
      <p:ext uri="{BB962C8B-B14F-4D97-AF65-F5344CB8AC3E}">
        <p14:creationId xmlns:p14="http://schemas.microsoft.com/office/powerpoint/2010/main" val="221686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p:txBody>
          <a:bodyPr/>
          <a:lstStyle/>
          <a:p>
            <a:endParaRPr lang="nb-NO"/>
          </a:p>
        </p:txBody>
      </p:sp>
    </p:spTree>
    <p:extLst>
      <p:ext uri="{BB962C8B-B14F-4D97-AF65-F5344CB8AC3E}">
        <p14:creationId xmlns:p14="http://schemas.microsoft.com/office/powerpoint/2010/main" val="941922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047"/>
          <a:stretch/>
        </p:blipFill>
        <p:spPr>
          <a:xfrm>
            <a:off x="725550" y="105819"/>
            <a:ext cx="10628249" cy="6385598"/>
          </a:xfrm>
        </p:spPr>
      </p:pic>
      <p:sp>
        <p:nvSpPr>
          <p:cNvPr id="5" name="TekstSylinder 4"/>
          <p:cNvSpPr txBox="1"/>
          <p:nvPr/>
        </p:nvSpPr>
        <p:spPr>
          <a:xfrm>
            <a:off x="9923023" y="6122085"/>
            <a:ext cx="1430776" cy="369332"/>
          </a:xfrm>
          <a:prstGeom prst="rect">
            <a:avLst/>
          </a:prstGeom>
          <a:noFill/>
        </p:spPr>
        <p:txBody>
          <a:bodyPr wrap="none" rtlCol="0">
            <a:spAutoFit/>
          </a:bodyPr>
          <a:lstStyle/>
          <a:p>
            <a:r>
              <a:rPr lang="nb-NO" dirty="0" smtClean="0">
                <a:solidFill>
                  <a:schemeClr val="bg1"/>
                </a:solidFill>
              </a:rPr>
              <a:t>Foto: </a:t>
            </a:r>
            <a:r>
              <a:rPr lang="nb-NO" dirty="0" err="1" smtClean="0">
                <a:solidFill>
                  <a:schemeClr val="bg1"/>
                </a:solidFill>
              </a:rPr>
              <a:t>Pixabay</a:t>
            </a:r>
            <a:endParaRPr lang="nb-NO" dirty="0">
              <a:solidFill>
                <a:schemeClr val="bg1"/>
              </a:solidFill>
            </a:endParaRPr>
          </a:p>
        </p:txBody>
      </p:sp>
      <p:sp>
        <p:nvSpPr>
          <p:cNvPr id="6" name="TekstSylinder 5"/>
          <p:cNvSpPr txBox="1"/>
          <p:nvPr/>
        </p:nvSpPr>
        <p:spPr>
          <a:xfrm>
            <a:off x="725550" y="566241"/>
            <a:ext cx="10628249" cy="923330"/>
          </a:xfrm>
          <a:prstGeom prst="rect">
            <a:avLst/>
          </a:prstGeom>
          <a:solidFill>
            <a:srgbClr val="E7E6E6">
              <a:alpha val="63922"/>
            </a:srgbClr>
          </a:solidFill>
        </p:spPr>
        <p:txBody>
          <a:bodyPr wrap="square" rtlCol="0">
            <a:spAutoFit/>
          </a:bodyPr>
          <a:lstStyle/>
          <a:p>
            <a:r>
              <a:rPr lang="nb-NO" sz="5400" b="1" dirty="0" smtClean="0"/>
              <a:t>   Min  verdi – hva forteller Bibelen?</a:t>
            </a:r>
            <a:endParaRPr lang="nb-NO" sz="5400" b="1" dirty="0"/>
          </a:p>
        </p:txBody>
      </p:sp>
    </p:spTree>
    <p:extLst>
      <p:ext uri="{BB962C8B-B14F-4D97-AF65-F5344CB8AC3E}">
        <p14:creationId xmlns:p14="http://schemas.microsoft.com/office/powerpoint/2010/main" val="3609154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99166" y="88464"/>
            <a:ext cx="9634738" cy="6423158"/>
          </a:xfrm>
        </p:spPr>
      </p:pic>
      <p:sp>
        <p:nvSpPr>
          <p:cNvPr id="5" name="TekstSylinder 4"/>
          <p:cNvSpPr txBox="1"/>
          <p:nvPr/>
        </p:nvSpPr>
        <p:spPr>
          <a:xfrm>
            <a:off x="9637491" y="6044925"/>
            <a:ext cx="1341120" cy="369332"/>
          </a:xfrm>
          <a:prstGeom prst="rect">
            <a:avLst/>
          </a:prstGeom>
          <a:noFill/>
        </p:spPr>
        <p:txBody>
          <a:bodyPr wrap="square" rtlCol="0">
            <a:spAutoFit/>
          </a:bodyPr>
          <a:lstStyle/>
          <a:p>
            <a:r>
              <a:rPr lang="nb-NO" dirty="0" err="1" smtClean="0">
                <a:solidFill>
                  <a:schemeClr val="bg1"/>
                </a:solidFill>
              </a:rPr>
              <a:t>Unsplash</a:t>
            </a:r>
            <a:endParaRPr lang="nb-NO" dirty="0">
              <a:solidFill>
                <a:schemeClr val="bg1"/>
              </a:solidFill>
            </a:endParaRPr>
          </a:p>
        </p:txBody>
      </p:sp>
      <p:sp>
        <p:nvSpPr>
          <p:cNvPr id="6" name="Rektangel 5"/>
          <p:cNvSpPr/>
          <p:nvPr/>
        </p:nvSpPr>
        <p:spPr>
          <a:xfrm>
            <a:off x="1229648" y="532448"/>
            <a:ext cx="9993669" cy="1569660"/>
          </a:xfrm>
          <a:prstGeom prst="rect">
            <a:avLst/>
          </a:prstGeom>
          <a:solidFill>
            <a:srgbClr val="E7E6E6">
              <a:alpha val="63922"/>
            </a:srgbClr>
          </a:solidFill>
        </p:spPr>
        <p:txBody>
          <a:bodyPr wrap="square">
            <a:spAutoFit/>
          </a:bodyPr>
          <a:lstStyle/>
          <a:p>
            <a:r>
              <a:rPr lang="nb-NO" sz="4800" b="1" i="1" dirty="0" smtClean="0">
                <a:solidFill>
                  <a:schemeClr val="bg1"/>
                </a:solidFill>
              </a:rPr>
              <a:t>Dine </a:t>
            </a:r>
            <a:r>
              <a:rPr lang="nb-NO" sz="4800" b="1" i="1" dirty="0">
                <a:solidFill>
                  <a:schemeClr val="bg1"/>
                </a:solidFill>
              </a:rPr>
              <a:t>øyne så meg da jeg var et </a:t>
            </a:r>
            <a:r>
              <a:rPr lang="nb-NO" sz="4800" b="1" i="1" dirty="0" smtClean="0">
                <a:solidFill>
                  <a:schemeClr val="bg1"/>
                </a:solidFill>
              </a:rPr>
              <a:t>foster</a:t>
            </a:r>
            <a:r>
              <a:rPr lang="nb-NO" sz="4800" b="1" dirty="0">
                <a:solidFill>
                  <a:schemeClr val="bg1"/>
                </a:solidFill>
              </a:rPr>
              <a:t>.</a:t>
            </a:r>
            <a:r>
              <a:rPr lang="nb-NO" sz="4800" b="1" dirty="0" smtClean="0">
                <a:solidFill>
                  <a:schemeClr val="bg1"/>
                </a:solidFill>
              </a:rPr>
              <a:t> 								</a:t>
            </a:r>
            <a:r>
              <a:rPr lang="nb-NO" sz="4000" dirty="0" smtClean="0">
                <a:solidFill>
                  <a:schemeClr val="bg1"/>
                </a:solidFill>
              </a:rPr>
              <a:t>Sal 139,16</a:t>
            </a:r>
            <a:endParaRPr lang="nb-NO" sz="4000" dirty="0">
              <a:solidFill>
                <a:schemeClr val="bg1"/>
              </a:solidFill>
            </a:endParaRPr>
          </a:p>
        </p:txBody>
      </p:sp>
    </p:spTree>
    <p:extLst>
      <p:ext uri="{BB962C8B-B14F-4D97-AF65-F5344CB8AC3E}">
        <p14:creationId xmlns:p14="http://schemas.microsoft.com/office/powerpoint/2010/main" val="2878362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838200" y="397828"/>
            <a:ext cx="10515600" cy="1325563"/>
          </a:xfrm>
        </p:spPr>
        <p:txBody>
          <a:bodyPr/>
          <a:lstStyle/>
          <a:p>
            <a:endParaRPr lang="nb-NO" dirty="0"/>
          </a:p>
        </p:txBody>
      </p:sp>
      <p:pic>
        <p:nvPicPr>
          <p:cNvPr id="12" name="Plassholder for innhold 11"/>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37854"/>
          <a:stretch/>
        </p:blipFill>
        <p:spPr>
          <a:xfrm>
            <a:off x="6400799" y="0"/>
            <a:ext cx="5327985" cy="6434719"/>
          </a:xfrm>
        </p:spPr>
      </p:pic>
      <p:sp>
        <p:nvSpPr>
          <p:cNvPr id="13" name="TekstSylinder 12"/>
          <p:cNvSpPr txBox="1"/>
          <p:nvPr/>
        </p:nvSpPr>
        <p:spPr>
          <a:xfrm>
            <a:off x="10186988" y="6015131"/>
            <a:ext cx="1741821" cy="369332"/>
          </a:xfrm>
          <a:prstGeom prst="rect">
            <a:avLst/>
          </a:prstGeom>
          <a:noFill/>
        </p:spPr>
        <p:txBody>
          <a:bodyPr wrap="square" rtlCol="0">
            <a:spAutoFit/>
          </a:bodyPr>
          <a:lstStyle/>
          <a:p>
            <a:r>
              <a:rPr lang="nb-NO" dirty="0" smtClean="0"/>
              <a:t>Foto: </a:t>
            </a:r>
            <a:r>
              <a:rPr lang="nb-NO" dirty="0" err="1" smtClean="0"/>
              <a:t>Pixabay</a:t>
            </a:r>
            <a:endParaRPr lang="nb-NO" dirty="0"/>
          </a:p>
        </p:txBody>
      </p:sp>
      <p:pic>
        <p:nvPicPr>
          <p:cNvPr id="21" name="Plassholder for innhold 20"/>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8083" t="9915" r="425" b="15787"/>
          <a:stretch/>
        </p:blipFill>
        <p:spPr>
          <a:xfrm>
            <a:off x="430716" y="1"/>
            <a:ext cx="5275014" cy="6425514"/>
          </a:xfrm>
        </p:spPr>
      </p:pic>
      <p:sp>
        <p:nvSpPr>
          <p:cNvPr id="22" name="TekstSylinder 21"/>
          <p:cNvSpPr txBox="1"/>
          <p:nvPr/>
        </p:nvSpPr>
        <p:spPr>
          <a:xfrm>
            <a:off x="556217" y="6015131"/>
            <a:ext cx="1772645" cy="369332"/>
          </a:xfrm>
          <a:prstGeom prst="rect">
            <a:avLst/>
          </a:prstGeom>
          <a:noFill/>
        </p:spPr>
        <p:txBody>
          <a:bodyPr wrap="square" rtlCol="0">
            <a:spAutoFit/>
          </a:bodyPr>
          <a:lstStyle/>
          <a:p>
            <a:r>
              <a:rPr lang="nb-NO" dirty="0" smtClean="0">
                <a:solidFill>
                  <a:schemeClr val="bg1"/>
                </a:solidFill>
              </a:rPr>
              <a:t>Foto: </a:t>
            </a:r>
            <a:r>
              <a:rPr lang="nb-NO" dirty="0" err="1" smtClean="0">
                <a:solidFill>
                  <a:schemeClr val="bg1"/>
                </a:solidFill>
              </a:rPr>
              <a:t>Unsplash</a:t>
            </a:r>
            <a:endParaRPr lang="nb-NO" dirty="0">
              <a:solidFill>
                <a:schemeClr val="bg1"/>
              </a:solidFill>
            </a:endParaRPr>
          </a:p>
        </p:txBody>
      </p:sp>
      <p:sp>
        <p:nvSpPr>
          <p:cNvPr id="23" name="TekstSylinder 22"/>
          <p:cNvSpPr txBox="1"/>
          <p:nvPr/>
        </p:nvSpPr>
        <p:spPr>
          <a:xfrm>
            <a:off x="430716" y="4177348"/>
            <a:ext cx="11298070" cy="1446550"/>
          </a:xfrm>
          <a:prstGeom prst="rect">
            <a:avLst/>
          </a:prstGeom>
          <a:solidFill>
            <a:srgbClr val="E7E6E6">
              <a:alpha val="70980"/>
            </a:srgbClr>
          </a:solidFill>
        </p:spPr>
        <p:txBody>
          <a:bodyPr wrap="square" rtlCol="0">
            <a:spAutoFit/>
          </a:bodyPr>
          <a:lstStyle/>
          <a:p>
            <a:pPr algn="ctr"/>
            <a:r>
              <a:rPr lang="nb-NO" sz="8800" b="1" dirty="0" smtClean="0">
                <a:solidFill>
                  <a:schemeClr val="bg1"/>
                </a:solidFill>
              </a:rPr>
              <a:t>Svinger følelsene?</a:t>
            </a:r>
            <a:endParaRPr lang="nb-NO" sz="8800" b="1" dirty="0">
              <a:solidFill>
                <a:schemeClr val="bg1"/>
              </a:solidFill>
            </a:endParaRPr>
          </a:p>
        </p:txBody>
      </p:sp>
    </p:spTree>
    <p:extLst>
      <p:ext uri="{BB962C8B-B14F-4D97-AF65-F5344CB8AC3E}">
        <p14:creationId xmlns:p14="http://schemas.microsoft.com/office/powerpoint/2010/main" val="756279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198782"/>
            <a:ext cx="10553700" cy="6332220"/>
          </a:xfrm>
        </p:spPr>
      </p:pic>
      <p:sp>
        <p:nvSpPr>
          <p:cNvPr id="5" name="TekstSylinder 4"/>
          <p:cNvSpPr txBox="1"/>
          <p:nvPr/>
        </p:nvSpPr>
        <p:spPr>
          <a:xfrm>
            <a:off x="9144001" y="6309762"/>
            <a:ext cx="2628899" cy="369332"/>
          </a:xfrm>
          <a:prstGeom prst="rect">
            <a:avLst/>
          </a:prstGeom>
          <a:noFill/>
        </p:spPr>
        <p:txBody>
          <a:bodyPr wrap="square" rtlCol="0">
            <a:spAutoFit/>
          </a:bodyPr>
          <a:lstStyle/>
          <a:p>
            <a:r>
              <a:rPr lang="nb-NO" dirty="0" smtClean="0"/>
              <a:t>Illustrasjon: </a:t>
            </a:r>
            <a:r>
              <a:rPr lang="nb-NO" dirty="0" err="1" smtClean="0"/>
              <a:t>Pixabay</a:t>
            </a:r>
            <a:endParaRPr lang="nb-NO" dirty="0"/>
          </a:p>
        </p:txBody>
      </p:sp>
      <p:sp>
        <p:nvSpPr>
          <p:cNvPr id="3" name="TekstSylinder 2"/>
          <p:cNvSpPr txBox="1"/>
          <p:nvPr/>
        </p:nvSpPr>
        <p:spPr>
          <a:xfrm>
            <a:off x="4897120" y="772160"/>
            <a:ext cx="6055360" cy="1938992"/>
          </a:xfrm>
          <a:prstGeom prst="rect">
            <a:avLst/>
          </a:prstGeom>
          <a:noFill/>
        </p:spPr>
        <p:txBody>
          <a:bodyPr wrap="square" rtlCol="0">
            <a:spAutoFit/>
          </a:bodyPr>
          <a:lstStyle/>
          <a:p>
            <a:r>
              <a:rPr lang="nb-NO" sz="6000" b="1" i="1" dirty="0" smtClean="0">
                <a:solidFill>
                  <a:schemeClr val="bg1"/>
                </a:solidFill>
              </a:rPr>
              <a:t>-Hva er hensikten med et anker? </a:t>
            </a:r>
            <a:endParaRPr lang="nb-NO" sz="6000" b="1" i="1" dirty="0">
              <a:solidFill>
                <a:schemeClr val="bg1"/>
              </a:solidFill>
            </a:endParaRPr>
          </a:p>
        </p:txBody>
      </p:sp>
    </p:spTree>
    <p:extLst>
      <p:ext uri="{BB962C8B-B14F-4D97-AF65-F5344CB8AC3E}">
        <p14:creationId xmlns:p14="http://schemas.microsoft.com/office/powerpoint/2010/main" val="2456865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674408"/>
            <a:ext cx="12192000" cy="1409886"/>
          </a:xfrm>
        </p:spPr>
        <p:txBody>
          <a:bodyPr>
            <a:noAutofit/>
          </a:bodyPr>
          <a:lstStyle/>
          <a:p>
            <a:r>
              <a:rPr lang="nb-NO" sz="11500" b="1" i="1" dirty="0" smtClean="0">
                <a:solidFill>
                  <a:schemeClr val="accent1">
                    <a:lumMod val="40000"/>
                    <a:lumOff val="60000"/>
                  </a:schemeClr>
                </a:solidFill>
              </a:rPr>
              <a:t>Anker</a:t>
            </a:r>
            <a:r>
              <a:rPr lang="nb-NO" sz="11500" b="1" dirty="0" smtClean="0"/>
              <a:t> </a:t>
            </a:r>
            <a:endParaRPr lang="nb-NO" sz="11500" b="1" dirty="0"/>
          </a:p>
        </p:txBody>
      </p:sp>
      <p:sp>
        <p:nvSpPr>
          <p:cNvPr id="9" name="Rectangle 3"/>
          <p:cNvSpPr>
            <a:spLocks noChangeArrowheads="1"/>
          </p:cNvSpPr>
          <p:nvPr/>
        </p:nvSpPr>
        <p:spPr bwMode="auto">
          <a:xfrm>
            <a:off x="851647" y="24070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800" b="1" i="0" u="none" strike="noStrike" cap="none" normalizeH="0" baseline="0" dirty="0" smtClean="0">
                <a:ln>
                  <a:noFill/>
                </a:ln>
                <a:solidFill>
                  <a:schemeClr val="tx1"/>
                </a:solidFill>
                <a:effectLst/>
                <a:latin typeface="Arial" panose="020B0604020202020204" pitchFamily="34" charset="0"/>
              </a:rPr>
              <a:t>Anker (Single) - Filadelfia Kristiansand</a:t>
            </a:r>
            <a:r>
              <a:rPr kumimoji="0" lang="nb-NO" altLang="nb-NO" sz="1800" b="0" i="0" u="none" strike="noStrike" cap="none" normalizeH="0" baseline="0" dirty="0" smtClean="0">
                <a:ln>
                  <a:noFill/>
                </a:ln>
                <a:solidFill>
                  <a:schemeClr val="tx1"/>
                </a:solidFill>
                <a:effectLst/>
                <a:latin typeface="Arial" panose="020B0604020202020204" pitchFamily="34" charset="0"/>
              </a:rPr>
              <a:t>  </a:t>
            </a:r>
            <a:r>
              <a:rPr kumimoji="0" lang="nb-NO" altLang="nb-NO" sz="10200" b="0" i="0" u="none" strike="noStrike" cap="none" normalizeH="0" baseline="0" dirty="0" smtClean="0">
                <a:ln>
                  <a:noFill/>
                </a:ln>
                <a:solidFill>
                  <a:schemeClr val="tx1"/>
                </a:solidFill>
                <a:effectLst/>
                <a:latin typeface="Arial" panose="020B0604020202020204" pitchFamily="34" charset="0"/>
              </a:rPr>
              <a:t/>
            </a:r>
            <a:br>
              <a:rPr kumimoji="0" lang="nb-NO" altLang="nb-NO" sz="10200" b="0" i="0" u="none" strike="noStrike" cap="none" normalizeH="0" baseline="0" dirty="0" smtClean="0">
                <a:ln>
                  <a:noFill/>
                </a:ln>
                <a:solidFill>
                  <a:schemeClr val="tx1"/>
                </a:solidFill>
                <a:effectLst/>
                <a:latin typeface="Arial" panose="020B0604020202020204" pitchFamily="34" charset="0"/>
              </a:rPr>
            </a:br>
            <a:r>
              <a:rPr kumimoji="0" lang="nb-NO" altLang="nb-NO" sz="1800" b="0" i="0" u="none" strike="noStrike" cap="none" normalizeH="0" baseline="0" dirty="0" smtClean="0">
                <a:ln>
                  <a:noFill/>
                </a:ln>
                <a:solidFill>
                  <a:srgbClr val="808080"/>
                </a:solidFill>
                <a:effectLst/>
                <a:latin typeface="Arial" panose="020B0604020202020204" pitchFamily="34" charset="0"/>
              </a:rPr>
              <a:t>2016 Filadelfia Kristiansand</a:t>
            </a:r>
            <a:r>
              <a:rPr kumimoji="0" lang="nb-NO" altLang="nb-NO" sz="1800" b="0" i="0" u="none" strike="noStrike" cap="none" normalizeH="0" baseline="0" dirty="0" smtClean="0">
                <a:ln>
                  <a:noFill/>
                </a:ln>
                <a:solidFill>
                  <a:schemeClr val="tx1"/>
                </a:solidFill>
                <a:effectLst/>
                <a:latin typeface="Arial" panose="020B0604020202020204" pitchFamily="34" charset="0"/>
              </a:rPr>
              <a:t> </a:t>
            </a:r>
          </a:p>
        </p:txBody>
      </p:sp>
      <p:sp>
        <p:nvSpPr>
          <p:cNvPr id="10" name="Rektangel 9"/>
          <p:cNvSpPr/>
          <p:nvPr/>
        </p:nvSpPr>
        <p:spPr>
          <a:xfrm>
            <a:off x="952314" y="3869374"/>
            <a:ext cx="8009965" cy="1200329"/>
          </a:xfrm>
          <a:prstGeom prst="rect">
            <a:avLst/>
          </a:prstGeom>
        </p:spPr>
        <p:txBody>
          <a:bodyPr wrap="square">
            <a:spAutoFit/>
          </a:bodyPr>
          <a:lstStyle/>
          <a:p>
            <a:r>
              <a:rPr lang="nb-NO" b="1" dirty="0" smtClean="0"/>
              <a:t>Tekst: </a:t>
            </a:r>
            <a:r>
              <a:rPr lang="nb-NO" dirty="0" smtClean="0"/>
              <a:t>Åsmund </a:t>
            </a:r>
            <a:r>
              <a:rPr lang="nb-NO" dirty="0"/>
              <a:t>Reksten Scheie </a:t>
            </a:r>
            <a:endParaRPr lang="nb-NO" dirty="0" smtClean="0"/>
          </a:p>
          <a:p>
            <a:r>
              <a:rPr lang="nb-NO" dirty="0" smtClean="0"/>
              <a:t>Arrangert </a:t>
            </a:r>
            <a:r>
              <a:rPr lang="nb-NO" dirty="0"/>
              <a:t>i samarbeid med Richard </a:t>
            </a:r>
            <a:r>
              <a:rPr lang="nb-NO" dirty="0" smtClean="0"/>
              <a:t>Farstad</a:t>
            </a:r>
          </a:p>
          <a:p>
            <a:endParaRPr lang="nb-NO" dirty="0"/>
          </a:p>
          <a:p>
            <a:r>
              <a:rPr lang="nb-NO" b="1" dirty="0" smtClean="0"/>
              <a:t>Vokalist: </a:t>
            </a:r>
            <a:r>
              <a:rPr lang="nb-NO" dirty="0" smtClean="0"/>
              <a:t>Marte </a:t>
            </a:r>
            <a:r>
              <a:rPr lang="nb-NO" dirty="0"/>
              <a:t>Hansen </a:t>
            </a:r>
          </a:p>
        </p:txBody>
      </p:sp>
      <p:pic>
        <p:nvPicPr>
          <p:cNvPr id="3" name="Bilde 2"/>
          <p:cNvPicPr>
            <a:picLocks noChangeAspect="1"/>
          </p:cNvPicPr>
          <p:nvPr/>
        </p:nvPicPr>
        <p:blipFill rotWithShape="1">
          <a:blip r:embed="rId3">
            <a:extLst>
              <a:ext uri="{28A0092B-C50C-407E-A947-70E740481C1C}">
                <a14:useLocalDpi xmlns:a14="http://schemas.microsoft.com/office/drawing/2010/main" val="0"/>
              </a:ext>
            </a:extLst>
          </a:blip>
          <a:srcRect l="21365" t="10899" r="21097" b="25914"/>
          <a:stretch/>
        </p:blipFill>
        <p:spPr>
          <a:xfrm>
            <a:off x="5414964" y="2407023"/>
            <a:ext cx="5952284" cy="3670577"/>
          </a:xfrm>
          <a:prstGeom prst="rect">
            <a:avLst/>
          </a:prstGeom>
        </p:spPr>
      </p:pic>
      <p:pic>
        <p:nvPicPr>
          <p:cNvPr id="4" name="Bild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7556" y="745198"/>
            <a:ext cx="1109767" cy="1268305"/>
          </a:xfrm>
          <a:prstGeom prst="rect">
            <a:avLst/>
          </a:prstGeom>
        </p:spPr>
      </p:pic>
    </p:spTree>
    <p:extLst>
      <p:ext uri="{BB962C8B-B14F-4D97-AF65-F5344CB8AC3E}">
        <p14:creationId xmlns:p14="http://schemas.microsoft.com/office/powerpoint/2010/main" val="1944195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sz="half" idx="1"/>
          </p:nvPr>
        </p:nvSpPr>
        <p:spPr>
          <a:xfrm>
            <a:off x="542084" y="225294"/>
            <a:ext cx="6172200" cy="6489831"/>
          </a:xfrm>
        </p:spPr>
        <p:txBody>
          <a:bodyPr>
            <a:normAutofit/>
          </a:bodyPr>
          <a:lstStyle/>
          <a:p>
            <a:pPr marL="0" indent="0">
              <a:buNone/>
            </a:pPr>
            <a:r>
              <a:rPr lang="nb-NO" sz="4800" b="1" i="1" dirty="0" smtClean="0">
                <a:solidFill>
                  <a:schemeClr val="accent1">
                    <a:lumMod val="20000"/>
                    <a:lumOff val="80000"/>
                  </a:schemeClr>
                </a:solidFill>
              </a:rPr>
              <a:t>          ANKER</a:t>
            </a:r>
            <a:r>
              <a:rPr lang="nb-NO" sz="2400" b="1" dirty="0" smtClean="0"/>
              <a:t/>
            </a:r>
            <a:br>
              <a:rPr lang="nb-NO" sz="2400" b="1" dirty="0" smtClean="0"/>
            </a:br>
            <a:r>
              <a:rPr lang="nb-NO" sz="2400" b="1" dirty="0" smtClean="0"/>
              <a:t/>
            </a:r>
            <a:br>
              <a:rPr lang="nb-NO" sz="2400" b="1" dirty="0" smtClean="0"/>
            </a:br>
            <a:r>
              <a:rPr lang="nb-NO" sz="2400" b="1" dirty="0" smtClean="0"/>
              <a:t>Trofasthet</a:t>
            </a:r>
          </a:p>
          <a:p>
            <a:pPr marL="0" indent="0">
              <a:buNone/>
            </a:pPr>
            <a:r>
              <a:rPr lang="nb-NO" sz="2400" b="1" dirty="0" smtClean="0"/>
              <a:t>Si </a:t>
            </a:r>
            <a:r>
              <a:rPr lang="nb-NO" sz="2400" b="1" dirty="0"/>
              <a:t>meg hvor kan jeg finne det for alt jeg vet</a:t>
            </a:r>
          </a:p>
          <a:p>
            <a:pPr marL="0" indent="0">
              <a:buNone/>
            </a:pPr>
            <a:r>
              <a:rPr lang="nb-NO" sz="2400" b="1" dirty="0"/>
              <a:t>Kan det plutselig forsvinne</a:t>
            </a:r>
          </a:p>
          <a:p>
            <a:pPr marL="0" indent="0">
              <a:buNone/>
            </a:pPr>
            <a:r>
              <a:rPr lang="nb-NO" sz="2400" b="1" dirty="0"/>
              <a:t>Jeg er nødt til å finne en klippe som står fast</a:t>
            </a:r>
          </a:p>
          <a:p>
            <a:pPr marL="0" indent="0">
              <a:buNone/>
            </a:pPr>
            <a:r>
              <a:rPr lang="nb-NO" sz="2400" b="1" dirty="0"/>
              <a:t> </a:t>
            </a:r>
            <a:endParaRPr lang="nb-NO" sz="2400" b="1" dirty="0" smtClean="0"/>
          </a:p>
          <a:p>
            <a:pPr marL="0" indent="0">
              <a:buNone/>
            </a:pPr>
            <a:endParaRPr lang="nb-NO" sz="2400" b="1" dirty="0"/>
          </a:p>
          <a:p>
            <a:pPr marL="0" indent="0">
              <a:buNone/>
            </a:pPr>
            <a:r>
              <a:rPr lang="nb-NO" sz="2400" b="1" dirty="0"/>
              <a:t>Alt jeg ser er at mennesker svikter</a:t>
            </a:r>
          </a:p>
          <a:p>
            <a:pPr marL="0" indent="0">
              <a:buNone/>
            </a:pPr>
            <a:r>
              <a:rPr lang="nb-NO" sz="2400" b="1" dirty="0"/>
              <a:t>Jeg ser det mer og mer</a:t>
            </a:r>
          </a:p>
          <a:p>
            <a:pPr marL="0" indent="0">
              <a:buNone/>
            </a:pPr>
            <a:r>
              <a:rPr lang="nb-NO" sz="2400" b="1" dirty="0"/>
              <a:t>Det er så mange konflikter</a:t>
            </a:r>
          </a:p>
          <a:p>
            <a:pPr marL="0" indent="0">
              <a:buNone/>
            </a:pPr>
            <a:r>
              <a:rPr lang="nb-NO" sz="2400" b="1" dirty="0"/>
              <a:t>Jeg er nødt til å finne en klippe som står fast</a:t>
            </a:r>
          </a:p>
          <a:p>
            <a:pPr marL="0" indent="0">
              <a:buNone/>
            </a:pPr>
            <a:r>
              <a:rPr lang="nb-NO" sz="2400" b="1" dirty="0"/>
              <a:t> </a:t>
            </a:r>
          </a:p>
          <a:p>
            <a:pPr marL="0" indent="0">
              <a:buNone/>
            </a:pPr>
            <a:endParaRPr lang="nb-NO" sz="2000" b="1" dirty="0"/>
          </a:p>
          <a:p>
            <a:endParaRPr lang="nb-NO" sz="2000" dirty="0"/>
          </a:p>
        </p:txBody>
      </p:sp>
      <p:sp>
        <p:nvSpPr>
          <p:cNvPr id="2" name="Rektangel 1"/>
          <p:cNvSpPr/>
          <p:nvPr/>
        </p:nvSpPr>
        <p:spPr>
          <a:xfrm>
            <a:off x="7101541" y="1326430"/>
            <a:ext cx="4477871" cy="3785652"/>
          </a:xfrm>
          <a:prstGeom prst="rect">
            <a:avLst/>
          </a:prstGeom>
        </p:spPr>
        <p:txBody>
          <a:bodyPr wrap="square">
            <a:spAutoFit/>
          </a:bodyPr>
          <a:lstStyle/>
          <a:p>
            <a:r>
              <a:rPr lang="nb-NO" sz="2400" b="1" dirty="0">
                <a:solidFill>
                  <a:schemeClr val="accent1">
                    <a:lumMod val="40000"/>
                    <a:lumOff val="60000"/>
                  </a:schemeClr>
                </a:solidFill>
              </a:rPr>
              <a:t>Si meg hvor kan jeg gå</a:t>
            </a:r>
          </a:p>
          <a:p>
            <a:r>
              <a:rPr lang="nb-NO" sz="2400" b="1" dirty="0">
                <a:solidFill>
                  <a:schemeClr val="accent1">
                    <a:lumMod val="40000"/>
                    <a:lumOff val="60000"/>
                  </a:schemeClr>
                </a:solidFill>
              </a:rPr>
              <a:t>Et sted jeg kan stå</a:t>
            </a:r>
          </a:p>
          <a:p>
            <a:r>
              <a:rPr lang="nb-NO" sz="2400" b="1" dirty="0">
                <a:solidFill>
                  <a:schemeClr val="accent1">
                    <a:lumMod val="40000"/>
                    <a:lumOff val="60000"/>
                  </a:schemeClr>
                </a:solidFill>
              </a:rPr>
              <a:t>Ta meg imot</a:t>
            </a:r>
          </a:p>
          <a:p>
            <a:r>
              <a:rPr lang="nb-NO" sz="2400" b="1" dirty="0">
                <a:solidFill>
                  <a:schemeClr val="accent1">
                    <a:lumMod val="40000"/>
                    <a:lumOff val="60000"/>
                  </a:schemeClr>
                </a:solidFill>
              </a:rPr>
              <a:t>Jeg gir alt jeg har til </a:t>
            </a:r>
            <a:r>
              <a:rPr lang="nb-NO" sz="2400" b="1" dirty="0" smtClean="0">
                <a:solidFill>
                  <a:schemeClr val="accent1">
                    <a:lumMod val="40000"/>
                    <a:lumOff val="60000"/>
                  </a:schemeClr>
                </a:solidFill>
              </a:rPr>
              <a:t>Deg</a:t>
            </a:r>
          </a:p>
          <a:p>
            <a:endParaRPr lang="nb-NO" sz="2400" b="1" dirty="0">
              <a:solidFill>
                <a:schemeClr val="accent1">
                  <a:lumMod val="40000"/>
                  <a:lumOff val="60000"/>
                </a:schemeClr>
              </a:solidFill>
            </a:endParaRPr>
          </a:p>
          <a:p>
            <a:endParaRPr lang="nb-NO" sz="2400" b="1" dirty="0" smtClean="0"/>
          </a:p>
          <a:p>
            <a:endParaRPr lang="nb-NO" sz="2400" b="1" dirty="0"/>
          </a:p>
          <a:p>
            <a:r>
              <a:rPr lang="nb-NO" sz="2400" b="1" dirty="0">
                <a:solidFill>
                  <a:schemeClr val="accent1">
                    <a:lumMod val="40000"/>
                    <a:lumOff val="60000"/>
                  </a:schemeClr>
                </a:solidFill>
              </a:rPr>
              <a:t>Du er et valg for mine tanker</a:t>
            </a:r>
          </a:p>
          <a:p>
            <a:r>
              <a:rPr lang="nb-NO" sz="2400" b="1" dirty="0">
                <a:solidFill>
                  <a:schemeClr val="accent1">
                    <a:lumMod val="40000"/>
                    <a:lumOff val="60000"/>
                  </a:schemeClr>
                </a:solidFill>
              </a:rPr>
              <a:t>Du er mitt skjold du er mitt anker</a:t>
            </a:r>
          </a:p>
          <a:p>
            <a:r>
              <a:rPr lang="nb-NO" sz="2400" b="1" dirty="0">
                <a:solidFill>
                  <a:schemeClr val="accent1">
                    <a:lumMod val="40000"/>
                    <a:lumOff val="60000"/>
                  </a:schemeClr>
                </a:solidFill>
              </a:rPr>
              <a:t>Jeg holder meg fast til deg</a:t>
            </a:r>
          </a:p>
        </p:txBody>
      </p:sp>
      <p:pic>
        <p:nvPicPr>
          <p:cNvPr id="3" name="Filadelfia Kristiansand - Anker - Single -utdra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74941" y="5571565"/>
            <a:ext cx="609600" cy="609600"/>
          </a:xfrm>
          <a:prstGeom prst="rect">
            <a:avLst/>
          </a:prstGeom>
        </p:spPr>
      </p:pic>
    </p:spTree>
    <p:extLst>
      <p:ext uri="{BB962C8B-B14F-4D97-AF65-F5344CB8AC3E}">
        <p14:creationId xmlns:p14="http://schemas.microsoft.com/office/powerpoint/2010/main" val="3429027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05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9521" y="2426411"/>
            <a:ext cx="2617900" cy="246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562" y="2449143"/>
            <a:ext cx="4561279" cy="2458423"/>
          </a:xfrm>
          <a:prstGeom prst="rect">
            <a:avLst/>
          </a:prstGeom>
        </p:spPr>
      </p:pic>
      <p:pic>
        <p:nvPicPr>
          <p:cNvPr id="19" name="Bild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58" y="27295"/>
            <a:ext cx="2455356" cy="3683035"/>
          </a:xfrm>
          <a:prstGeom prst="rect">
            <a:avLst/>
          </a:prstGeom>
        </p:spPr>
      </p:pic>
      <p:pic>
        <p:nvPicPr>
          <p:cNvPr id="14" name="Bilde 13"/>
          <p:cNvPicPr>
            <a:picLocks noChangeAspect="1"/>
          </p:cNvPicPr>
          <p:nvPr/>
        </p:nvPicPr>
        <p:blipFill rotWithShape="1">
          <a:blip r:embed="rId6" cstate="print">
            <a:extLst>
              <a:ext uri="{28A0092B-C50C-407E-A947-70E740481C1C}">
                <a14:useLocalDpi xmlns:a14="http://schemas.microsoft.com/office/drawing/2010/main" val="0"/>
              </a:ext>
            </a:extLst>
          </a:blip>
          <a:srcRect b="33491"/>
          <a:stretch/>
        </p:blipFill>
        <p:spPr>
          <a:xfrm>
            <a:off x="4292250" y="4894992"/>
            <a:ext cx="2242057" cy="2016171"/>
          </a:xfrm>
          <a:prstGeom prst="rect">
            <a:avLst/>
          </a:prstGeom>
        </p:spPr>
      </p:pic>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5424" y="-6992"/>
            <a:ext cx="4395234" cy="2405439"/>
          </a:xfrm>
          <a:prstGeom prst="rect">
            <a:avLst/>
          </a:prstGeom>
        </p:spPr>
      </p:pic>
      <p:pic>
        <p:nvPicPr>
          <p:cNvPr id="21" name="Bild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5357" y="4875345"/>
            <a:ext cx="1851689" cy="1982655"/>
          </a:xfrm>
          <a:prstGeom prst="rect">
            <a:avLst/>
          </a:prstGeom>
        </p:spPr>
      </p:pic>
      <p:pic>
        <p:nvPicPr>
          <p:cNvPr id="22" name="Bild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79720" y="-16668"/>
            <a:ext cx="3240779" cy="2457464"/>
          </a:xfrm>
          <a:prstGeom prst="rect">
            <a:avLst/>
          </a:prstGeom>
        </p:spPr>
      </p:pic>
      <p:pic>
        <p:nvPicPr>
          <p:cNvPr id="23" name="Bild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6262" y="-25867"/>
            <a:ext cx="3076843" cy="2461473"/>
          </a:xfrm>
          <a:prstGeom prst="rect">
            <a:avLst/>
          </a:prstGeom>
        </p:spPr>
      </p:pic>
      <p:pic>
        <p:nvPicPr>
          <p:cNvPr id="25" name="Bilde 24"/>
          <p:cNvPicPr>
            <a:picLocks noChangeAspect="1"/>
          </p:cNvPicPr>
          <p:nvPr/>
        </p:nvPicPr>
        <p:blipFill rotWithShape="1">
          <a:blip r:embed="rId11" cstate="print">
            <a:extLst>
              <a:ext uri="{28A0092B-C50C-407E-A947-70E740481C1C}">
                <a14:useLocalDpi xmlns:a14="http://schemas.microsoft.com/office/drawing/2010/main" val="0"/>
              </a:ext>
            </a:extLst>
          </a:blip>
          <a:srcRect l="1119" t="10621" r="-1119" b="-4475"/>
          <a:stretch/>
        </p:blipFill>
        <p:spPr>
          <a:xfrm>
            <a:off x="7861375" y="4875345"/>
            <a:ext cx="3011551" cy="2119850"/>
          </a:xfrm>
          <a:prstGeom prst="rect">
            <a:avLst/>
          </a:prstGeom>
        </p:spPr>
      </p:pic>
      <p:pic>
        <p:nvPicPr>
          <p:cNvPr id="28" name="Plassholder for innhold 27"/>
          <p:cNvPicPr>
            <a:picLocks noGrp="1" noChangeAspect="1"/>
          </p:cNvPicPr>
          <p:nvPr>
            <p:ph idx="1"/>
          </p:nvPr>
        </p:nvPicPr>
        <p:blipFill>
          <a:blip r:embed="rId12" cstate="print">
            <a:extLst>
              <a:ext uri="{28A0092B-C50C-407E-A947-70E740481C1C}">
                <a14:useLocalDpi xmlns:a14="http://schemas.microsoft.com/office/drawing/2010/main" val="0"/>
              </a:ext>
            </a:extLst>
          </a:blip>
          <a:stretch>
            <a:fillRect/>
          </a:stretch>
        </p:blipFill>
        <p:spPr bwMode="auto">
          <a:xfrm>
            <a:off x="7121005" y="2447542"/>
            <a:ext cx="2299105" cy="23931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lderesultat for vaian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40534" y="4875345"/>
            <a:ext cx="1322702" cy="198265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Bilderesultat for fotball ronaldo"/>
          <p:cNvSpPr>
            <a:spLocks noChangeAspect="1" noChangeArrowheads="1"/>
          </p:cNvSpPr>
          <p:nvPr/>
        </p:nvSpPr>
        <p:spPr bwMode="auto">
          <a:xfrm>
            <a:off x="155575" y="-1790700"/>
            <a:ext cx="28098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AutoShape 4" descr="Bilderesultat for fotball ronaldo"/>
          <p:cNvSpPr>
            <a:spLocks noChangeAspect="1" noChangeArrowheads="1"/>
          </p:cNvSpPr>
          <p:nvPr/>
        </p:nvSpPr>
        <p:spPr bwMode="auto">
          <a:xfrm>
            <a:off x="307975" y="-1658678"/>
            <a:ext cx="2809875" cy="37637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AutoShape 6" descr="Bilderesultat for fotball ronaldo"/>
          <p:cNvSpPr>
            <a:spLocks noChangeAspect="1" noChangeArrowheads="1"/>
          </p:cNvSpPr>
          <p:nvPr/>
        </p:nvSpPr>
        <p:spPr bwMode="auto">
          <a:xfrm>
            <a:off x="307975" y="-1638300"/>
            <a:ext cx="28098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9" name="Bilde 8"/>
          <p:cNvPicPr>
            <a:picLocks noChangeAspect="1"/>
          </p:cNvPicPr>
          <p:nvPr/>
        </p:nvPicPr>
        <p:blipFill rotWithShape="1">
          <a:blip r:embed="rId14" cstate="print">
            <a:extLst>
              <a:ext uri="{28A0092B-C50C-407E-A947-70E740481C1C}">
                <a14:useLocalDpi xmlns:a14="http://schemas.microsoft.com/office/drawing/2010/main" val="0"/>
              </a:ext>
            </a:extLst>
          </a:blip>
          <a:srcRect l="19426" t="11905" r="13502" b="13109"/>
          <a:stretch/>
        </p:blipFill>
        <p:spPr>
          <a:xfrm>
            <a:off x="10848472" y="4894991"/>
            <a:ext cx="1315176" cy="1963009"/>
          </a:xfrm>
          <a:prstGeom prst="rect">
            <a:avLst/>
          </a:prstGeom>
        </p:spPr>
      </p:pic>
      <p:pic>
        <p:nvPicPr>
          <p:cNvPr id="11" name="Bild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165" y="3521791"/>
            <a:ext cx="2442879" cy="3451051"/>
          </a:xfrm>
          <a:prstGeom prst="rect">
            <a:avLst/>
          </a:prstGeom>
        </p:spPr>
      </p:pic>
      <p:sp>
        <p:nvSpPr>
          <p:cNvPr id="6" name="TekstSylinder 5"/>
          <p:cNvSpPr txBox="1"/>
          <p:nvPr/>
        </p:nvSpPr>
        <p:spPr>
          <a:xfrm>
            <a:off x="-66692" y="3483582"/>
            <a:ext cx="12148820" cy="923330"/>
          </a:xfrm>
          <a:prstGeom prst="rect">
            <a:avLst/>
          </a:prstGeom>
          <a:solidFill>
            <a:srgbClr val="E7E6E6">
              <a:alpha val="58039"/>
            </a:srgbClr>
          </a:solidFill>
        </p:spPr>
        <p:txBody>
          <a:bodyPr wrap="square" rtlCol="0">
            <a:spAutoFit/>
          </a:bodyPr>
          <a:lstStyle/>
          <a:p>
            <a:pPr algn="ctr"/>
            <a:r>
              <a:rPr lang="nb-NO" sz="5400" b="1" dirty="0">
                <a:solidFill>
                  <a:schemeClr val="bg1"/>
                </a:solidFill>
              </a:rPr>
              <a:t>Min verdi – og typiske trekk i samtiden</a:t>
            </a:r>
          </a:p>
        </p:txBody>
      </p:sp>
    </p:spTree>
    <p:extLst>
      <p:ext uri="{BB962C8B-B14F-4D97-AF65-F5344CB8AC3E}">
        <p14:creationId xmlns:p14="http://schemas.microsoft.com/office/powerpoint/2010/main" val="4167627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dirty="0"/>
          </a:p>
        </p:txBody>
      </p:sp>
      <p:pic>
        <p:nvPicPr>
          <p:cNvPr id="7" name="Plassholder for innhold 6"/>
          <p:cNvPicPr>
            <a:picLocks noGrp="1" noChangeAspect="1"/>
          </p:cNvPicPr>
          <p:nvPr>
            <p:ph idx="1"/>
          </p:nvPr>
        </p:nvPicPr>
        <p:blipFill>
          <a:blip r:embed="rId3" cstate="print">
            <a:extLst>
              <a:ext uri="{28A0092B-C50C-407E-A947-70E740481C1C}">
                <a14:useLocalDpi xmlns:a14="http://schemas.microsoft.com/office/drawing/2010/main" val="0"/>
              </a:ext>
            </a:extLst>
          </a:blip>
          <a:srcRect l="9327" r="9686"/>
          <a:stretch>
            <a:fillRect/>
          </a:stretch>
        </p:blipFill>
        <p:spPr>
          <a:xfrm>
            <a:off x="5200650" y="553128"/>
            <a:ext cx="6720828" cy="5523822"/>
          </a:xfrm>
        </p:spPr>
      </p:pic>
      <p:sp>
        <p:nvSpPr>
          <p:cNvPr id="3" name="TekstSylinder 2"/>
          <p:cNvSpPr txBox="1"/>
          <p:nvPr/>
        </p:nvSpPr>
        <p:spPr>
          <a:xfrm>
            <a:off x="8676167" y="5932967"/>
            <a:ext cx="2499833" cy="369332"/>
          </a:xfrm>
          <a:prstGeom prst="rect">
            <a:avLst/>
          </a:prstGeom>
          <a:noFill/>
        </p:spPr>
        <p:txBody>
          <a:bodyPr wrap="square" rtlCol="0">
            <a:spAutoFit/>
          </a:bodyPr>
          <a:lstStyle/>
          <a:p>
            <a:endParaRPr lang="nb-NO" dirty="0"/>
          </a:p>
        </p:txBody>
      </p:sp>
      <p:sp>
        <p:nvSpPr>
          <p:cNvPr id="6" name="TekstSylinder 5"/>
          <p:cNvSpPr txBox="1"/>
          <p:nvPr/>
        </p:nvSpPr>
        <p:spPr>
          <a:xfrm>
            <a:off x="10054590" y="5623560"/>
            <a:ext cx="1577340" cy="369332"/>
          </a:xfrm>
          <a:prstGeom prst="rect">
            <a:avLst/>
          </a:prstGeom>
          <a:noFill/>
        </p:spPr>
        <p:txBody>
          <a:bodyPr wrap="square" rtlCol="0">
            <a:spAutoFit/>
          </a:bodyPr>
          <a:lstStyle/>
          <a:p>
            <a:r>
              <a:rPr lang="nb-NO" dirty="0" smtClean="0">
                <a:solidFill>
                  <a:schemeClr val="bg1"/>
                </a:solidFill>
              </a:rPr>
              <a:t>Foto: </a:t>
            </a:r>
            <a:r>
              <a:rPr lang="nb-NO" dirty="0" err="1" smtClean="0">
                <a:solidFill>
                  <a:schemeClr val="bg1"/>
                </a:solidFill>
              </a:rPr>
              <a:t>Pixabay</a:t>
            </a:r>
            <a:endParaRPr lang="nb-NO" dirty="0">
              <a:solidFill>
                <a:schemeClr val="bg1"/>
              </a:solidFill>
            </a:endParaRPr>
          </a:p>
        </p:txBody>
      </p:sp>
      <p:pic>
        <p:nvPicPr>
          <p:cNvPr id="30722" name="Picture 2" descr="Abs, Armer, Biceps, Kroppen"/>
          <p:cNvPicPr>
            <a:picLocks noChangeAspect="1" noChangeArrowheads="1"/>
          </p:cNvPicPr>
          <p:nvPr/>
        </p:nvPicPr>
        <p:blipFill>
          <a:blip r:embed="rId4" cstate="print"/>
          <a:srcRect r="41849" b="12307"/>
          <a:stretch>
            <a:fillRect/>
          </a:stretch>
        </p:blipFill>
        <p:spPr bwMode="auto">
          <a:xfrm>
            <a:off x="228600" y="476250"/>
            <a:ext cx="4816233" cy="5676900"/>
          </a:xfrm>
          <a:prstGeom prst="rect">
            <a:avLst/>
          </a:prstGeom>
          <a:noFill/>
        </p:spPr>
      </p:pic>
      <p:sp>
        <p:nvSpPr>
          <p:cNvPr id="8" name="TekstSylinder 7"/>
          <p:cNvSpPr txBox="1"/>
          <p:nvPr/>
        </p:nvSpPr>
        <p:spPr>
          <a:xfrm>
            <a:off x="3615690" y="5623560"/>
            <a:ext cx="1577340" cy="369332"/>
          </a:xfrm>
          <a:prstGeom prst="rect">
            <a:avLst/>
          </a:prstGeom>
          <a:noFill/>
        </p:spPr>
        <p:txBody>
          <a:bodyPr wrap="square" rtlCol="0">
            <a:spAutoFit/>
          </a:bodyPr>
          <a:lstStyle/>
          <a:p>
            <a:r>
              <a:rPr lang="nb-NO" dirty="0" smtClean="0"/>
              <a:t>Foto: </a:t>
            </a:r>
            <a:r>
              <a:rPr lang="nb-NO" dirty="0" err="1" smtClean="0"/>
              <a:t>Pixabay</a:t>
            </a:r>
            <a:endParaRPr lang="nb-NO" dirty="0"/>
          </a:p>
        </p:txBody>
      </p:sp>
      <p:sp>
        <p:nvSpPr>
          <p:cNvPr id="9" name="Rektangel 8"/>
          <p:cNvSpPr/>
          <p:nvPr/>
        </p:nvSpPr>
        <p:spPr>
          <a:xfrm>
            <a:off x="0" y="3089576"/>
            <a:ext cx="11906250" cy="1015663"/>
          </a:xfrm>
          <a:prstGeom prst="rect">
            <a:avLst/>
          </a:prstGeom>
          <a:solidFill>
            <a:srgbClr val="000000">
              <a:alpha val="60000"/>
            </a:srgbClr>
          </a:solidFill>
        </p:spPr>
        <p:txBody>
          <a:bodyPr wrap="square">
            <a:spAutoFit/>
          </a:bodyPr>
          <a:lstStyle/>
          <a:p>
            <a:pPr algn="ctr"/>
            <a:r>
              <a:rPr lang="nb-NO" sz="6000" b="1" dirty="0" smtClean="0"/>
              <a:t>Er det utseende som gir meg verdi? </a:t>
            </a:r>
            <a:endParaRPr lang="nb-NO" sz="6000" dirty="0"/>
          </a:p>
        </p:txBody>
      </p:sp>
    </p:spTree>
    <p:extLst>
      <p:ext uri="{BB962C8B-B14F-4D97-AF65-F5344CB8AC3E}">
        <p14:creationId xmlns:p14="http://schemas.microsoft.com/office/powerpoint/2010/main" val="1412600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b="-2263"/>
          <a:stretch/>
        </p:blipFill>
        <p:spPr>
          <a:xfrm>
            <a:off x="6277647" y="660401"/>
            <a:ext cx="5609553" cy="5778500"/>
          </a:xfrm>
        </p:spPr>
      </p:pic>
      <p:pic>
        <p:nvPicPr>
          <p:cNvPr id="2" name="Bild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5187" y="660401"/>
            <a:ext cx="6075626" cy="5635716"/>
          </a:xfrm>
          <a:prstGeom prst="rect">
            <a:avLst/>
          </a:prstGeom>
        </p:spPr>
      </p:pic>
      <p:sp>
        <p:nvSpPr>
          <p:cNvPr id="3" name="Rektangel 2"/>
          <p:cNvSpPr/>
          <p:nvPr/>
        </p:nvSpPr>
        <p:spPr>
          <a:xfrm>
            <a:off x="205187" y="660401"/>
            <a:ext cx="11682013" cy="2123658"/>
          </a:xfrm>
          <a:prstGeom prst="rect">
            <a:avLst/>
          </a:prstGeom>
          <a:solidFill>
            <a:srgbClr val="E7E6E6">
              <a:alpha val="67843"/>
            </a:srgbClr>
          </a:solidFill>
        </p:spPr>
        <p:txBody>
          <a:bodyPr wrap="square">
            <a:spAutoFit/>
          </a:bodyPr>
          <a:lstStyle/>
          <a:p>
            <a:pPr algn="ctr"/>
            <a:r>
              <a:rPr lang="nb-NO" sz="6600" b="1" dirty="0" smtClean="0">
                <a:solidFill>
                  <a:schemeClr val="bg1"/>
                </a:solidFill>
              </a:rPr>
              <a:t>2. Er </a:t>
            </a:r>
            <a:r>
              <a:rPr lang="nb-NO" sz="6600" b="1" dirty="0" smtClean="0">
                <a:solidFill>
                  <a:schemeClr val="bg1"/>
                </a:solidFill>
              </a:rPr>
              <a:t>det de gode prestasjonene </a:t>
            </a:r>
            <a:r>
              <a:rPr lang="nb-NO" sz="6600" b="1" dirty="0">
                <a:solidFill>
                  <a:schemeClr val="bg1"/>
                </a:solidFill>
              </a:rPr>
              <a:t>som gir meg verdi?</a:t>
            </a:r>
            <a:endParaRPr lang="nb-NO" sz="6600" dirty="0"/>
          </a:p>
        </p:txBody>
      </p:sp>
      <p:sp>
        <p:nvSpPr>
          <p:cNvPr id="4" name="TekstSylinder 3"/>
          <p:cNvSpPr txBox="1"/>
          <p:nvPr/>
        </p:nvSpPr>
        <p:spPr>
          <a:xfrm>
            <a:off x="4508500" y="5926785"/>
            <a:ext cx="1657350" cy="369332"/>
          </a:xfrm>
          <a:prstGeom prst="rect">
            <a:avLst/>
          </a:prstGeom>
          <a:noFill/>
        </p:spPr>
        <p:txBody>
          <a:bodyPr wrap="square" rtlCol="0">
            <a:spAutoFit/>
          </a:bodyPr>
          <a:lstStyle/>
          <a:p>
            <a:r>
              <a:rPr lang="nb-NO" dirty="0" smtClean="0">
                <a:solidFill>
                  <a:schemeClr val="bg1"/>
                </a:solidFill>
              </a:rPr>
              <a:t>Foto: </a:t>
            </a:r>
            <a:r>
              <a:rPr lang="nb-NO" dirty="0" err="1" smtClean="0">
                <a:solidFill>
                  <a:schemeClr val="bg1"/>
                </a:solidFill>
              </a:rPr>
              <a:t>Pixabay</a:t>
            </a:r>
            <a:endParaRPr lang="nb-NO" dirty="0">
              <a:solidFill>
                <a:schemeClr val="bg1"/>
              </a:solidFill>
            </a:endParaRPr>
          </a:p>
        </p:txBody>
      </p:sp>
      <p:sp>
        <p:nvSpPr>
          <p:cNvPr id="7" name="TekstSylinder 6"/>
          <p:cNvSpPr txBox="1"/>
          <p:nvPr/>
        </p:nvSpPr>
        <p:spPr>
          <a:xfrm>
            <a:off x="10045700" y="5926785"/>
            <a:ext cx="1687113" cy="369332"/>
          </a:xfrm>
          <a:prstGeom prst="rect">
            <a:avLst/>
          </a:prstGeom>
          <a:noFill/>
        </p:spPr>
        <p:txBody>
          <a:bodyPr wrap="square" rtlCol="0">
            <a:spAutoFit/>
          </a:bodyPr>
          <a:lstStyle/>
          <a:p>
            <a:r>
              <a:rPr lang="nb-NO" dirty="0" smtClean="0">
                <a:solidFill>
                  <a:schemeClr val="bg1"/>
                </a:solidFill>
              </a:rPr>
              <a:t>Foto: </a:t>
            </a:r>
            <a:r>
              <a:rPr lang="nb-NO" dirty="0" err="1" smtClean="0">
                <a:solidFill>
                  <a:schemeClr val="bg1"/>
                </a:solidFill>
              </a:rPr>
              <a:t>Unsplash</a:t>
            </a:r>
            <a:endParaRPr lang="nb-NO" dirty="0">
              <a:solidFill>
                <a:schemeClr val="bg1"/>
              </a:solidFill>
            </a:endParaRPr>
          </a:p>
        </p:txBody>
      </p:sp>
    </p:spTree>
    <p:extLst>
      <p:ext uri="{BB962C8B-B14F-4D97-AF65-F5344CB8AC3E}">
        <p14:creationId xmlns:p14="http://schemas.microsoft.com/office/powerpoint/2010/main" val="3296001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rotWithShape="1">
          <a:blip r:embed="rId3">
            <a:extLst>
              <a:ext uri="{28A0092B-C50C-407E-A947-70E740481C1C}">
                <a14:useLocalDpi xmlns:a14="http://schemas.microsoft.com/office/drawing/2010/main" val="0"/>
              </a:ext>
            </a:extLst>
          </a:blip>
          <a:srcRect b="9014"/>
          <a:stretch/>
        </p:blipFill>
        <p:spPr>
          <a:xfrm>
            <a:off x="942975" y="181689"/>
            <a:ext cx="10231667" cy="6404849"/>
          </a:xfrm>
          <a:prstGeom prst="rect">
            <a:avLst/>
          </a:prstGeom>
        </p:spPr>
      </p:pic>
      <p:sp>
        <p:nvSpPr>
          <p:cNvPr id="5" name="Rektangel 4"/>
          <p:cNvSpPr/>
          <p:nvPr/>
        </p:nvSpPr>
        <p:spPr>
          <a:xfrm>
            <a:off x="942974" y="4362245"/>
            <a:ext cx="10231667" cy="2123658"/>
          </a:xfrm>
          <a:prstGeom prst="rect">
            <a:avLst/>
          </a:prstGeom>
          <a:solidFill>
            <a:srgbClr val="E7E6E6">
              <a:alpha val="60000"/>
            </a:srgbClr>
          </a:solidFill>
        </p:spPr>
        <p:txBody>
          <a:bodyPr wrap="square">
            <a:spAutoFit/>
          </a:bodyPr>
          <a:lstStyle/>
          <a:p>
            <a:pPr algn="ctr"/>
            <a:r>
              <a:rPr lang="nb-NO" sz="6600" b="1" dirty="0" smtClean="0">
                <a:solidFill>
                  <a:schemeClr val="bg1"/>
                </a:solidFill>
              </a:rPr>
              <a:t>3. Er </a:t>
            </a:r>
            <a:r>
              <a:rPr lang="nb-NO" sz="6600" b="1" dirty="0" smtClean="0">
                <a:solidFill>
                  <a:schemeClr val="bg1"/>
                </a:solidFill>
              </a:rPr>
              <a:t>det </a:t>
            </a:r>
            <a:r>
              <a:rPr lang="nb-NO" sz="6600" b="1" dirty="0" smtClean="0">
                <a:solidFill>
                  <a:schemeClr val="bg1"/>
                </a:solidFill>
              </a:rPr>
              <a:t>de populære vennene </a:t>
            </a:r>
            <a:r>
              <a:rPr lang="nb-NO" sz="6600" b="1" dirty="0" smtClean="0">
                <a:solidFill>
                  <a:schemeClr val="bg1"/>
                </a:solidFill>
              </a:rPr>
              <a:t>som gir meg verdi?</a:t>
            </a:r>
            <a:endParaRPr lang="nb-NO" sz="6600" dirty="0">
              <a:solidFill>
                <a:schemeClr val="bg1"/>
              </a:solidFill>
            </a:endParaRPr>
          </a:p>
        </p:txBody>
      </p:sp>
      <p:sp>
        <p:nvSpPr>
          <p:cNvPr id="4" name="TekstSylinder 3"/>
          <p:cNvSpPr txBox="1"/>
          <p:nvPr/>
        </p:nvSpPr>
        <p:spPr>
          <a:xfrm>
            <a:off x="9705975" y="6082236"/>
            <a:ext cx="2228850" cy="369332"/>
          </a:xfrm>
          <a:prstGeom prst="rect">
            <a:avLst/>
          </a:prstGeom>
          <a:noFill/>
        </p:spPr>
        <p:txBody>
          <a:bodyPr wrap="square" rtlCol="0">
            <a:spAutoFit/>
          </a:bodyPr>
          <a:lstStyle/>
          <a:p>
            <a:r>
              <a:rPr lang="nb-NO" dirty="0" smtClean="0">
                <a:solidFill>
                  <a:schemeClr val="bg1"/>
                </a:solidFill>
              </a:rPr>
              <a:t>Foto: </a:t>
            </a:r>
            <a:r>
              <a:rPr lang="nb-NO" dirty="0" err="1" smtClean="0">
                <a:solidFill>
                  <a:schemeClr val="bg1"/>
                </a:solidFill>
              </a:rPr>
              <a:t>Flickr</a:t>
            </a:r>
            <a:r>
              <a:rPr lang="nb-NO" dirty="0" smtClean="0">
                <a:solidFill>
                  <a:schemeClr val="bg1"/>
                </a:solidFill>
              </a:rPr>
              <a:t> </a:t>
            </a:r>
            <a:endParaRPr lang="nb-NO" dirty="0">
              <a:solidFill>
                <a:schemeClr val="bg1"/>
              </a:solidFill>
            </a:endParaRPr>
          </a:p>
        </p:txBody>
      </p:sp>
    </p:spTree>
    <p:extLst>
      <p:ext uri="{BB962C8B-B14F-4D97-AF65-F5344CB8AC3E}">
        <p14:creationId xmlns:p14="http://schemas.microsoft.com/office/powerpoint/2010/main" val="3553563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937500" y="6469062"/>
            <a:ext cx="3886200" cy="574675"/>
          </a:xfrm>
        </p:spPr>
        <p:txBody>
          <a:bodyPr>
            <a:normAutofit/>
          </a:bodyPr>
          <a:lstStyle/>
          <a:p>
            <a:pPr marL="0" indent="0">
              <a:buNone/>
            </a:pPr>
            <a:r>
              <a:rPr lang="nb-NO" sz="1800" dirty="0"/>
              <a:t>Skjermdump </a:t>
            </a:r>
            <a:r>
              <a:rPr lang="nb-NO" sz="1800" dirty="0" smtClean="0"/>
              <a:t>malindus.blogg.no</a:t>
            </a:r>
            <a:endParaRPr lang="nb-NO" sz="1800" dirty="0"/>
          </a:p>
        </p:txBody>
      </p:sp>
      <p:pic>
        <p:nvPicPr>
          <p:cNvPr id="4" name="Bilde 3"/>
          <p:cNvPicPr>
            <a:picLocks noChangeAspect="1"/>
          </p:cNvPicPr>
          <p:nvPr/>
        </p:nvPicPr>
        <p:blipFill rotWithShape="1">
          <a:blip r:embed="rId3"/>
          <a:srcRect b="32329"/>
          <a:stretch/>
        </p:blipFill>
        <p:spPr>
          <a:xfrm>
            <a:off x="292100" y="198175"/>
            <a:ext cx="11722100" cy="6216704"/>
          </a:xfrm>
          <a:prstGeom prst="rect">
            <a:avLst/>
          </a:prstGeom>
        </p:spPr>
      </p:pic>
    </p:spTree>
    <p:extLst>
      <p:ext uri="{BB962C8B-B14F-4D97-AF65-F5344CB8AC3E}">
        <p14:creationId xmlns:p14="http://schemas.microsoft.com/office/powerpoint/2010/main" val="3398850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956642" y="5426962"/>
            <a:ext cx="8336775" cy="3673658"/>
          </a:xfrm>
        </p:spPr>
        <p:txBody>
          <a:bodyPr>
            <a:normAutofit/>
          </a:bodyPr>
          <a:lstStyle/>
          <a:p>
            <a:pPr marL="0" indent="0" algn="ctr">
              <a:buNone/>
            </a:pPr>
            <a:r>
              <a:rPr lang="nb-NO" sz="6000" b="1" dirty="0" smtClean="0">
                <a:solidFill>
                  <a:schemeClr val="bg1"/>
                </a:solidFill>
              </a:rPr>
              <a:t>?»</a:t>
            </a:r>
            <a:endParaRPr lang="nb-NO" sz="6000" b="1" dirty="0">
              <a:solidFill>
                <a:schemeClr val="bg1"/>
              </a:solidFill>
            </a:endParaRP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47" y="0"/>
            <a:ext cx="9523356" cy="6348904"/>
          </a:xfrm>
          <a:prstGeom prst="rect">
            <a:avLst/>
          </a:prstGeom>
        </p:spPr>
      </p:pic>
      <p:sp>
        <p:nvSpPr>
          <p:cNvPr id="6" name="TekstSylinder 5"/>
          <p:cNvSpPr txBox="1"/>
          <p:nvPr/>
        </p:nvSpPr>
        <p:spPr>
          <a:xfrm>
            <a:off x="1267648" y="2286001"/>
            <a:ext cx="9523356" cy="1200329"/>
          </a:xfrm>
          <a:prstGeom prst="rect">
            <a:avLst/>
          </a:prstGeom>
          <a:solidFill>
            <a:srgbClr val="E7E6E6">
              <a:alpha val="61176"/>
            </a:srgbClr>
          </a:solidFill>
        </p:spPr>
        <p:txBody>
          <a:bodyPr wrap="square" rtlCol="0">
            <a:spAutoFit/>
          </a:bodyPr>
          <a:lstStyle/>
          <a:p>
            <a:pPr algn="ctr"/>
            <a:r>
              <a:rPr lang="nb-NO" b="1" dirty="0"/>
              <a:t>«</a:t>
            </a:r>
            <a:r>
              <a:rPr lang="nb-NO" sz="7200" b="1" i="1" dirty="0" err="1">
                <a:solidFill>
                  <a:schemeClr val="bg1"/>
                </a:solidFill>
              </a:rPr>
              <a:t>What’s</a:t>
            </a:r>
            <a:r>
              <a:rPr lang="nb-NO" sz="7200" b="1" i="1" dirty="0">
                <a:solidFill>
                  <a:schemeClr val="bg1"/>
                </a:solidFill>
              </a:rPr>
              <a:t> in it for </a:t>
            </a:r>
            <a:r>
              <a:rPr lang="nb-NO" sz="7200" b="1" i="1" dirty="0" err="1" smtClean="0">
                <a:solidFill>
                  <a:schemeClr val="bg1"/>
                </a:solidFill>
              </a:rPr>
              <a:t>me</a:t>
            </a:r>
            <a:r>
              <a:rPr lang="nb-NO" sz="7200" b="1" i="1" dirty="0" smtClean="0">
                <a:solidFill>
                  <a:schemeClr val="bg1"/>
                </a:solidFill>
              </a:rPr>
              <a:t>?</a:t>
            </a:r>
            <a:endParaRPr lang="nb-NO" sz="7200" i="1" dirty="0">
              <a:solidFill>
                <a:schemeClr val="bg1"/>
              </a:solidFill>
            </a:endParaRPr>
          </a:p>
        </p:txBody>
      </p:sp>
      <p:sp>
        <p:nvSpPr>
          <p:cNvPr id="7" name="TekstSylinder 6"/>
          <p:cNvSpPr txBox="1"/>
          <p:nvPr/>
        </p:nvSpPr>
        <p:spPr>
          <a:xfrm>
            <a:off x="8224925" y="5979572"/>
            <a:ext cx="2757487" cy="369332"/>
          </a:xfrm>
          <a:prstGeom prst="rect">
            <a:avLst/>
          </a:prstGeom>
          <a:noFill/>
        </p:spPr>
        <p:txBody>
          <a:bodyPr wrap="square" rtlCol="0">
            <a:spAutoFit/>
          </a:bodyPr>
          <a:lstStyle/>
          <a:p>
            <a:r>
              <a:rPr lang="nb-NO" dirty="0" smtClean="0">
                <a:solidFill>
                  <a:schemeClr val="bg1"/>
                </a:solidFill>
              </a:rPr>
              <a:t>Foto: </a:t>
            </a:r>
            <a:r>
              <a:rPr lang="nb-NO" dirty="0" err="1" smtClean="0">
                <a:solidFill>
                  <a:schemeClr val="bg1"/>
                </a:solidFill>
              </a:rPr>
              <a:t>Pixabay</a:t>
            </a:r>
            <a:r>
              <a:rPr lang="nb-NO" dirty="0" smtClean="0">
                <a:solidFill>
                  <a:schemeClr val="bg1"/>
                </a:solidFill>
              </a:rPr>
              <a:t>/</a:t>
            </a:r>
            <a:r>
              <a:rPr lang="nb-NO" dirty="0" err="1" smtClean="0">
                <a:solidFill>
                  <a:schemeClr val="bg1"/>
                </a:solidFill>
              </a:rPr>
              <a:t>niekverlaan</a:t>
            </a:r>
            <a:endParaRPr lang="nb-NO" dirty="0">
              <a:solidFill>
                <a:schemeClr val="bg1"/>
              </a:solidFill>
            </a:endParaRPr>
          </a:p>
        </p:txBody>
      </p:sp>
    </p:spTree>
    <p:extLst>
      <p:ext uri="{BB962C8B-B14F-4D97-AF65-F5344CB8AC3E}">
        <p14:creationId xmlns:p14="http://schemas.microsoft.com/office/powerpoint/2010/main" val="3132664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4886829"/>
            <a:ext cx="12192000" cy="1508105"/>
          </a:xfrm>
          <a:prstGeom prst="rect">
            <a:avLst/>
          </a:prstGeom>
          <a:solidFill>
            <a:srgbClr val="E7E6E6">
              <a:alpha val="58824"/>
            </a:srgbClr>
          </a:solidFill>
        </p:spPr>
        <p:txBody>
          <a:bodyPr wrap="square" rtlCol="0">
            <a:spAutoFit/>
          </a:bodyPr>
          <a:lstStyle/>
          <a:p>
            <a:pPr algn="ctr"/>
            <a:r>
              <a:rPr lang="nb-NO" sz="2800" b="1" dirty="0"/>
              <a:t>Sitat:</a:t>
            </a:r>
            <a:br>
              <a:rPr lang="nb-NO" sz="2800" b="1" dirty="0"/>
            </a:br>
            <a:r>
              <a:rPr lang="nb-NO" sz="4000" b="1" i="1" dirty="0">
                <a:solidFill>
                  <a:srgbClr val="FFC000"/>
                </a:solidFill>
              </a:rPr>
              <a:t>– Venner betyr alt. Du defineres av dem </a:t>
            </a:r>
            <a:r>
              <a:rPr lang="nb-NO" sz="4000" b="1" i="1" dirty="0" smtClean="0">
                <a:solidFill>
                  <a:srgbClr val="FFC000"/>
                </a:solidFill>
              </a:rPr>
              <a:t>du omgås</a:t>
            </a:r>
            <a:br>
              <a:rPr lang="nb-NO" sz="4000" b="1" i="1" dirty="0" smtClean="0">
                <a:solidFill>
                  <a:srgbClr val="FFC000"/>
                </a:solidFill>
              </a:rPr>
            </a:br>
            <a:r>
              <a:rPr lang="nb-NO" sz="2400" dirty="0" smtClean="0"/>
              <a:t>(June </a:t>
            </a:r>
            <a:r>
              <a:rPr lang="nb-NO" sz="2400" dirty="0" err="1" smtClean="0"/>
              <a:t>Dolloway</a:t>
            </a:r>
            <a:r>
              <a:rPr lang="nb-NO" sz="2400" dirty="0" smtClean="0"/>
              <a:t>, </a:t>
            </a:r>
            <a:r>
              <a:rPr lang="nb-NO" sz="2400" dirty="0" err="1" smtClean="0"/>
              <a:t>Glee</a:t>
            </a:r>
            <a:r>
              <a:rPr lang="nb-NO" sz="2400" dirty="0" smtClean="0"/>
              <a:t>, sesong 5, episode 18)</a:t>
            </a:r>
            <a:endParaRPr lang="nb-NO" sz="2400" dirty="0">
              <a:effectLst/>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645" y="212528"/>
            <a:ext cx="7908710" cy="4460622"/>
          </a:xfrm>
          <a:prstGeom prst="rect">
            <a:avLst/>
          </a:prstGeom>
        </p:spPr>
      </p:pic>
      <p:sp>
        <p:nvSpPr>
          <p:cNvPr id="4" name="TekstSylinder 3"/>
          <p:cNvSpPr txBox="1"/>
          <p:nvPr/>
        </p:nvSpPr>
        <p:spPr>
          <a:xfrm>
            <a:off x="8301038" y="4303818"/>
            <a:ext cx="2343150" cy="369332"/>
          </a:xfrm>
          <a:prstGeom prst="rect">
            <a:avLst/>
          </a:prstGeom>
          <a:noFill/>
        </p:spPr>
        <p:txBody>
          <a:bodyPr wrap="square" rtlCol="0">
            <a:spAutoFit/>
          </a:bodyPr>
          <a:lstStyle/>
          <a:p>
            <a:r>
              <a:rPr lang="nb-NO" dirty="0" smtClean="0"/>
              <a:t>Bilde: Viaplay.no</a:t>
            </a:r>
            <a:endParaRPr lang="nb-NO" dirty="0"/>
          </a:p>
        </p:txBody>
      </p:sp>
    </p:spTree>
    <p:extLst>
      <p:ext uri="{BB962C8B-B14F-4D97-AF65-F5344CB8AC3E}">
        <p14:creationId xmlns:p14="http://schemas.microsoft.com/office/powerpoint/2010/main" val="1657891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62" y="105817"/>
            <a:ext cx="9786937" cy="6422678"/>
          </a:xfrm>
          <a:prstGeom prst="rect">
            <a:avLst/>
          </a:prstGeom>
        </p:spPr>
      </p:pic>
      <p:sp>
        <p:nvSpPr>
          <p:cNvPr id="3" name="TekstSylinder 2"/>
          <p:cNvSpPr txBox="1"/>
          <p:nvPr/>
        </p:nvSpPr>
        <p:spPr>
          <a:xfrm>
            <a:off x="9486900" y="6043613"/>
            <a:ext cx="2014537" cy="369332"/>
          </a:xfrm>
          <a:prstGeom prst="rect">
            <a:avLst/>
          </a:prstGeom>
          <a:noFill/>
        </p:spPr>
        <p:txBody>
          <a:bodyPr wrap="square" rtlCol="0">
            <a:spAutoFit/>
          </a:bodyPr>
          <a:lstStyle/>
          <a:p>
            <a:r>
              <a:rPr lang="nb-NO" dirty="0" smtClean="0"/>
              <a:t>Bilde: </a:t>
            </a:r>
            <a:r>
              <a:rPr lang="nb-NO" dirty="0" err="1" smtClean="0"/>
              <a:t>Flickr</a:t>
            </a:r>
            <a:endParaRPr lang="nb-NO" dirty="0"/>
          </a:p>
        </p:txBody>
      </p:sp>
    </p:spTree>
    <p:extLst>
      <p:ext uri="{BB962C8B-B14F-4D97-AF65-F5344CB8AC3E}">
        <p14:creationId xmlns:p14="http://schemas.microsoft.com/office/powerpoint/2010/main" val="330078661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473F3BDC-7BF8-4E16-86E2-BF5EDD023669}" vid="{8C00AC83-17FC-4DB4-B5DF-ED100FEC1E9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Damaris Norge med svart bakgrunn</Template>
  <TotalTime>356</TotalTime>
  <Words>1207</Words>
  <Application>Microsoft Office PowerPoint</Application>
  <PresentationFormat>Widescreen</PresentationFormat>
  <Paragraphs>137</Paragraphs>
  <Slides>19</Slides>
  <Notes>19</Notes>
  <HiddenSlides>0</HiddenSlides>
  <MMClips>1</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19</vt:i4>
      </vt:variant>
    </vt:vector>
  </HeadingPairs>
  <TitlesOfParts>
    <vt:vector size="23" baseType="lpstr">
      <vt:lpstr>Arial</vt:lpstr>
      <vt:lpstr>Calibri</vt:lpstr>
      <vt:lpstr>Wingdings</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Anker </vt:lpstr>
      <vt:lpstr>PowerPoint-presentasjon</vt:lpstr>
    </vt:vector>
  </TitlesOfParts>
  <Company>NLA  Høgskolen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Britt-Ellen Skregelid Birkeland</dc:creator>
  <cp:lastModifiedBy>Britt-Ellen Skregelid Birkeland</cp:lastModifiedBy>
  <cp:revision>28</cp:revision>
  <dcterms:created xsi:type="dcterms:W3CDTF">2018-06-05T12:03:22Z</dcterms:created>
  <dcterms:modified xsi:type="dcterms:W3CDTF">2019-01-10T10:21:35Z</dcterms:modified>
</cp:coreProperties>
</file>