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59" r:id="rId3"/>
    <p:sldId id="278" r:id="rId4"/>
    <p:sldId id="261" r:id="rId5"/>
    <p:sldId id="262" r:id="rId6"/>
    <p:sldId id="282" r:id="rId7"/>
    <p:sldId id="283" r:id="rId8"/>
    <p:sldId id="265" r:id="rId9"/>
    <p:sldId id="266" r:id="rId10"/>
    <p:sldId id="267" r:id="rId11"/>
    <p:sldId id="268" r:id="rId12"/>
    <p:sldId id="269" r:id="rId13"/>
    <p:sldId id="270" r:id="rId14"/>
    <p:sldId id="271" r:id="rId15"/>
    <p:sldId id="272" r:id="rId16"/>
    <p:sldId id="273" r:id="rId17"/>
    <p:sldId id="274" r:id="rId18"/>
    <p:sldId id="279" r:id="rId19"/>
    <p:sldId id="276"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7AE1F76E-4732-4B91-B3EF-4AA7F8A197DD}">
          <p14:sldIdLst>
            <p14:sldId id="280"/>
            <p14:sldId id="259"/>
            <p14:sldId id="278"/>
            <p14:sldId id="261"/>
            <p14:sldId id="262"/>
            <p14:sldId id="282"/>
            <p14:sldId id="283"/>
            <p14:sldId id="265"/>
            <p14:sldId id="266"/>
            <p14:sldId id="267"/>
            <p14:sldId id="268"/>
            <p14:sldId id="269"/>
            <p14:sldId id="270"/>
            <p14:sldId id="271"/>
            <p14:sldId id="272"/>
          </p14:sldIdLst>
        </p14:section>
        <p14:section name="EKSTRA" id="{537C8881-3A5F-4F42-993B-A7AD25096C9D}">
          <p14:sldIdLst>
            <p14:sldId id="273"/>
            <p14:sldId id="274"/>
          </p14:sldIdLst>
        </p14:section>
        <p14:section name="Avslutning" id="{AF16824D-AFE5-4CBC-80F4-49D4533361F5}">
          <p14:sldIdLst>
            <p14:sldId id="279"/>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9827" autoAdjust="0"/>
  </p:normalViewPr>
  <p:slideViewPr>
    <p:cSldViewPr snapToGrid="0">
      <p:cViewPr varScale="1">
        <p:scale>
          <a:sx n="58" d="100"/>
          <a:sy n="58" d="100"/>
        </p:scale>
        <p:origin x="25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5138-BCF4-46BE-BF10-F9F198E9F6FB}" type="datetimeFigureOut">
              <a:rPr lang="nb-NO" smtClean="0"/>
              <a:t>10.01.2019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AB44E-42E2-460B-8F26-A899456A36C9}" type="slidenum">
              <a:rPr lang="nb-NO" smtClean="0"/>
              <a:t>‹#›</a:t>
            </a:fld>
            <a:endParaRPr lang="nb-NO"/>
          </a:p>
        </p:txBody>
      </p:sp>
    </p:spTree>
    <p:extLst>
      <p:ext uri="{BB962C8B-B14F-4D97-AF65-F5344CB8AC3E}">
        <p14:creationId xmlns:p14="http://schemas.microsoft.com/office/powerpoint/2010/main" val="20841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nl.no/hedonism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ibel.no/Nettbibelen?submit=Vis&amp;parse=Matt+19%2c16-22&amp;type=and&amp;book2=-1&amp;searchtran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bibel.no/Nettbibelen?submit=Vis&amp;parse=1.Tim+6%2c10&amp;type=and&amp;book2=-1&amp;searchtrans=" TargetMode="External"/><Relationship Id="rId4" Type="http://schemas.openxmlformats.org/officeDocument/2006/relationships/hyperlink" Target="http://www.bibel.no/Nettbibelen?submit=Vis&amp;parse=Mark+8%2c36&amp;type=and&amp;book2=-1&amp;searchtran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ibel.no/Nettbibelen?query=HpOA193MjxNPBRIz/r81qAPhqJoDgMMciaSymUzfOxvmefDgra2LREEMYgSePUc7"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bibel.no/Nettbibelen?submit=Vis&amp;parse=Gal+5,19-21&amp;type=and&amp;book2=-1&amp;searchtrans=" TargetMode="External"/><Relationship Id="rId4" Type="http://schemas.openxmlformats.org/officeDocument/2006/relationships/hyperlink" Target="http://www.bibel.no/Nettbibelen?submit=Vis&amp;parse=Rom+12,2&amp;type=and&amp;book2=-1&amp;searchtra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ibel.no/Nettbibelen?submit=Vis&amp;parse=Fork+2%2c8-11&amp;type=and&amp;book2=-1&amp;searchtra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nakkomtro.com/en-moderne-familie-som-utfordr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maris-skole-grs.no/fullverdig-fokus-pa-filmmedi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a:r>
            <a:br>
              <a:rPr lang="nb-NO" dirty="0"/>
            </a:br>
            <a:r>
              <a:rPr lang="nb-NO" dirty="0" smtClean="0"/>
              <a:t>Har du noen gang tenkt over</a:t>
            </a:r>
            <a:r>
              <a:rPr lang="nb-NO" baseline="0" dirty="0" smtClean="0"/>
              <a:t> disse spørsmålene?</a:t>
            </a:r>
            <a:br>
              <a:rPr lang="nb-NO" baseline="0" dirty="0" smtClean="0"/>
            </a:br>
            <a:r>
              <a:rPr lang="nb-NO" baseline="0" dirty="0" smtClean="0"/>
              <a:t>- Hvem er jeg?</a:t>
            </a:r>
          </a:p>
          <a:p>
            <a:pPr marL="0" marR="0" lvl="0" indent="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Hva gjør meg verdifull?</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a:t>
            </a:fld>
            <a:endParaRPr lang="nb-NO"/>
          </a:p>
        </p:txBody>
      </p:sp>
    </p:spTree>
    <p:extLst>
      <p:ext uri="{BB962C8B-B14F-4D97-AF65-F5344CB8AC3E}">
        <p14:creationId xmlns:p14="http://schemas.microsoft.com/office/powerpoint/2010/main" val="87842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a:t>
            </a:r>
            <a:r>
              <a:rPr lang="nb-NO" dirty="0" smtClean="0"/>
              <a:t>Opplevelsene </a:t>
            </a:r>
            <a:r>
              <a:rPr lang="nb-NO" i="1" dirty="0" smtClean="0"/>
              <a:t>«</a:t>
            </a:r>
            <a:r>
              <a:rPr lang="nb-NO" i="1" dirty="0" err="1" smtClean="0"/>
              <a:t>you</a:t>
            </a:r>
            <a:r>
              <a:rPr lang="nb-NO" i="1" dirty="0" smtClean="0"/>
              <a:t> </a:t>
            </a:r>
            <a:r>
              <a:rPr lang="nb-NO" i="1" dirty="0" err="1" smtClean="0"/>
              <a:t>only</a:t>
            </a:r>
            <a:r>
              <a:rPr lang="nb-NO" i="1" baseline="0" dirty="0" smtClean="0"/>
              <a:t> live </a:t>
            </a:r>
            <a:r>
              <a:rPr lang="nb-NO" i="1" baseline="0" dirty="0" err="1" smtClean="0"/>
              <a:t>once</a:t>
            </a:r>
            <a:r>
              <a:rPr lang="nb-NO" i="1" baseline="0" dirty="0" smtClean="0"/>
              <a:t>». </a:t>
            </a:r>
            <a:r>
              <a:rPr lang="nb-NO" dirty="0" smtClean="0"/>
              <a:t/>
            </a:r>
            <a:br>
              <a:rPr lang="nb-NO" dirty="0" smtClean="0"/>
            </a:br>
            <a:r>
              <a:rPr lang="nb-NO" dirty="0" smtClean="0"/>
              <a:t/>
            </a:r>
            <a:br>
              <a:rPr lang="nb-NO" dirty="0" smtClean="0"/>
            </a:br>
            <a:r>
              <a:rPr lang="nb-NO" dirty="0" smtClean="0"/>
              <a:t>Frihet er samtidens store plussord. Vi lever i individualismens tidsalder. Det er livet «her og nå» som gjelder og det er opp til deg å ta ansvar for å utnytte og oppnå ditt fulle potensial. Vi lever også i en samtid hvor den største dyd synes å være et åpent sinn. Ikke gå glipp av sjansen. Det finnes ingen begrensninger, bare muligheter. Du lever bare en gang, ikke sant? Gjør det du selv har lyst til. </a:t>
            </a:r>
          </a:p>
          <a:p>
            <a:endParaRPr lang="nb-NO" dirty="0" smtClean="0"/>
          </a:p>
          <a:p>
            <a:r>
              <a:rPr lang="nb-NO" sz="1200" b="1" kern="1200" dirty="0" smtClean="0">
                <a:solidFill>
                  <a:schemeClr val="tx1"/>
                </a:solidFill>
                <a:effectLst/>
                <a:latin typeface="+mn-lt"/>
                <a:ea typeface="+mn-ea"/>
                <a:cs typeface="+mn-cs"/>
              </a:rPr>
              <a:t>Min verdi - og opplevelsene</a:t>
            </a:r>
          </a:p>
          <a:p>
            <a:r>
              <a:rPr lang="nb-NO" sz="1200" kern="1200" dirty="0" smtClean="0">
                <a:solidFill>
                  <a:schemeClr val="tx1"/>
                </a:solidFill>
                <a:effectLst/>
                <a:latin typeface="+mn-lt"/>
                <a:ea typeface="+mn-ea"/>
                <a:cs typeface="+mn-cs"/>
              </a:rPr>
              <a:t>Budskapet i mediene er ofte at vi fortjener de gode opplevelsene, og at det er i opplevelsene vi kan finne meningen i hverdagen. </a:t>
            </a:r>
          </a:p>
          <a:p>
            <a:endParaRPr lang="nb-NO" sz="1200" kern="1200" dirty="0" smtClean="0">
              <a:solidFill>
                <a:schemeClr val="tx1"/>
              </a:solidFill>
              <a:effectLst/>
              <a:latin typeface="+mn-lt"/>
              <a:ea typeface="+mn-ea"/>
              <a:cs typeface="+mn-cs"/>
            </a:endParaRPr>
          </a:p>
          <a:p>
            <a:r>
              <a:rPr lang="nb-NO" dirty="0" smtClean="0"/>
              <a:t>Vi lever i en opplevelses-sentrert kultur, der den gode opplevelsen er synonym med lykken i livet. Behovene skal tilfredsstilles når – og slik – en selv vil, på alle områder, fra gourmetmåltid til sex. «Jeg nyter, altså er jeg». Opplevelsen gir ikke bare mening til hverdagen og livet, men blir meningen. </a:t>
            </a:r>
          </a:p>
          <a:p>
            <a:endParaRPr lang="nb-NO" dirty="0" smtClean="0"/>
          </a:p>
          <a:p>
            <a:r>
              <a:rPr lang="nb-NO" b="1" dirty="0" smtClean="0"/>
              <a:t>Her er noen kjennetegn på en opplevelses-sentrert kultur:</a:t>
            </a:r>
          </a:p>
          <a:p>
            <a:pPr marL="171450" indent="-171450">
              <a:buFont typeface="Arial" panose="020B0604020202020204" pitchFamily="34" charset="0"/>
              <a:buChar char="•"/>
            </a:pPr>
            <a:r>
              <a:rPr lang="nb-NO" dirty="0" smtClean="0"/>
              <a:t>Å ha det gøy, det bekymringsløse (</a:t>
            </a:r>
            <a:r>
              <a:rPr lang="nb-NO" dirty="0" smtClean="0">
                <a:hlinkClick r:id="rId3"/>
              </a:rPr>
              <a:t>hedonisme</a:t>
            </a:r>
            <a:r>
              <a:rPr lang="nb-NO" dirty="0" smtClean="0"/>
              <a:t>)</a:t>
            </a:r>
          </a:p>
          <a:p>
            <a:pPr marL="171450" indent="-171450">
              <a:buFont typeface="Arial" panose="020B0604020202020204" pitchFamily="34" charset="0"/>
              <a:buChar char="•"/>
            </a:pPr>
            <a:r>
              <a:rPr lang="nb-NO" dirty="0" smtClean="0"/>
              <a:t>Nytelse, tilfredsstillelse av behov (inkl. seksuelle)</a:t>
            </a:r>
          </a:p>
          <a:p>
            <a:pPr marL="171450" indent="-171450">
              <a:buFont typeface="Arial" panose="020B0604020202020204" pitchFamily="34" charset="0"/>
              <a:buChar char="•"/>
            </a:pPr>
            <a:r>
              <a:rPr lang="nb-NO" dirty="0" smtClean="0"/>
              <a:t>Motarbeide kjedsomhet</a:t>
            </a:r>
          </a:p>
          <a:p>
            <a:pPr marL="177725" indent="-177725">
              <a:buFont typeface="Arial" panose="020B0604020202020204" pitchFamily="34" charset="0"/>
              <a:buChar char="•"/>
            </a:pPr>
            <a:endParaRPr lang="nb-NO" dirty="0" smtClean="0"/>
          </a:p>
          <a:p>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10</a:t>
            </a:fld>
            <a:endParaRPr lang="nb-NO"/>
          </a:p>
        </p:txBody>
      </p:sp>
    </p:spTree>
    <p:extLst>
      <p:ext uri="{BB962C8B-B14F-4D97-AF65-F5344CB8AC3E}">
        <p14:creationId xmlns:p14="http://schemas.microsoft.com/office/powerpoint/2010/main" val="41482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7867">
              <a:defRPr/>
            </a:pPr>
            <a:r>
              <a:rPr lang="nb-NO" i="1" dirty="0" err="1" smtClean="0"/>
              <a:t>Alfie</a:t>
            </a:r>
            <a:r>
              <a:rPr lang="nb-NO" dirty="0" smtClean="0"/>
              <a:t> (2004) er en nyinnspilling av Michael </a:t>
            </a:r>
            <a:r>
              <a:rPr lang="nb-NO" dirty="0" err="1" smtClean="0"/>
              <a:t>Caine’s</a:t>
            </a:r>
            <a:r>
              <a:rPr lang="nb-NO" dirty="0" smtClean="0"/>
              <a:t> klassiker fra 1966 med samme navn. 2004-versjonen flytter handlingen fra seksti-tallets London til dagens New York. Jude Law spiller hovedrollen som </a:t>
            </a:r>
            <a:r>
              <a:rPr lang="nb-NO" dirty="0" err="1" smtClean="0"/>
              <a:t>Alfie</a:t>
            </a:r>
            <a:r>
              <a:rPr lang="nb-NO" dirty="0" smtClean="0"/>
              <a:t>, en kjekk ung limousinsjåfør og skjørtejeger, som med sin sjarm og stil sjekker opp rike kvinner på Manhattan. Ved slutten av filmen begynner </a:t>
            </a:r>
            <a:r>
              <a:rPr lang="nb-NO" dirty="0" err="1" smtClean="0"/>
              <a:t>Alfie</a:t>
            </a:r>
            <a:r>
              <a:rPr lang="nb-NO" dirty="0" smtClean="0"/>
              <a:t> å stille spørsmål om hva han egentlig har oppnådd gjennom det livet han lever.</a:t>
            </a:r>
            <a:endParaRPr lang="nb-NO" dirty="0"/>
          </a:p>
          <a:p>
            <a:pPr defTabSz="947867">
              <a:defRPr/>
            </a:pPr>
            <a:endParaRPr lang="nb-NO" dirty="0"/>
          </a:p>
          <a:p>
            <a:pPr defTabSz="947867">
              <a:defRPr/>
            </a:pPr>
            <a:endParaRPr lang="nb-NO" dirty="0"/>
          </a:p>
          <a:p>
            <a:pPr defTabSz="947867">
              <a:defRPr/>
            </a:pPr>
            <a:r>
              <a:rPr lang="nb-NO" dirty="0" err="1"/>
              <a:t>Alfie</a:t>
            </a:r>
            <a:r>
              <a:rPr lang="nb-NO" dirty="0"/>
              <a:t> stiller spørsmålet: Hva har jeg egentlig? Penger, fine kle, en flott bil han kan bruke når han vil. Han er singel, og fri som en fugl, og bestemmer fullt og heilt over sitt eget liv. Men så innrømmer han at han ikke har fred, og seier: Hvis du ikke har fred, så har du ingenting. Videre stiller han spørsmålet: Kva handler egentlig alt om?  Kva er grunnen til at vi lever her på jorda? </a:t>
            </a:r>
          </a:p>
          <a:p>
            <a:pPr defTabSz="947867">
              <a:defRPr/>
            </a:pPr>
            <a:endParaRPr lang="nb-NO" dirty="0"/>
          </a:p>
          <a:p>
            <a:pPr defTabSz="947867">
              <a:defRPr/>
            </a:pPr>
            <a:r>
              <a:rPr lang="nb-NO" dirty="0"/>
              <a:t>Han mangler fred i sjelen.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11</a:t>
            </a:fld>
            <a:endParaRPr lang="nb-NO"/>
          </a:p>
        </p:txBody>
      </p:sp>
    </p:spTree>
    <p:extLst>
      <p:ext uri="{BB962C8B-B14F-4D97-AF65-F5344CB8AC3E}">
        <p14:creationId xmlns:p14="http://schemas.microsoft.com/office/powerpoint/2010/main" val="67106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Hva sier Bibelen om penger og eiendeler?</a:t>
            </a:r>
          </a:p>
          <a:p>
            <a:r>
              <a:rPr lang="nb-NO" dirty="0" smtClean="0"/>
              <a:t>Er det sånn at Gud bare liker de som er velstående og rike? Er det dem som er de mest verdifulle? Eller bryr Gud seg bare om dem som er fattige?</a:t>
            </a:r>
            <a:br>
              <a:rPr lang="nb-NO" dirty="0" smtClean="0"/>
            </a:br>
            <a:r>
              <a:rPr lang="nb-NO" dirty="0" smtClean="0"/>
              <a:t>- Nei, Gud elsker alle mennesker og Han bryr seg om hele livet vårt. </a:t>
            </a:r>
            <a:br>
              <a:rPr lang="nb-NO" dirty="0" smtClean="0"/>
            </a:br>
            <a:endParaRPr lang="nb-NO" dirty="0" smtClean="0"/>
          </a:p>
          <a:p>
            <a:r>
              <a:rPr lang="nb-NO" b="1" dirty="0" smtClean="0"/>
              <a:t>Hva kan vi bekrefte i forhold til Bibelens budskap om rikdom og eiendeler?  </a:t>
            </a:r>
            <a:r>
              <a:rPr lang="nb-NO" dirty="0" smtClean="0"/>
              <a:t>Gud har skapt oss med ansvar for å forvalte det vi har fått. I Bibelen er ikke rikdom problematisk i seg selv. Abraham, Jakob og Isak var meget rike.  Kong Salomo bygde et enormt stort og flott tempel.</a:t>
            </a:r>
            <a:br>
              <a:rPr lang="nb-NO" dirty="0" smtClean="0"/>
            </a:br>
            <a:endParaRPr lang="nb-NO" dirty="0" smtClean="0"/>
          </a:p>
          <a:p>
            <a:r>
              <a:rPr lang="nb-NO" b="1" dirty="0" smtClean="0"/>
              <a:t>Hva bør utfordre oss i forhold til Bibelens budskap? </a:t>
            </a:r>
            <a:endParaRPr lang="nb-NO" dirty="0" smtClean="0"/>
          </a:p>
          <a:p>
            <a:r>
              <a:rPr lang="nb-NO" dirty="0" smtClean="0"/>
              <a:t>Tenk over: Hvor har du fokuset ditt?</a:t>
            </a:r>
            <a:br>
              <a:rPr lang="nb-NO" dirty="0" smtClean="0"/>
            </a:br>
            <a:endParaRPr lang="nb-NO" dirty="0" smtClean="0"/>
          </a:p>
          <a:p>
            <a:r>
              <a:rPr lang="nb-NO" dirty="0" smtClean="0"/>
              <a:t>Jesus og den rike unge mannen</a:t>
            </a:r>
            <a:r>
              <a:rPr lang="nb-NO" b="1" dirty="0" smtClean="0"/>
              <a:t>: «</a:t>
            </a:r>
            <a:r>
              <a:rPr lang="nb-NO" dirty="0" smtClean="0"/>
              <a:t>Det kom en mann til ham og spurte: «Mester, hva godt skal jeg gjøre for å få evig liv?» 17 Men Jesus sa til ham: «Hvorfor spør du meg om det gode? Én er den gode. Men vil du gå inn til livet, så hold budene!» 18 «Hvilke?» spurte han. Jesus svarte: «</a:t>
            </a:r>
            <a:r>
              <a:rPr lang="nb-NO" i="1" dirty="0" smtClean="0"/>
              <a:t> Du skal ikke slå i hjel, du skal ikke bryte ekteskapet, du skal ikke stjele, du skal ikke vitne falskt,</a:t>
            </a:r>
            <a:r>
              <a:rPr lang="nb-NO" dirty="0" smtClean="0"/>
              <a:t> 19 </a:t>
            </a:r>
            <a:r>
              <a:rPr lang="nb-NO" i="1" dirty="0" smtClean="0"/>
              <a:t> du skal hedre far og mor,</a:t>
            </a:r>
            <a:r>
              <a:rPr lang="nb-NO" dirty="0" smtClean="0"/>
              <a:t> og </a:t>
            </a:r>
            <a:r>
              <a:rPr lang="nb-NO" i="1" dirty="0" smtClean="0"/>
              <a:t>du skal elske din neste som deg selv.</a:t>
            </a:r>
            <a:r>
              <a:rPr lang="nb-NO" dirty="0" smtClean="0"/>
              <a:t>» 20 «Alt dette har jeg holdt», svarte den unge mannen. «Hva er det da jeg mangler?» 21 Jesus sa til ham: «Vil du være helhjertet, gå da bort og selg det du eier, og gi det til de fattige. Da skal du få en skatt i himmelen. Kom så og følg meg!» 22 Men da den unge mannen hørte det, gikk han bedrøvet bort, for han eide mye.» (</a:t>
            </a:r>
            <a:r>
              <a:rPr lang="nb-NO" dirty="0" smtClean="0">
                <a:hlinkClick r:id="rId3"/>
              </a:rPr>
              <a:t>Matt 19,16-22</a:t>
            </a:r>
            <a:r>
              <a:rPr lang="nb-NO" dirty="0" smtClean="0"/>
              <a:t>)</a:t>
            </a:r>
            <a:br>
              <a:rPr lang="nb-NO" dirty="0" smtClean="0"/>
            </a:br>
            <a:endParaRPr lang="nb-NO" dirty="0" smtClean="0"/>
          </a:p>
          <a:p>
            <a:r>
              <a:rPr lang="nb-NO" dirty="0" smtClean="0"/>
              <a:t>I Bibelen kan vi lese at Jesus sier: "Hva gagner det et menneske om det vinner hele verden, men taper sin sjel?" (</a:t>
            </a:r>
            <a:r>
              <a:rPr lang="nb-NO" dirty="0" smtClean="0">
                <a:hlinkClick r:id="rId4"/>
              </a:rPr>
              <a:t>Mark 8,36</a:t>
            </a:r>
            <a:r>
              <a:rPr lang="nb-NO" dirty="0" smtClean="0"/>
              <a:t>).</a:t>
            </a:r>
            <a:br>
              <a:rPr lang="nb-NO" dirty="0" smtClean="0"/>
            </a:br>
            <a:endParaRPr lang="nb-NO" dirty="0" smtClean="0"/>
          </a:p>
          <a:p>
            <a:r>
              <a:rPr lang="nb-NO" dirty="0" smtClean="0"/>
              <a:t>For kjærligheten til penger er roten til alt ondt. Drevet av den er mange ført vill, bort fra troen, og har påført seg selv mange lidelser.   (</a:t>
            </a:r>
            <a:r>
              <a:rPr lang="nb-NO" dirty="0" smtClean="0">
                <a:hlinkClick r:id="rId5"/>
              </a:rPr>
              <a:t>1.Tim 6,10</a:t>
            </a:r>
            <a:r>
              <a:rPr lang="nb-NO" dirty="0" smtClean="0"/>
              <a:t>)</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12</a:t>
            </a:fld>
            <a:endParaRPr lang="nb-NO"/>
          </a:p>
        </p:txBody>
      </p:sp>
    </p:spTree>
    <p:extLst>
      <p:ext uri="{BB962C8B-B14F-4D97-AF65-F5344CB8AC3E}">
        <p14:creationId xmlns:p14="http://schemas.microsoft.com/office/powerpoint/2010/main" val="141321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"Hall </a:t>
            </a:r>
            <a:r>
              <a:rPr lang="nb-NO" dirty="0" err="1" smtClean="0"/>
              <a:t>of</a:t>
            </a:r>
            <a:r>
              <a:rPr lang="nb-NO" dirty="0" smtClean="0"/>
              <a:t> Fame" av The Script: Husker du denne sangen som handlet om ære og berømmelse? </a:t>
            </a:r>
            <a:endParaRPr lang="nb-NO" baseline="0" dirty="0" smtClean="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13</a:t>
            </a:fld>
            <a:endParaRPr lang="nb-NO"/>
          </a:p>
        </p:txBody>
      </p:sp>
    </p:spTree>
    <p:extLst>
      <p:ext uri="{BB962C8B-B14F-4D97-AF65-F5344CB8AC3E}">
        <p14:creationId xmlns:p14="http://schemas.microsoft.com/office/powerpoint/2010/main" val="185581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 typeface="Arial" panose="020B0604020202020204" pitchFamily="34" charset="0"/>
              <a:buNone/>
            </a:pPr>
            <a:r>
              <a:rPr lang="nb-NO" b="1" dirty="0" smtClean="0"/>
              <a:t>Hva drømmer</a:t>
            </a:r>
            <a:r>
              <a:rPr lang="nb-NO" b="1" baseline="0" dirty="0" smtClean="0"/>
              <a:t> du om?</a:t>
            </a:r>
          </a:p>
          <a:p>
            <a:pPr marL="171450" indent="-171450">
              <a:buFont typeface="Arial" panose="020B0604020202020204" pitchFamily="34" charset="0"/>
              <a:buChar char="•"/>
            </a:pPr>
            <a:r>
              <a:rPr lang="nb-NO" dirty="0" smtClean="0"/>
              <a:t>Å ha en kropp som ligner modellene? </a:t>
            </a:r>
          </a:p>
          <a:p>
            <a:pPr marL="171450" indent="-171450">
              <a:buFont typeface="Arial" panose="020B0604020202020204" pitchFamily="34" charset="0"/>
              <a:buChar char="•"/>
            </a:pPr>
            <a:r>
              <a:rPr lang="nb-NO" dirty="0" smtClean="0"/>
              <a:t>Være</a:t>
            </a:r>
            <a:r>
              <a:rPr lang="nb-NO" baseline="0" dirty="0" smtClean="0"/>
              <a:t> flink på skolen og få gode karakterer? Bli toppscorer på fotball-laget?</a:t>
            </a:r>
          </a:p>
          <a:p>
            <a:pPr marL="171450" indent="-171450">
              <a:buFont typeface="Arial" panose="020B0604020202020204" pitchFamily="34" charset="0"/>
              <a:buChar char="•"/>
            </a:pPr>
            <a:r>
              <a:rPr lang="nb-NO" baseline="0" dirty="0" smtClean="0"/>
              <a:t>Bli med i den kuleste gjengen?</a:t>
            </a:r>
          </a:p>
          <a:p>
            <a:pPr marL="171450" indent="-171450">
              <a:buFont typeface="Arial" panose="020B0604020202020204" pitchFamily="34" charset="0"/>
              <a:buChar char="•"/>
            </a:pPr>
            <a:r>
              <a:rPr lang="nb-NO" baseline="0" dirty="0" smtClean="0"/>
              <a:t>Kjøpe den nyeste </a:t>
            </a:r>
            <a:r>
              <a:rPr lang="nb-NO" baseline="0" dirty="0" err="1" smtClean="0"/>
              <a:t>iPhone’n</a:t>
            </a:r>
            <a:r>
              <a:rPr lang="nb-NO" baseline="0" dirty="0" smtClean="0"/>
              <a:t>?</a:t>
            </a:r>
          </a:p>
          <a:p>
            <a:endParaRPr lang="nb-NO" baseline="0" dirty="0" smtClean="0"/>
          </a:p>
          <a:p>
            <a:pPr marL="171450" indent="-171450">
              <a:buFont typeface="Arial" panose="020B0604020202020204" pitchFamily="34" charset="0"/>
              <a:buChar char="•"/>
            </a:pPr>
            <a:r>
              <a:rPr lang="nb-NO" b="1" i="1" baseline="0" dirty="0" smtClean="0"/>
              <a:t>Drømmer du om å være en god venn? </a:t>
            </a:r>
          </a:p>
          <a:p>
            <a:pPr marL="171450" indent="-171450">
              <a:buFont typeface="Arial" panose="020B0604020202020204" pitchFamily="34" charset="0"/>
              <a:buChar char="•"/>
            </a:pPr>
            <a:r>
              <a:rPr lang="nb-NO" b="1" i="1" baseline="0" dirty="0" smtClean="0"/>
              <a:t>Om å se det beste i andre? </a:t>
            </a:r>
          </a:p>
          <a:p>
            <a:pPr marL="171450" indent="-171450">
              <a:buFont typeface="Arial" panose="020B0604020202020204" pitchFamily="34" charset="0"/>
              <a:buChar char="•"/>
            </a:pPr>
            <a:r>
              <a:rPr lang="nb-NO" b="1" i="1" baseline="0" dirty="0" smtClean="0"/>
              <a:t>Om å være modig for å kunne utrette noe godt for andre? </a:t>
            </a:r>
            <a:endParaRPr lang="nb-NO" b="1" i="1"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14</a:t>
            </a:fld>
            <a:endParaRPr lang="nb-NO"/>
          </a:p>
        </p:txBody>
      </p:sp>
    </p:spTree>
    <p:extLst>
      <p:ext uri="{BB962C8B-B14F-4D97-AF65-F5344CB8AC3E}">
        <p14:creationId xmlns:p14="http://schemas.microsoft.com/office/powerpoint/2010/main" val="197887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er en kort video fra Disney Junior «Drøm store drømmer» https://www.youtube.com/watch?v=lahGX5k_JIc</a:t>
            </a:r>
          </a:p>
          <a:p>
            <a:endParaRPr lang="nb-NO" dirty="0" smtClean="0"/>
          </a:p>
          <a:p>
            <a:r>
              <a:rPr lang="nb-NO" dirty="0" smtClean="0"/>
              <a:t>To samtalespørsmål til elevene etter å ha sett dette klippet:</a:t>
            </a:r>
            <a:r>
              <a:rPr lang="nb-NO" b="1" dirty="0" smtClean="0"/>
              <a:t/>
            </a:r>
            <a:br>
              <a:rPr lang="nb-NO" b="1" dirty="0" smtClean="0"/>
            </a:br>
            <a:r>
              <a:rPr lang="nb-NO" b="1" dirty="0" smtClean="0"/>
              <a:t/>
            </a:r>
            <a:br>
              <a:rPr lang="nb-NO" b="1" dirty="0" smtClean="0"/>
            </a:br>
            <a:r>
              <a:rPr lang="nb-NO" b="1" dirty="0" smtClean="0"/>
              <a:t>1) Hva vil dere </a:t>
            </a:r>
            <a:r>
              <a:rPr lang="nb-NO" b="1" u="sng" dirty="0" smtClean="0"/>
              <a:t>bekrefte</a:t>
            </a:r>
            <a:r>
              <a:rPr lang="nb-NO" b="1" dirty="0" smtClean="0"/>
              <a:t> fra et kristent perspektiv? (Hva er dere enige i, og hvorfor?)</a:t>
            </a:r>
            <a:endParaRPr lang="nb-NO" dirty="0" smtClean="0"/>
          </a:p>
          <a:p>
            <a:r>
              <a:rPr lang="nb-NO" b="1" dirty="0" smtClean="0"/>
              <a:t>2) Hva vil dere </a:t>
            </a:r>
            <a:r>
              <a:rPr lang="nb-NO" b="1" u="sng" dirty="0" smtClean="0"/>
              <a:t>utfordre</a:t>
            </a:r>
            <a:r>
              <a:rPr lang="nb-NO" b="1" dirty="0" smtClean="0"/>
              <a:t> fra et kristent perspektiv? (Hva er dere uenige i, og hvorfor?)</a:t>
            </a:r>
            <a:r>
              <a:rPr lang="nb-NO" dirty="0" smtClean="0"/>
              <a:t> </a:t>
            </a:r>
            <a:r>
              <a:rPr lang="nb-NO" i="1" dirty="0" smtClean="0"/>
              <a:t/>
            </a:r>
            <a:br>
              <a:rPr lang="nb-NO" i="1" dirty="0" smtClean="0"/>
            </a:br>
            <a:r>
              <a:rPr lang="nb-NO" i="1" dirty="0" smtClean="0"/>
              <a:t/>
            </a:r>
            <a:br>
              <a:rPr lang="nb-NO" i="1" dirty="0" smtClean="0"/>
            </a:br>
            <a:r>
              <a:rPr lang="nb-NO" dirty="0" smtClean="0"/>
              <a:t>Noen aktuelle </a:t>
            </a:r>
            <a:r>
              <a:rPr lang="nb-NO" dirty="0" err="1" smtClean="0"/>
              <a:t>bibelvers</a:t>
            </a:r>
            <a:r>
              <a:rPr lang="nb-NO" dirty="0" smtClean="0"/>
              <a:t>:</a:t>
            </a:r>
          </a:p>
          <a:p>
            <a:pPr marL="171450" indent="-171450">
              <a:buFont typeface="Arial" panose="020B0604020202020204" pitchFamily="34" charset="0"/>
              <a:buChar char="•"/>
            </a:pPr>
            <a:r>
              <a:rPr lang="nb-NO" i="1" dirty="0" smtClean="0"/>
              <a:t>Til slutt, søsken: Alt som er sant og edelt, rett og rent, alt som er verdt å elske og akte, alt som er til glede og alt som fortjener ros, legg vinn på det!</a:t>
            </a:r>
            <a:r>
              <a:rPr lang="nb-NO" dirty="0" smtClean="0"/>
              <a:t> (</a:t>
            </a:r>
            <a:r>
              <a:rPr lang="nb-NO" u="sng" dirty="0" smtClean="0">
                <a:hlinkClick r:id="rId3"/>
              </a:rPr>
              <a:t>Fil.4,8)</a:t>
            </a:r>
            <a:endParaRPr lang="nb-NO" dirty="0" smtClean="0"/>
          </a:p>
          <a:p>
            <a:pPr marL="171450" indent="-171450">
              <a:buFont typeface="Arial" panose="020B0604020202020204" pitchFamily="34" charset="0"/>
              <a:buChar char="•"/>
            </a:pPr>
            <a:r>
              <a:rPr lang="nb-NO" dirty="0" smtClean="0"/>
              <a:t> </a:t>
            </a:r>
            <a:r>
              <a:rPr lang="nb-NO" i="1" dirty="0" smtClean="0"/>
              <a:t>Innrett dere ikke etter den nåværende verden, men la dere forvandle ved at sinnet fornyes, så dere kan dømme om hva som er Guds vilje: det gode, det som er til glede for Gud, det fullkomne. </a:t>
            </a:r>
            <a:r>
              <a:rPr lang="nb-NO" dirty="0" smtClean="0"/>
              <a:t>(</a:t>
            </a:r>
            <a:r>
              <a:rPr lang="nb-NO" u="sng" dirty="0" smtClean="0">
                <a:hlinkClick r:id="rId4"/>
              </a:rPr>
              <a:t>Rom. 12,2)</a:t>
            </a:r>
            <a:endParaRPr lang="nb-NO" dirty="0" smtClean="0"/>
          </a:p>
          <a:p>
            <a:pPr marL="171450" indent="-171450">
              <a:buFont typeface="Arial" panose="020B0604020202020204" pitchFamily="34" charset="0"/>
              <a:buChar char="•"/>
            </a:pPr>
            <a:r>
              <a:rPr lang="nb-NO" i="1" dirty="0" smtClean="0"/>
              <a:t>Det er klart hva slags gjerninger som kommer fra kjøttet: hor, umoral, utskeielser, avgudsdyrkelse, trolldom, fiendskap, strid, sjalusi, sinne, selvhevdelse, stridigheter, splittelser, misunnelse, fyll, festing og mer av samme slag. Jeg har sagt det før, og jeg sier det igjen: De som driver med slikt, skal ikke arve Guds rike. </a:t>
            </a:r>
            <a:r>
              <a:rPr lang="nb-NO" i="1" u="sng" dirty="0" smtClean="0"/>
              <a:t>(</a:t>
            </a:r>
            <a:r>
              <a:rPr lang="nb-NO" i="1" u="sng" dirty="0" smtClean="0">
                <a:hlinkClick r:id="rId5"/>
              </a:rPr>
              <a:t>Gal 5,19-21</a:t>
            </a:r>
            <a:r>
              <a:rPr lang="nb-NO" i="1" dirty="0" smtClean="0"/>
              <a:t>)</a:t>
            </a:r>
            <a:endParaRPr lang="nb-NO" dirty="0" smtClean="0"/>
          </a:p>
          <a:p>
            <a:r>
              <a:rPr lang="nb-NO" i="1" dirty="0"/>
              <a:t/>
            </a:r>
            <a:br>
              <a:rPr lang="nb-NO" i="1" dirty="0"/>
            </a:br>
            <a:endParaRPr lang="nb-NO" i="1" dirty="0" smtClean="0"/>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15</a:t>
            </a:fld>
            <a:endParaRPr lang="nb-NO"/>
          </a:p>
        </p:txBody>
      </p:sp>
    </p:spTree>
    <p:extLst>
      <p:ext uri="{BB962C8B-B14F-4D97-AF65-F5344CB8AC3E}">
        <p14:creationId xmlns:p14="http://schemas.microsoft.com/office/powerpoint/2010/main" val="324868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GUD GIR DRØMMER!</a:t>
            </a:r>
            <a:br>
              <a:rPr lang="nb-NO" dirty="0" smtClean="0"/>
            </a:br>
            <a:r>
              <a:rPr lang="nb-NO" dirty="0" smtClean="0"/>
              <a:t>Josef hadde også drømmer. Drømmer</a:t>
            </a:r>
            <a:r>
              <a:rPr lang="nb-NO" baseline="0" dirty="0" smtClean="0"/>
              <a:t> han fikk fra Gud. </a:t>
            </a:r>
            <a:br>
              <a:rPr lang="nb-NO" baseline="0" dirty="0" smtClean="0"/>
            </a:br>
            <a:r>
              <a:rPr lang="nb-NO" baseline="0" dirty="0" smtClean="0"/>
              <a:t>Hva slag liv hadde Josef? Et lett liv? Populær hele tiden? </a:t>
            </a:r>
          </a:p>
          <a:p>
            <a:endParaRPr lang="nb-NO" baseline="0" dirty="0" smtClean="0"/>
          </a:p>
          <a:p>
            <a:r>
              <a:rPr lang="nb-NO" baseline="0" dirty="0" smtClean="0"/>
              <a:t>GUD ØNSKER Å GI DEG DRØMMER, MEN HVA ER DIN MOTIVASJON?</a:t>
            </a:r>
          </a:p>
          <a:p>
            <a:endParaRPr lang="nb-NO" baseline="0" dirty="0" smtClean="0"/>
          </a:p>
          <a:p>
            <a:pPr marL="171450" indent="-171450">
              <a:buFontTx/>
              <a:buChar char="-"/>
            </a:pPr>
            <a:r>
              <a:rPr lang="nb-NO" baseline="0" dirty="0" smtClean="0"/>
              <a:t>Å bli populær? Berømt? Rik? Ha mange fans? </a:t>
            </a:r>
            <a:br>
              <a:rPr lang="nb-NO" baseline="0" dirty="0" smtClean="0"/>
            </a:br>
            <a:endParaRPr lang="nb-NO" baseline="0" dirty="0" smtClean="0"/>
          </a:p>
          <a:p>
            <a:pPr marL="171450" indent="-171450">
              <a:buFontTx/>
              <a:buChar char="-"/>
            </a:pPr>
            <a:r>
              <a:rPr lang="nb-NO" baseline="0" dirty="0" smtClean="0"/>
              <a:t>Eller ønsker du å utrette noe positivt og viktig for enkeltpersoner eller et helt folk? </a:t>
            </a:r>
          </a:p>
          <a:p>
            <a:pPr marL="0" indent="0">
              <a:buFontTx/>
              <a:buNone/>
            </a:pPr>
            <a:endParaRPr lang="nb-NO" baseline="0" dirty="0" smtClean="0"/>
          </a:p>
          <a:p>
            <a:pPr marL="0" indent="0">
              <a:buFontTx/>
              <a:buNone/>
            </a:pPr>
            <a:r>
              <a:rPr lang="nb-NO" baseline="0" dirty="0" smtClean="0"/>
              <a:t>Hva er du villig til å ofre for å oppnå drømmen din?</a:t>
            </a:r>
            <a:br>
              <a:rPr lang="nb-NO" baseline="0" dirty="0" smtClean="0"/>
            </a:b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16</a:t>
            </a:fld>
            <a:endParaRPr lang="nb-NO"/>
          </a:p>
        </p:txBody>
      </p:sp>
    </p:spTree>
    <p:extLst>
      <p:ext uri="{BB962C8B-B14F-4D97-AF65-F5344CB8AC3E}">
        <p14:creationId xmlns:p14="http://schemas.microsoft.com/office/powerpoint/2010/main" val="402105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a:t>
            </a:r>
            <a:r>
              <a:rPr lang="nb-NO" baseline="0" dirty="0" smtClean="0"/>
              <a:t>for ble Ester dronning i Persia? </a:t>
            </a:r>
            <a:br>
              <a:rPr lang="nb-NO" baseline="0" dirty="0" smtClean="0"/>
            </a:br>
            <a:r>
              <a:rPr lang="nb-NO" baseline="0" dirty="0" smtClean="0"/>
              <a:t>- Det var på grunn av hennes vakre utseende.</a:t>
            </a:r>
          </a:p>
          <a:p>
            <a:endParaRPr lang="nb-NO" baseline="0" dirty="0" smtClean="0"/>
          </a:p>
          <a:p>
            <a:r>
              <a:rPr lang="nb-NO" baseline="0" dirty="0" smtClean="0"/>
              <a:t>Du er ikke mer verdifull om du er vakker, men Gud kan bruke ditt utseende, det du er flink til, dine penger for å hjelpe andre og for å ære Gud!</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17</a:t>
            </a:fld>
            <a:endParaRPr lang="nb-NO"/>
          </a:p>
        </p:txBody>
      </p:sp>
    </p:spTree>
    <p:extLst>
      <p:ext uri="{BB962C8B-B14F-4D97-AF65-F5344CB8AC3E}">
        <p14:creationId xmlns:p14="http://schemas.microsoft.com/office/powerpoint/2010/main" val="123363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Min verdi - hva forteller bibelen?</a:t>
            </a:r>
          </a:p>
          <a:p>
            <a:endParaRPr lang="nb-NO" dirty="0" smtClean="0"/>
          </a:p>
          <a:p>
            <a:r>
              <a:rPr lang="nb-NO" dirty="0" smtClean="0"/>
              <a:t>Gud har skapt oss med ansvar for å forvalte det vi har fått, og han unner oss selvsagt gode opplevelser. Men det er lett å lure seg selv, slik kong Salomo gjorde. Denne ufattelig rike kongen i Israel oppdaget at velstanden og jakten på gode opplevelser til syvende og sist bare førte til tomhet. Opplevelsene som rikdommen kunne skaffe ham, var gode der og da. Men følelsene forsvant. De kunne ikke gjøre han virkelig lykkelig. Les mer om hva han sier i </a:t>
            </a:r>
            <a:r>
              <a:rPr lang="nb-NO" dirty="0" smtClean="0">
                <a:hlinkClick r:id="rId3"/>
              </a:rPr>
              <a:t>Fork 2,8-11</a:t>
            </a:r>
            <a:r>
              <a:rPr lang="nb-NO" dirty="0" smtClean="0"/>
              <a:t>.Det samme kan vi høre i dag – fra mennesker som «har alt», men som føler seg både ensomme og ulykkelige.</a:t>
            </a:r>
          </a:p>
          <a:p>
            <a:r>
              <a:rPr lang="nb-NO" dirty="0" smtClean="0"/>
              <a:t>Hvilket perspektiv har du på livet? Er livet bare her og nå?</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CC2B8DB-36B4-435A-AA84-BB28E5C8212A}" type="slidenum">
              <a:rPr lang="nb-NO" smtClean="0"/>
              <a:pPr/>
              <a:t>18</a:t>
            </a:fld>
            <a:endParaRPr lang="nb-NO"/>
          </a:p>
        </p:txBody>
      </p:sp>
    </p:spTree>
    <p:extLst>
      <p:ext uri="{BB962C8B-B14F-4D97-AF65-F5344CB8AC3E}">
        <p14:creationId xmlns:p14="http://schemas.microsoft.com/office/powerpoint/2010/main" val="2523160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47867" rtl="0" eaLnBrk="1" fontAlgn="auto" latinLnBrk="0" hangingPunct="1">
              <a:lnSpc>
                <a:spcPct val="100000"/>
              </a:lnSpc>
              <a:spcBef>
                <a:spcPts val="0"/>
              </a:spcBef>
              <a:spcAft>
                <a:spcPts val="0"/>
              </a:spcAft>
              <a:buClrTx/>
              <a:buSzTx/>
              <a:buFontTx/>
              <a:buNone/>
              <a:tabLst/>
              <a:defRPr/>
            </a:pPr>
            <a:r>
              <a:rPr lang="nb-NO" sz="1200" b="1" dirty="0" smtClean="0">
                <a:solidFill>
                  <a:srgbClr val="FFC000"/>
                </a:solidFill>
              </a:rPr>
              <a:t>Gud har en utfordring: </a:t>
            </a:r>
          </a:p>
          <a:p>
            <a:pPr algn="l"/>
            <a:r>
              <a:rPr lang="nb-NO" sz="1100" b="0" i="1" dirty="0" smtClean="0"/>
              <a:t>Hvem skal jeg sende, og hvem vil gå for oss?</a:t>
            </a:r>
            <a:r>
              <a:rPr lang="nb-NO" sz="1100" b="0" i="0" baseline="0" dirty="0" smtClean="0"/>
              <a:t> </a:t>
            </a:r>
            <a:r>
              <a:rPr lang="nb-NO" sz="1100" b="0" dirty="0" smtClean="0"/>
              <a:t>Jeg sa: </a:t>
            </a:r>
            <a:r>
              <a:rPr lang="nb-NO" sz="1100" b="0" i="1" dirty="0" smtClean="0"/>
              <a:t>Jeg! Send meg! </a:t>
            </a:r>
            <a:r>
              <a:rPr lang="nb-NO" sz="1100" b="0" dirty="0" smtClean="0"/>
              <a:t>Jes</a:t>
            </a:r>
            <a:r>
              <a:rPr lang="nb-NO" sz="1100" b="0" baseline="0" dirty="0" smtClean="0"/>
              <a:t> </a:t>
            </a:r>
            <a:r>
              <a:rPr lang="nb-NO" sz="1100" b="0" dirty="0" smtClean="0"/>
              <a:t>6,8</a:t>
            </a:r>
            <a:endParaRPr lang="nb-NO" sz="1100" b="0" dirty="0" smtClean="0"/>
          </a:p>
          <a:p>
            <a:pPr defTabSz="947867">
              <a:defRPr/>
            </a:pP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19</a:t>
            </a:fld>
            <a:endParaRPr lang="nb-NO"/>
          </a:p>
        </p:txBody>
      </p:sp>
    </p:spTree>
    <p:extLst>
      <p:ext uri="{BB962C8B-B14F-4D97-AF65-F5344CB8AC3E}">
        <p14:creationId xmlns:p14="http://schemas.microsoft.com/office/powerpoint/2010/main" val="10199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900" y="1308100"/>
            <a:ext cx="6269038" cy="3527425"/>
          </a:xfrm>
        </p:spPr>
      </p:sp>
      <p:sp>
        <p:nvSpPr>
          <p:cNvPr id="3" name="Plassholder for notater 2"/>
          <p:cNvSpPr>
            <a:spLocks noGrp="1"/>
          </p:cNvSpPr>
          <p:nvPr>
            <p:ph type="body" idx="1"/>
          </p:nvPr>
        </p:nvSpPr>
        <p:spPr/>
        <p:txBody>
          <a:bodyPr/>
          <a:lstStyle/>
          <a:p>
            <a:pPr defTabSz="850806">
              <a:defRPr/>
            </a:pPr>
            <a:r>
              <a:rPr lang="nb-NO" dirty="0"/>
              <a:t>Det er mye som vil påvirke hva vi tenker om oss selv. Men hva er egentlig sannheten om menneskets verdi?</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536D1CB-453C-4098-80A2-6E9A0F84E192}" type="slidenum">
              <a:rPr lang="nb-NO" smtClean="0"/>
              <a:pPr/>
              <a:t>2</a:t>
            </a:fld>
            <a:endParaRPr lang="nb-NO"/>
          </a:p>
        </p:txBody>
      </p:sp>
    </p:spTree>
    <p:extLst>
      <p:ext uri="{BB962C8B-B14F-4D97-AF65-F5344CB8AC3E}">
        <p14:creationId xmlns:p14="http://schemas.microsoft.com/office/powerpoint/2010/main" val="212136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t>
            </a:r>
            <a:r>
              <a:rPr lang="nb-NO" i="1" dirty="0" smtClean="0"/>
              <a:t>Filmen treffer oss direkte i følelsene uten å mellomlande i intellektet…</a:t>
            </a:r>
            <a:r>
              <a:rPr lang="nb-NO" dirty="0" smtClean="0"/>
              <a:t>”</a:t>
            </a:r>
            <a:r>
              <a:rPr lang="nb-NO" i="1" dirty="0" smtClean="0"/>
              <a:t> </a:t>
            </a:r>
            <a:r>
              <a:rPr lang="nb-NO" dirty="0" smtClean="0"/>
              <a:t>(Regissør Ingmar Bergman)</a:t>
            </a:r>
            <a:br>
              <a:rPr lang="nb-NO" dirty="0" smtClean="0"/>
            </a:br>
            <a:endParaRPr lang="nb-NO" dirty="0" smtClean="0"/>
          </a:p>
          <a:p>
            <a:r>
              <a:rPr lang="nb-NO" dirty="0" smtClean="0"/>
              <a:t>Sitatet kommer fra Ingmar Bergman, kjent svensk teater- og filmregissør.  Han sa at filmene går direkte til følelsene våre, uten å mellomlande i intellektet. Filmer appellerer spesielt sterkt til følelsene våre, og derfor kan det være en utfordring å også tenke over budskapet i forskjellige filmer.</a:t>
            </a:r>
            <a:br>
              <a:rPr lang="nb-NO" dirty="0" smtClean="0"/>
            </a:br>
            <a:endParaRPr lang="nb-NO" dirty="0" smtClean="0"/>
          </a:p>
          <a:p>
            <a:r>
              <a:rPr lang="nb-NO" i="1" dirty="0" smtClean="0"/>
              <a:t>“Det kommer vel egentlig ikke som en overraskelse at populærkulturelle produkter som filmer og tv-serier er mer enn «bare underholdning». Jeg tipper de fleste av oss har kjent på sterke følelser i møte med filmfortellingene. Vi blir både rørt og rystet, vi ler, vi gråter og fylles med glede”,</a:t>
            </a:r>
            <a:r>
              <a:rPr lang="nb-NO" dirty="0" smtClean="0"/>
              <a:t> skriver </a:t>
            </a:r>
            <a:r>
              <a:rPr lang="nb-NO" dirty="0" smtClean="0">
                <a:hlinkClick r:id="rId3"/>
              </a:rPr>
              <a:t>Eivind Bø</a:t>
            </a:r>
            <a:r>
              <a:rPr lang="nb-NO" dirty="0" smtClean="0"/>
              <a:t>, tidligere redaktør for snakkomtro.no</a:t>
            </a:r>
            <a:br>
              <a:rPr lang="nb-NO" dirty="0" smtClean="0"/>
            </a:br>
            <a:r>
              <a:rPr lang="nb-NO" dirty="0" smtClean="0"/>
              <a:t/>
            </a:r>
            <a:br>
              <a:rPr lang="nb-NO" dirty="0" smtClean="0"/>
            </a:br>
            <a:endParaRPr lang="nb-NO" dirty="0" smtClean="0"/>
          </a:p>
          <a:p>
            <a:r>
              <a:rPr lang="nb-NO" b="1" dirty="0" smtClean="0"/>
              <a:t>Til </a:t>
            </a:r>
            <a:r>
              <a:rPr lang="nb-NO" b="1" dirty="0" err="1" smtClean="0"/>
              <a:t>lærerern</a:t>
            </a:r>
            <a:r>
              <a:rPr lang="nb-NO" b="1" dirty="0" smtClean="0"/>
              <a:t>:</a:t>
            </a:r>
            <a:r>
              <a:rPr lang="nb-NO" dirty="0" smtClean="0"/>
              <a:t/>
            </a:r>
            <a:br>
              <a:rPr lang="nb-NO" dirty="0" smtClean="0"/>
            </a:br>
            <a:r>
              <a:rPr lang="nb-NO" dirty="0" smtClean="0"/>
              <a:t>Med dette i bakhodet er det interessant at filmer, og tv-serier kanskje enda mer, kan regnes som kulturelle «spydspisser» når det gjelder sensitiv tematikk. Det er nemlig ofte her utfordrende problemstillinger og tabuer blir utforsket. Gjennom populærkulturen blir vi presentert for nye livsstiler, andres ulike valg og andre måter å leve livet på. Og bevisst eller ubevisst begynner vi å vurdere og ta stilling til de ulike verdispørsmålene som dukker opp. Medieforskningen viser nemlig også at populærkulturen gjør mer enn å presentere temaer og tabuer, den kan også være med på å føre til holdningsendringer og normalisering av det ukjente og «unormale». (</a:t>
            </a:r>
            <a:r>
              <a:rPr lang="nb-NO" dirty="0" smtClean="0">
                <a:hlinkClick r:id="rId3"/>
              </a:rPr>
              <a:t>Eivind Bø</a:t>
            </a:r>
            <a:r>
              <a:rPr lang="nb-NO" dirty="0" smtClean="0"/>
              <a:t>)</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3</a:t>
            </a:fld>
            <a:endParaRPr lang="nb-NO"/>
          </a:p>
        </p:txBody>
      </p:sp>
    </p:spTree>
    <p:extLst>
      <p:ext uri="{BB962C8B-B14F-4D97-AF65-F5344CB8AC3E}">
        <p14:creationId xmlns:p14="http://schemas.microsoft.com/office/powerpoint/2010/main" val="386527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Hvordan blir vi påvirket?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r>
              <a:rPr lang="nb-NO" dirty="0" smtClean="0"/>
              <a:t>Kanskje tenker du; «Men dette påvirker ikke meg?! Jeg er så bevisst på hva jeg selv tror og står for, og noen underholdende filmer endrer ikke på det!» Påvirkning er noe som skjer kontinuerlig, i møte med samfunnet som helhet. Enten det er hjemme, på skolen, på kjøpesenteret eller foran tv-skjermen. Overalt skjer det formidling av verdier og holdninger, som vi – </a:t>
            </a:r>
            <a:r>
              <a:rPr lang="nb-NO" u="sng" dirty="0" smtClean="0"/>
              <a:t>bevisst eller ubevisst</a:t>
            </a:r>
            <a:r>
              <a:rPr lang="nb-NO" dirty="0" smtClean="0"/>
              <a:t> – må forholde oss til. </a:t>
            </a:r>
          </a:p>
          <a:p>
            <a:endParaRPr lang="nb-NO" dirty="0" smtClean="0"/>
          </a:p>
          <a:p>
            <a:r>
              <a:rPr lang="nb-NO" dirty="0" smtClean="0"/>
              <a:t>Påvirkning kan ut fra dette skje på (minst) to måter:</a:t>
            </a:r>
          </a:p>
          <a:p>
            <a:pPr marL="171450" indent="-171450">
              <a:buFontTx/>
              <a:buChar char="-"/>
            </a:pPr>
            <a:r>
              <a:rPr lang="nb-NO" dirty="0" smtClean="0"/>
              <a:t>Enten så får du </a:t>
            </a:r>
            <a:r>
              <a:rPr lang="nb-NO" u="sng" dirty="0" smtClean="0"/>
              <a:t>bekreftet</a:t>
            </a:r>
            <a:r>
              <a:rPr lang="nb-NO" dirty="0" smtClean="0"/>
              <a:t> det du allerede står for, og dermed styrker de verdiene og holdningene det gjelder.</a:t>
            </a:r>
          </a:p>
          <a:p>
            <a:pPr marL="171450" indent="-171450">
              <a:buFontTx/>
              <a:buChar char="-"/>
            </a:pPr>
            <a:r>
              <a:rPr lang="nb-NO" dirty="0" smtClean="0"/>
              <a:t>Eller så bryter det du møter med dine egne verdier og holdninger, og dermed blir du </a:t>
            </a:r>
            <a:r>
              <a:rPr lang="nb-NO" u="sng" dirty="0" smtClean="0"/>
              <a:t>utfordret</a:t>
            </a:r>
            <a:r>
              <a:rPr lang="nb-NO" dirty="0" smtClean="0"/>
              <a:t> på det du står for. Over tid kan slike utfordringer – sakte med sikkert – og sannsynligvis ubevisst – lede deg til å endre mening.</a:t>
            </a:r>
          </a:p>
          <a:p>
            <a:pPr marL="0" indent="0">
              <a:buFontTx/>
              <a:buNone/>
            </a:pPr>
            <a:r>
              <a:rPr lang="nb-NO" dirty="0" smtClean="0"/>
              <a:t/>
            </a:r>
            <a:br>
              <a:rPr lang="nb-NO" dirty="0" smtClean="0"/>
            </a:br>
            <a:r>
              <a:rPr lang="nb-NO" dirty="0" smtClean="0"/>
              <a:t>Uansett – begge disse perspektivene er en form for påvirkning. I det vi innser dette, at det skjer en kontinuerlig påvirkning i møte med populærkulturen, forstår vi også at det faktisk er viktig å undersøke litt nærmere hva filmene og tv-serien faktisk formidler – og hvordan vi vil forholde oss til dette.</a:t>
            </a:r>
          </a:p>
          <a:p>
            <a:endParaRPr lang="nb-NO" sz="1200" b="1"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Fordypning for læreren: </a:t>
            </a:r>
            <a:r>
              <a:rPr lang="nb-NO" sz="1200" u="sng" kern="1200" dirty="0" smtClean="0">
                <a:solidFill>
                  <a:schemeClr val="tx1"/>
                </a:solidFill>
                <a:effectLst/>
                <a:latin typeface="+mn-lt"/>
                <a:ea typeface="+mn-ea"/>
                <a:cs typeface="+mn-cs"/>
                <a:hlinkClick r:id="rId3"/>
              </a:rPr>
              <a:t>https://damaris-skole-grs.no/fullverdig-fokus-pa-filmmediet/</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4</a:t>
            </a:fld>
            <a:endParaRPr lang="nb-NO"/>
          </a:p>
        </p:txBody>
      </p:sp>
    </p:spTree>
    <p:extLst>
      <p:ext uri="{BB962C8B-B14F-4D97-AF65-F5344CB8AC3E}">
        <p14:creationId xmlns:p14="http://schemas.microsoft.com/office/powerpoint/2010/main" val="367289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1946">
              <a:defRPr/>
            </a:pPr>
            <a:r>
              <a:rPr lang="nb-NO" dirty="0"/>
              <a:t>Tiden vi lever i, har stort fokus på det ytre. Mediene er fylt av kjendiser med et «perfekt» utseende. På sosiale medier gjelder det å bli sett og få tilbakemeldinger. Mange føler seg mer verdifulle når de får høre at de er fine. </a:t>
            </a:r>
            <a:br>
              <a:rPr lang="nb-NO" dirty="0"/>
            </a:br>
            <a:r>
              <a:rPr lang="nb-NO" dirty="0"/>
              <a:t>-  Husker du? Selv de flotteste kjendisene blir retusjert på bilder og plakater!</a:t>
            </a:r>
          </a:p>
          <a:p>
            <a:pPr defTabSz="881946">
              <a:defRPr/>
            </a:pPr>
            <a:endParaRPr lang="nb-NO" dirty="0"/>
          </a:p>
        </p:txBody>
      </p:sp>
      <p:sp>
        <p:nvSpPr>
          <p:cNvPr id="4" name="Plassholder for lysbildenummer 3"/>
          <p:cNvSpPr>
            <a:spLocks noGrp="1"/>
          </p:cNvSpPr>
          <p:nvPr>
            <p:ph type="sldNum" sz="quarter" idx="10"/>
          </p:nvPr>
        </p:nvSpPr>
        <p:spPr/>
        <p:txBody>
          <a:bodyPr/>
          <a:lstStyle/>
          <a:p>
            <a:fld id="{9CCE2438-0CBB-4F23-A563-FD1E75357B17}" type="slidenum">
              <a:rPr lang="nb-NO" smtClean="0"/>
              <a:pPr/>
              <a:t>5</a:t>
            </a:fld>
            <a:endParaRPr lang="nb-NO"/>
          </a:p>
        </p:txBody>
      </p:sp>
    </p:spTree>
    <p:extLst>
      <p:ext uri="{BB962C8B-B14F-4D97-AF65-F5344CB8AC3E}">
        <p14:creationId xmlns:p14="http://schemas.microsoft.com/office/powerpoint/2010/main" val="332593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13">
              <a:defRPr/>
            </a:pPr>
            <a:r>
              <a:rPr lang="nb-NO" b="1" dirty="0" smtClean="0"/>
              <a:t>Prestasjonene</a:t>
            </a:r>
          </a:p>
          <a:p>
            <a:pPr defTabSz="914313">
              <a:defRPr/>
            </a:pPr>
            <a:endParaRPr lang="nb-NO" b="1" dirty="0"/>
          </a:p>
          <a:p>
            <a:pPr defTabSz="914313">
              <a:defRPr/>
            </a:pPr>
            <a:r>
              <a:rPr lang="nb-NO" dirty="0"/>
              <a:t>Hvor </a:t>
            </a:r>
            <a:r>
              <a:rPr lang="nb-NO" dirty="0" smtClean="0"/>
              <a:t>viktig</a:t>
            </a:r>
            <a:r>
              <a:rPr lang="nb-NO" baseline="0" dirty="0" smtClean="0"/>
              <a:t> er det for deg å prestere </a:t>
            </a:r>
            <a:r>
              <a:rPr lang="nb-NO" dirty="0" smtClean="0"/>
              <a:t>veldig </a:t>
            </a:r>
            <a:r>
              <a:rPr lang="nb-NO" dirty="0"/>
              <a:t>bra </a:t>
            </a:r>
            <a:r>
              <a:rPr lang="nb-NO" u="sng" dirty="0"/>
              <a:t>for å føle deg verdifull</a:t>
            </a:r>
            <a:r>
              <a:rPr lang="nb-NO" dirty="0"/>
              <a:t>?  </a:t>
            </a:r>
          </a:p>
          <a:p>
            <a:pPr defTabSz="914313">
              <a:defRPr/>
            </a:pPr>
            <a:r>
              <a:rPr lang="nb-NO" dirty="0"/>
              <a:t/>
            </a:r>
            <a:br>
              <a:rPr lang="nb-NO" dirty="0"/>
            </a:br>
            <a:r>
              <a:rPr lang="nb-NO" dirty="0"/>
              <a:t>Mange har et så sterkt ønske om å utmerke seg, at de setter skyhøye krav til seg selv enten det er på skolen, i idrett, i ulike fritidsaktiviteter eller i det sosiale liv. Når en lykkes, er selvfølelsen god – og motsatt. Da kommer også lett følelsen av å være mindre verdt snikende. Men hvis prestasjonene våre bestemmer verdien vår, vil </a:t>
            </a:r>
            <a:r>
              <a:rPr lang="nb-NO" dirty="0" smtClean="0"/>
              <a:t>verdien vår stadig være i forandring….</a:t>
            </a:r>
            <a:endParaRPr lang="nb-NO" dirty="0"/>
          </a:p>
          <a:p>
            <a:endParaRPr lang="nb-NO" b="1" dirty="0"/>
          </a:p>
        </p:txBody>
      </p:sp>
      <p:sp>
        <p:nvSpPr>
          <p:cNvPr id="4" name="Plassholder for lysbildenummer 3"/>
          <p:cNvSpPr>
            <a:spLocks noGrp="1"/>
          </p:cNvSpPr>
          <p:nvPr>
            <p:ph type="sldNum" sz="quarter" idx="10"/>
          </p:nvPr>
        </p:nvSpPr>
        <p:spPr/>
        <p:txBody>
          <a:bodyPr/>
          <a:lstStyle/>
          <a:p>
            <a:fld id="{9CCE2438-0CBB-4F23-A563-FD1E75357B17}" type="slidenum">
              <a:rPr lang="nb-NO" smtClean="0"/>
              <a:pPr/>
              <a:t>6</a:t>
            </a:fld>
            <a:endParaRPr lang="nb-NO"/>
          </a:p>
        </p:txBody>
      </p:sp>
    </p:spTree>
    <p:extLst>
      <p:ext uri="{BB962C8B-B14F-4D97-AF65-F5344CB8AC3E}">
        <p14:creationId xmlns:p14="http://schemas.microsoft.com/office/powerpoint/2010/main" val="315853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a:defRPr sz="1400"/>
            </a:pPr>
            <a:r>
              <a:rPr lang="nb-NO" dirty="0" smtClean="0"/>
              <a:t>Det var kanskje TV-serien «</a:t>
            </a:r>
            <a:r>
              <a:rPr lang="nb-NO" dirty="0" err="1" smtClean="0"/>
              <a:t>Friends</a:t>
            </a:r>
            <a:r>
              <a:rPr lang="nb-NO" dirty="0" smtClean="0"/>
              <a:t>/Venner</a:t>
            </a:r>
            <a:r>
              <a:rPr lang="nb-NO" baseline="0" dirty="0" smtClean="0"/>
              <a:t> for livet</a:t>
            </a:r>
            <a:r>
              <a:rPr lang="nb-NO" dirty="0" smtClean="0"/>
              <a:t>» som satte en ny standard for hva vennegjengen betyr for unge mennesker: Den er i mange tilfeller viktigere enn familie. Venner kan velges, i motsetning til familien. </a:t>
            </a:r>
          </a:p>
          <a:p>
            <a:pPr defTabSz="914313">
              <a:defRPr sz="1400"/>
            </a:pPr>
            <a:endParaRPr lang="nb-NO" sz="1400" dirty="0"/>
          </a:p>
          <a:p>
            <a:pPr defTabSz="914313">
              <a:defRPr sz="1400"/>
            </a:pPr>
            <a:r>
              <a:rPr lang="nb-NO" sz="1400" dirty="0"/>
              <a:t>I mange miljøer gir det status å ha venner som er populære og vellykkede. For å få innpass, kan en lett velge å gjøre ting vi egentlig ikke ønsker. I hvor stor grad er det vennene dine som gir deg opplevelsen av å være mer eller mindre verdifull</a:t>
            </a:r>
            <a:r>
              <a:rPr lang="nb-NO" sz="1400" dirty="0" smtClean="0"/>
              <a:t>?  </a:t>
            </a:r>
          </a:p>
          <a:p>
            <a:pPr defTabSz="914313">
              <a:defRPr sz="1400"/>
            </a:pPr>
            <a:endParaRPr lang="nb-NO" sz="1400" dirty="0" smtClean="0"/>
          </a:p>
          <a:p>
            <a:pPr marL="0" marR="0" lvl="0" indent="0" algn="l" defTabSz="914313" rtl="0" eaLnBrk="1" fontAlgn="auto" latinLnBrk="0" hangingPunct="1">
              <a:lnSpc>
                <a:spcPct val="100000"/>
              </a:lnSpc>
              <a:spcBef>
                <a:spcPts val="0"/>
              </a:spcBef>
              <a:spcAft>
                <a:spcPts val="0"/>
              </a:spcAft>
              <a:buClrTx/>
              <a:buSzTx/>
              <a:buFontTx/>
              <a:buNone/>
              <a:tabLst/>
              <a:defRPr sz="1400"/>
            </a:pPr>
            <a:r>
              <a:rPr lang="nb-NO" sz="1400" kern="1200" dirty="0" smtClean="0">
                <a:solidFill>
                  <a:schemeClr val="tx1"/>
                </a:solidFill>
                <a:effectLst/>
                <a:latin typeface="+mn-lt"/>
                <a:ea typeface="+mn-ea"/>
                <a:cs typeface="+mn-cs"/>
              </a:rPr>
              <a:t>Hva betyr vennene dine for selvbildet ditt? Forholdet vi har til mennesker rundt oss, påvirker hvordan vi ser på oss selv. Vi trenger fellesskap, men vi kan lett bli avhengige av andre for å kunne kjenne oss trygge og verdifulle. I mange miljøer gir det status å ha venner som er populære og vellykkede. Hvis man ikke er med i den «rette» gjengen, kan følelsen av å være mindreverdig lett komme. </a:t>
            </a:r>
          </a:p>
          <a:p>
            <a:pPr defTabSz="914313">
              <a:defRPr sz="1400"/>
            </a:pPr>
            <a:endParaRPr lang="nb-NO" sz="1400" dirty="0"/>
          </a:p>
          <a:p>
            <a:pPr>
              <a:defRPr sz="1400"/>
            </a:pPr>
            <a:endParaRPr lang="nb-NO" dirty="0" smtClean="0"/>
          </a:p>
          <a:p>
            <a:pPr>
              <a:defRPr sz="1400"/>
            </a:pPr>
            <a:endParaRPr lang="nb-NO" dirty="0" smtClean="0"/>
          </a:p>
        </p:txBody>
      </p:sp>
    </p:spTree>
    <p:extLst>
      <p:ext uri="{BB962C8B-B14F-4D97-AF65-F5344CB8AC3E}">
        <p14:creationId xmlns:p14="http://schemas.microsoft.com/office/powerpoint/2010/main" val="93963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Min verdi - og eiendelene</a:t>
            </a:r>
          </a:p>
          <a:p>
            <a:r>
              <a:rPr lang="nb-NO" sz="1200" kern="1200" dirty="0" smtClean="0">
                <a:solidFill>
                  <a:schemeClr val="tx1"/>
                </a:solidFill>
                <a:effectLst/>
                <a:latin typeface="+mn-lt"/>
                <a:ea typeface="+mn-ea"/>
                <a:cs typeface="+mn-cs"/>
              </a:rPr>
              <a:t>Hvor viktig er det for deg å ha de «rette» tingene? Ikke bare i reklamen, men også i tv-serier og filmer er det ofte fokus på å være rik og vellykket. En ny telefon eller en dyr jakke kan gi status og følelsen av et vellykket image. Det er som om verdien til tingene våre sier noe om verdien vår. Ja, som om vi kan kjøpe vår verdi som menneske.  </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Min verdi - og opplevelsene</a:t>
            </a:r>
          </a:p>
          <a:p>
            <a:r>
              <a:rPr lang="nb-NO" sz="1200" kern="1200" dirty="0" smtClean="0">
                <a:solidFill>
                  <a:schemeClr val="tx1"/>
                </a:solidFill>
                <a:effectLst/>
                <a:latin typeface="+mn-lt"/>
                <a:ea typeface="+mn-ea"/>
                <a:cs typeface="+mn-cs"/>
              </a:rPr>
              <a:t>Ingenting kan måle seg med gode opplevelser, enten det er en vellykket tacokveld med gode venner, et underholdende spill eller en reise til London. Budskapet i mediene er ofte at vi fortjener de gode opplevelsene, og at det er i opplevelsene vi kan finne meningen i hverdagen.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Selvfølgelig er både utseende, prestasjoner, venner, eiendeler og opplevelser viktige sider ved livet vårt som sier noe om hvem vi er. Men ingenting av dette har noe med vår verdi å gjøre. Hvis det var slik, ville verdien vår være i stadig forandring. Hva er det da som gjør oss verdifulle?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8</a:t>
            </a:fld>
            <a:endParaRPr lang="nb-NO"/>
          </a:p>
        </p:txBody>
      </p:sp>
    </p:spTree>
    <p:extLst>
      <p:ext uri="{BB962C8B-B14F-4D97-AF65-F5344CB8AC3E}">
        <p14:creationId xmlns:p14="http://schemas.microsoft.com/office/powerpoint/2010/main" val="233628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a:t>
            </a:r>
            <a:r>
              <a:rPr lang="nb-NO" dirty="0" smtClean="0"/>
              <a:t>Eiendelene. </a:t>
            </a:r>
            <a:r>
              <a:rPr lang="nb-NO" dirty="0" smtClean="0"/>
              <a:t>Her er et sitat fra en Summer Roberts, en sentral karakter i </a:t>
            </a:r>
            <a:r>
              <a:rPr lang="nb-NO" baseline="0" dirty="0" smtClean="0"/>
              <a:t>The OC</a:t>
            </a:r>
            <a:r>
              <a:rPr lang="nb-NO" dirty="0" smtClean="0"/>
              <a:t>, en amerikansk</a:t>
            </a:r>
            <a:r>
              <a:rPr lang="nb-NO" baseline="0" dirty="0" smtClean="0"/>
              <a:t> </a:t>
            </a:r>
            <a:r>
              <a:rPr lang="nb-NO" dirty="0" smtClean="0"/>
              <a:t>tv-serie</a:t>
            </a:r>
            <a:r>
              <a:rPr lang="nb-NO" baseline="0" dirty="0" smtClean="0"/>
              <a:t>. </a:t>
            </a:r>
            <a:endParaRPr lang="nb-NO" dirty="0" smtClean="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9</a:t>
            </a:fld>
            <a:endParaRPr lang="nb-NO"/>
          </a:p>
        </p:txBody>
      </p:sp>
    </p:spTree>
    <p:extLst>
      <p:ext uri="{BB962C8B-B14F-4D97-AF65-F5344CB8AC3E}">
        <p14:creationId xmlns:p14="http://schemas.microsoft.com/office/powerpoint/2010/main" val="373295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
        <p:nvSpPr>
          <p:cNvPr id="7" name="Rektangel 6"/>
          <p:cNvSpPr/>
          <p:nvPr userDrawn="1"/>
        </p:nvSpPr>
        <p:spPr>
          <a:xfrm>
            <a:off x="5157409" y="3244334"/>
            <a:ext cx="1877181" cy="369332"/>
          </a:xfrm>
          <a:prstGeom prst="rect">
            <a:avLst/>
          </a:prstGeom>
        </p:spPr>
        <p:txBody>
          <a:bodyPr wrap="none">
            <a:spAutoFit/>
          </a:bodyPr>
          <a:lstStyle/>
          <a:p>
            <a:r>
              <a:rPr lang="nb-NO" dirty="0" smtClean="0"/>
              <a:t>© Damaris Norge </a:t>
            </a:r>
            <a:endParaRPr lang="nb-NO" dirty="0"/>
          </a:p>
        </p:txBody>
      </p:sp>
    </p:spTree>
    <p:extLst>
      <p:ext uri="{BB962C8B-B14F-4D97-AF65-F5344CB8AC3E}">
        <p14:creationId xmlns:p14="http://schemas.microsoft.com/office/powerpoint/2010/main" val="214101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4289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418154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863523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328742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62244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5653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EEEEECC-267E-4988-ACA7-0F813F5B2B00}" type="datetimeFigureOut">
              <a:rPr lang="nb-NO" smtClean="0"/>
              <a:t>10.01.2019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66710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EEEEECC-267E-4988-ACA7-0F813F5B2B00}" type="datetimeFigureOut">
              <a:rPr lang="nb-NO" smtClean="0"/>
              <a:t>10.01.2019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9127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EEEEECC-267E-4988-ACA7-0F813F5B2B00}" type="datetimeFigureOut">
              <a:rPr lang="nb-NO" smtClean="0"/>
              <a:t>10.01.2019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0961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5073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1977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365125"/>
            <a:ext cx="12192000" cy="1325563"/>
          </a:xfrm>
          <a:prstGeom prst="rect">
            <a:avLst/>
          </a:prstGeom>
          <a:solidFill>
            <a:srgbClr val="E7E6E6">
              <a:alpha val="40000"/>
            </a:srgbClr>
          </a:solidFill>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EEECC-267E-4988-ACA7-0F813F5B2B00}" type="datetimeFigureOut">
              <a:rPr lang="nb-NO" smtClean="0"/>
              <a:t>10.01.2019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7263-3589-4C6D-8883-6D85EF7002DD}" type="slidenum">
              <a:rPr lang="nb-NO" smtClean="0"/>
              <a:t>‹#›</a:t>
            </a:fld>
            <a:endParaRPr lang="nb-NO"/>
          </a:p>
        </p:txBody>
      </p:sp>
      <p:sp>
        <p:nvSpPr>
          <p:cNvPr id="7" name="Rektangel 6"/>
          <p:cNvSpPr/>
          <p:nvPr userDrawn="1"/>
        </p:nvSpPr>
        <p:spPr>
          <a:xfrm>
            <a:off x="0" y="6488668"/>
            <a:ext cx="1877181" cy="369332"/>
          </a:xfrm>
          <a:prstGeom prst="rect">
            <a:avLst/>
          </a:prstGeom>
        </p:spPr>
        <p:txBody>
          <a:bodyPr wrap="none">
            <a:spAutoFit/>
          </a:bodyPr>
          <a:lstStyle/>
          <a:p>
            <a:r>
              <a:rPr lang="nb-NO" smtClean="0"/>
              <a:t>© Damaris Norge </a:t>
            </a:r>
            <a:endParaRPr lang="nb-NO" dirty="0"/>
          </a:p>
        </p:txBody>
      </p:sp>
    </p:spTree>
    <p:extLst>
      <p:ext uri="{BB962C8B-B14F-4D97-AF65-F5344CB8AC3E}">
        <p14:creationId xmlns:p14="http://schemas.microsoft.com/office/powerpoint/2010/main" val="6587479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7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Britt-Ellen\OneDrive%20for%20Business\Ressurser\Videoer\Alfie%20-%20whats%20it%20all%20about.mpg"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Britt-Ellen\OneDrive%20for%20Business\Ressurser\Videoer\Disney-prinsesser%20Jeg%20dr&#248;mmer%20-%20Disney%20Junior%20Norge%20(1).mp4"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7" name="Plassholder for innhold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009" b="10602"/>
          <a:stretch/>
        </p:blipFill>
        <p:spPr>
          <a:xfrm>
            <a:off x="-10681" y="112877"/>
            <a:ext cx="12202681" cy="6432770"/>
          </a:xfrm>
        </p:spPr>
      </p:pic>
      <p:sp>
        <p:nvSpPr>
          <p:cNvPr id="11" name="Bildeforklaring formet som en sky 10"/>
          <p:cNvSpPr/>
          <p:nvPr/>
        </p:nvSpPr>
        <p:spPr>
          <a:xfrm rot="20724910">
            <a:off x="344505" y="378899"/>
            <a:ext cx="3433603" cy="2041929"/>
          </a:xfrm>
          <a:prstGeom prst="cloudCallout">
            <a:avLst>
              <a:gd name="adj1" fmla="val 13713"/>
              <a:gd name="adj2" fmla="val 8541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p:cNvSpPr txBox="1"/>
          <p:nvPr/>
        </p:nvSpPr>
        <p:spPr>
          <a:xfrm>
            <a:off x="829891" y="861254"/>
            <a:ext cx="2716711" cy="1077218"/>
          </a:xfrm>
          <a:prstGeom prst="rect">
            <a:avLst/>
          </a:prstGeom>
          <a:noFill/>
        </p:spPr>
        <p:txBody>
          <a:bodyPr wrap="square" rtlCol="0">
            <a:spAutoFit/>
          </a:bodyPr>
          <a:lstStyle/>
          <a:p>
            <a:r>
              <a:rPr lang="nb-NO" sz="3200" b="1" i="1" dirty="0" smtClean="0">
                <a:solidFill>
                  <a:schemeClr val="bg1"/>
                </a:solidFill>
              </a:rPr>
              <a:t>Hva gjør meg verdifull?</a:t>
            </a:r>
            <a:endParaRPr lang="nb-NO" sz="3200" b="1" i="1" dirty="0">
              <a:solidFill>
                <a:schemeClr val="bg1"/>
              </a:solidFill>
            </a:endParaRPr>
          </a:p>
        </p:txBody>
      </p:sp>
      <p:sp>
        <p:nvSpPr>
          <p:cNvPr id="13" name="Bildeforklaring formet som en sky 12"/>
          <p:cNvSpPr/>
          <p:nvPr/>
        </p:nvSpPr>
        <p:spPr>
          <a:xfrm rot="167005">
            <a:off x="6130280" y="445847"/>
            <a:ext cx="3366205" cy="1713594"/>
          </a:xfrm>
          <a:prstGeom prst="cloudCallout">
            <a:avLst>
              <a:gd name="adj1" fmla="val -26775"/>
              <a:gd name="adj2" fmla="val 7970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2400" b="1" dirty="0">
              <a:solidFill>
                <a:schemeClr val="bg1"/>
              </a:solidFill>
            </a:endParaRPr>
          </a:p>
        </p:txBody>
      </p:sp>
      <p:sp>
        <p:nvSpPr>
          <p:cNvPr id="14" name="TekstSylinder 13"/>
          <p:cNvSpPr txBox="1"/>
          <p:nvPr/>
        </p:nvSpPr>
        <p:spPr>
          <a:xfrm>
            <a:off x="6728291" y="1010256"/>
            <a:ext cx="2437762" cy="584775"/>
          </a:xfrm>
          <a:prstGeom prst="rect">
            <a:avLst/>
          </a:prstGeom>
          <a:noFill/>
        </p:spPr>
        <p:txBody>
          <a:bodyPr wrap="square" rtlCol="0">
            <a:spAutoFit/>
          </a:bodyPr>
          <a:lstStyle/>
          <a:p>
            <a:r>
              <a:rPr lang="nb-NO" sz="3200" b="1" i="1" dirty="0" smtClean="0">
                <a:solidFill>
                  <a:schemeClr val="bg1"/>
                </a:solidFill>
              </a:rPr>
              <a:t>Hvem er jeg?</a:t>
            </a:r>
            <a:endParaRPr lang="nb-NO" sz="3200" b="1" i="1" dirty="0">
              <a:solidFill>
                <a:schemeClr val="bg1"/>
              </a:solidFill>
            </a:endParaRPr>
          </a:p>
        </p:txBody>
      </p:sp>
      <p:sp>
        <p:nvSpPr>
          <p:cNvPr id="15" name="TekstSylinder 14"/>
          <p:cNvSpPr txBox="1"/>
          <p:nvPr/>
        </p:nvSpPr>
        <p:spPr>
          <a:xfrm>
            <a:off x="9459310" y="6176315"/>
            <a:ext cx="3736428" cy="369332"/>
          </a:xfrm>
          <a:prstGeom prst="rect">
            <a:avLst/>
          </a:prstGeom>
          <a:noFill/>
        </p:spPr>
        <p:txBody>
          <a:bodyPr wrap="square" rtlCol="0">
            <a:spAutoFit/>
          </a:bodyPr>
          <a:lstStyle/>
          <a:p>
            <a:r>
              <a:rPr lang="nb-NO" dirty="0" smtClean="0"/>
              <a:t>Foto: </a:t>
            </a:r>
            <a:r>
              <a:rPr lang="nb-NO" dirty="0" err="1" smtClean="0"/>
              <a:t>Jed</a:t>
            </a:r>
            <a:r>
              <a:rPr lang="nb-NO" dirty="0" smtClean="0"/>
              <a:t> </a:t>
            </a:r>
            <a:r>
              <a:rPr lang="nb-NO" dirty="0" err="1" smtClean="0"/>
              <a:t>Villejo</a:t>
            </a:r>
            <a:r>
              <a:rPr lang="nb-NO" dirty="0" smtClean="0"/>
              <a:t>/</a:t>
            </a:r>
            <a:r>
              <a:rPr lang="nb-NO" dirty="0" err="1" smtClean="0"/>
              <a:t>Unsplash</a:t>
            </a:r>
            <a:endParaRPr lang="nb-NO" dirty="0"/>
          </a:p>
        </p:txBody>
      </p:sp>
    </p:spTree>
    <p:extLst>
      <p:ext uri="{BB962C8B-B14F-4D97-AF65-F5344CB8AC3E}">
        <p14:creationId xmlns:p14="http://schemas.microsoft.com/office/powerpoint/2010/main" val="25249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06" t="18932" r="4269" b="28319"/>
          <a:stretch/>
        </p:blipFill>
        <p:spPr>
          <a:xfrm>
            <a:off x="3679680" y="0"/>
            <a:ext cx="8374138" cy="6593615"/>
          </a:xfrm>
        </p:spPr>
      </p:pic>
      <p:sp>
        <p:nvSpPr>
          <p:cNvPr id="5" name="TekstSylinder 4"/>
          <p:cNvSpPr txBox="1"/>
          <p:nvPr/>
        </p:nvSpPr>
        <p:spPr>
          <a:xfrm>
            <a:off x="10191404" y="6049858"/>
            <a:ext cx="1567827" cy="369332"/>
          </a:xfrm>
          <a:prstGeom prst="rect">
            <a:avLst/>
          </a:prstGeom>
          <a:noFill/>
        </p:spPr>
        <p:txBody>
          <a:bodyPr wrap="square" rtlCol="0">
            <a:spAutoFit/>
          </a:bodyPr>
          <a:lstStyle/>
          <a:p>
            <a:r>
              <a:rPr lang="nb-NO" dirty="0" smtClean="0"/>
              <a:t>Bilde: </a:t>
            </a:r>
            <a:r>
              <a:rPr lang="nb-NO" dirty="0" err="1" smtClean="0"/>
              <a:t>Pixabay</a:t>
            </a:r>
            <a:endParaRPr lang="nb-NO" dirty="0"/>
          </a:p>
        </p:txBody>
      </p:sp>
      <p:sp>
        <p:nvSpPr>
          <p:cNvPr id="6" name="Tittel 1"/>
          <p:cNvSpPr>
            <a:spLocks noGrp="1"/>
          </p:cNvSpPr>
          <p:nvPr>
            <p:ph type="title"/>
          </p:nvPr>
        </p:nvSpPr>
        <p:spPr>
          <a:xfrm>
            <a:off x="0" y="147412"/>
            <a:ext cx="6826944" cy="1325563"/>
          </a:xfrm>
          <a:noFill/>
        </p:spPr>
        <p:txBody>
          <a:bodyPr>
            <a:normAutofit/>
          </a:bodyPr>
          <a:lstStyle/>
          <a:p>
            <a:r>
              <a:rPr lang="nb-NO" sz="8800" b="1" dirty="0" smtClean="0"/>
              <a:t>#Opplevelser</a:t>
            </a:r>
            <a:endParaRPr lang="nb-NO" sz="8800" b="1" dirty="0"/>
          </a:p>
        </p:txBody>
      </p:sp>
    </p:spTree>
    <p:extLst>
      <p:ext uri="{BB962C8B-B14F-4D97-AF65-F5344CB8AC3E}">
        <p14:creationId xmlns:p14="http://schemas.microsoft.com/office/powerpoint/2010/main" val="1413738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lfie - whats it all about.mpg">
            <a:hlinkClick r:id="" action="ppaction://media"/>
          </p:cNvPr>
          <p:cNvPicPr>
            <a:picLocks noGrp="1" noRot="1" noChangeAspect="1"/>
          </p:cNvPicPr>
          <p:nvPr>
            <p:ph idx="1"/>
            <a:videoFile r:link="rId1"/>
          </p:nvPr>
        </p:nvPicPr>
        <p:blipFill>
          <a:blip r:embed="rId4" cstate="print"/>
          <a:stretch>
            <a:fillRect/>
          </a:stretch>
        </p:blipFill>
        <p:spPr>
          <a:xfrm>
            <a:off x="1530096" y="0"/>
            <a:ext cx="8686800" cy="6515100"/>
          </a:xfrm>
          <a:prstGeom prst="rect">
            <a:avLst/>
          </a:prstGeom>
        </p:spPr>
      </p:pic>
    </p:spTree>
    <p:extLst>
      <p:ext uri="{BB962C8B-B14F-4D97-AF65-F5344CB8AC3E}">
        <p14:creationId xmlns:p14="http://schemas.microsoft.com/office/powerpoint/2010/main" val="746470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591"/>
          <a:stretch/>
        </p:blipFill>
        <p:spPr>
          <a:xfrm>
            <a:off x="1120833" y="106129"/>
            <a:ext cx="9898626" cy="6296118"/>
          </a:xfrm>
        </p:spPr>
      </p:pic>
      <p:sp>
        <p:nvSpPr>
          <p:cNvPr id="5" name="TekstSylinder 4"/>
          <p:cNvSpPr txBox="1"/>
          <p:nvPr/>
        </p:nvSpPr>
        <p:spPr>
          <a:xfrm>
            <a:off x="9127376" y="6014843"/>
            <a:ext cx="1770968" cy="369332"/>
          </a:xfrm>
          <a:prstGeom prst="rect">
            <a:avLst/>
          </a:prstGeom>
          <a:noFill/>
        </p:spPr>
        <p:txBody>
          <a:bodyPr wrap="square" rtlCol="0">
            <a:spAutoFit/>
          </a:bodyPr>
          <a:lstStyle/>
          <a:p>
            <a:r>
              <a:rPr lang="nb-NO" dirty="0" smtClean="0"/>
              <a:t>Bilde: </a:t>
            </a:r>
            <a:r>
              <a:rPr lang="nb-NO" dirty="0" err="1" smtClean="0"/>
              <a:t>Pixabay</a:t>
            </a:r>
            <a:endParaRPr lang="nb-NO" dirty="0"/>
          </a:p>
        </p:txBody>
      </p:sp>
      <p:sp>
        <p:nvSpPr>
          <p:cNvPr id="6" name="TekstSylinder 5"/>
          <p:cNvSpPr txBox="1"/>
          <p:nvPr/>
        </p:nvSpPr>
        <p:spPr>
          <a:xfrm>
            <a:off x="1120834" y="663677"/>
            <a:ext cx="9898625" cy="769441"/>
          </a:xfrm>
          <a:prstGeom prst="rect">
            <a:avLst/>
          </a:prstGeom>
          <a:solidFill>
            <a:schemeClr val="tx2">
              <a:lumMod val="50000"/>
              <a:alpha val="61176"/>
            </a:schemeClr>
          </a:solidFill>
        </p:spPr>
        <p:txBody>
          <a:bodyPr wrap="square" rtlCol="0">
            <a:spAutoFit/>
          </a:bodyPr>
          <a:lstStyle/>
          <a:p>
            <a:r>
              <a:rPr lang="nb-NO" sz="4400" b="1" dirty="0" smtClean="0"/>
              <a:t>Hva sier Bibelen om penger og eiendeler?</a:t>
            </a:r>
            <a:endParaRPr lang="nb-NO" sz="4400" b="1" dirty="0"/>
          </a:p>
        </p:txBody>
      </p:sp>
      <p:sp>
        <p:nvSpPr>
          <p:cNvPr id="7" name="TekstSylinder 6"/>
          <p:cNvSpPr txBox="1"/>
          <p:nvPr/>
        </p:nvSpPr>
        <p:spPr>
          <a:xfrm>
            <a:off x="1120832" y="3565336"/>
            <a:ext cx="9896168" cy="2431435"/>
          </a:xfrm>
          <a:prstGeom prst="rect">
            <a:avLst/>
          </a:prstGeom>
          <a:solidFill>
            <a:schemeClr val="tx1">
              <a:lumMod val="50000"/>
              <a:alpha val="63922"/>
            </a:schemeClr>
          </a:solidFill>
        </p:spPr>
        <p:txBody>
          <a:bodyPr wrap="square" rtlCol="0">
            <a:spAutoFit/>
          </a:bodyPr>
          <a:lstStyle/>
          <a:p>
            <a:r>
              <a:rPr lang="nb-NO" sz="3600" b="1" i="1" dirty="0" smtClean="0"/>
              <a:t>For </a:t>
            </a:r>
            <a:r>
              <a:rPr lang="nb-NO" sz="3600" b="1" i="1" dirty="0" smtClean="0">
                <a:solidFill>
                  <a:schemeClr val="accent4">
                    <a:lumMod val="40000"/>
                    <a:lumOff val="60000"/>
                  </a:schemeClr>
                </a:solidFill>
              </a:rPr>
              <a:t>kjærligheten til penger </a:t>
            </a:r>
            <a:r>
              <a:rPr lang="nb-NO" sz="3600" b="1" i="1" dirty="0" smtClean="0"/>
              <a:t>er roten til alt ondt. Drevet av den er mange ført vill, bort fra troen, og har påført seg selv mange lidelser. </a:t>
            </a:r>
            <a:r>
              <a:rPr lang="nb-NO" sz="4000" b="1" i="1" dirty="0" smtClean="0"/>
              <a:t>											1.Tim 6,10</a:t>
            </a:r>
            <a:endParaRPr lang="nb-NO" sz="4000" i="1" dirty="0"/>
          </a:p>
        </p:txBody>
      </p:sp>
    </p:spTree>
    <p:extLst>
      <p:ext uri="{BB962C8B-B14F-4D97-AF65-F5344CB8AC3E}">
        <p14:creationId xmlns:p14="http://schemas.microsoft.com/office/powerpoint/2010/main" val="11736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268941"/>
            <a:ext cx="12192000" cy="6019990"/>
          </a:xfrm>
          <a:prstGeom prst="rect">
            <a:avLst/>
          </a:prstGeom>
          <a:noFill/>
          <a:ln w="9525">
            <a:noFill/>
            <a:miter lim="800000"/>
            <a:headEnd/>
            <a:tailEnd/>
          </a:ln>
        </p:spPr>
      </p:pic>
      <p:pic>
        <p:nvPicPr>
          <p:cNvPr id="7" name="Bilde 6" descr="noter_2.jpg"/>
          <p:cNvPicPr>
            <a:picLocks noChangeAspect="1"/>
          </p:cNvPicPr>
          <p:nvPr/>
        </p:nvPicPr>
        <p:blipFill>
          <a:blip r:embed="rId4" cstate="print"/>
          <a:stretch>
            <a:fillRect/>
          </a:stretch>
        </p:blipFill>
        <p:spPr>
          <a:xfrm rot="483912">
            <a:off x="9569240" y="260133"/>
            <a:ext cx="1420992" cy="1240999"/>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7169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6052" y="0"/>
            <a:ext cx="9696624" cy="6464416"/>
          </a:xfrm>
        </p:spPr>
      </p:pic>
      <p:sp>
        <p:nvSpPr>
          <p:cNvPr id="6" name="TekstSylinder 5"/>
          <p:cNvSpPr txBox="1"/>
          <p:nvPr/>
        </p:nvSpPr>
        <p:spPr>
          <a:xfrm>
            <a:off x="1326052" y="226389"/>
            <a:ext cx="9696624" cy="1107996"/>
          </a:xfrm>
          <a:prstGeom prst="rect">
            <a:avLst/>
          </a:prstGeom>
          <a:solidFill>
            <a:srgbClr val="FBE5D6">
              <a:alpha val="69020"/>
            </a:srgbClr>
          </a:solidFill>
        </p:spPr>
        <p:txBody>
          <a:bodyPr wrap="square" rtlCol="0">
            <a:spAutoFit/>
          </a:bodyPr>
          <a:lstStyle/>
          <a:p>
            <a:pPr algn="ctr"/>
            <a:r>
              <a:rPr lang="nb-NO" sz="6600" b="1" i="1" dirty="0" smtClean="0">
                <a:solidFill>
                  <a:schemeClr val="bg1"/>
                </a:solidFill>
              </a:rPr>
              <a:t>Hva </a:t>
            </a:r>
            <a:r>
              <a:rPr lang="nb-NO" sz="6600" b="1" i="1" u="sng" dirty="0" smtClean="0">
                <a:solidFill>
                  <a:schemeClr val="bg1"/>
                </a:solidFill>
              </a:rPr>
              <a:t>drømmer</a:t>
            </a:r>
            <a:r>
              <a:rPr lang="nb-NO" sz="6600" b="1" i="1" dirty="0" smtClean="0">
                <a:solidFill>
                  <a:schemeClr val="bg1"/>
                </a:solidFill>
              </a:rPr>
              <a:t> du om?</a:t>
            </a:r>
            <a:endParaRPr lang="nb-NO" sz="6600" b="1" i="1" dirty="0">
              <a:solidFill>
                <a:schemeClr val="bg1"/>
              </a:solidFill>
            </a:endParaRPr>
          </a:p>
        </p:txBody>
      </p:sp>
      <p:sp>
        <p:nvSpPr>
          <p:cNvPr id="7" name="TekstSylinder 6"/>
          <p:cNvSpPr txBox="1"/>
          <p:nvPr/>
        </p:nvSpPr>
        <p:spPr>
          <a:xfrm>
            <a:off x="9426632" y="6095084"/>
            <a:ext cx="1978429" cy="369332"/>
          </a:xfrm>
          <a:prstGeom prst="rect">
            <a:avLst/>
          </a:prstGeom>
          <a:noFill/>
        </p:spPr>
        <p:txBody>
          <a:bodyPr wrap="square" rtlCol="0">
            <a:spAutoFit/>
          </a:bodyPr>
          <a:lstStyle/>
          <a:p>
            <a:r>
              <a:rPr lang="nb-NO" dirty="0" smtClean="0"/>
              <a:t>Bilde: </a:t>
            </a:r>
            <a:r>
              <a:rPr lang="nb-NO" dirty="0" err="1" smtClean="0"/>
              <a:t>Pixabay</a:t>
            </a:r>
            <a:endParaRPr lang="nb-NO" dirty="0"/>
          </a:p>
        </p:txBody>
      </p:sp>
    </p:spTree>
    <p:extLst>
      <p:ext uri="{BB962C8B-B14F-4D97-AF65-F5344CB8AC3E}">
        <p14:creationId xmlns:p14="http://schemas.microsoft.com/office/powerpoint/2010/main" val="6847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sney-prinsesser Jeg drømmer - Disney Junior Norge (1).mp4">
            <a:hlinkClick r:id="" action="ppaction://media"/>
          </p:cNvPr>
          <p:cNvPicPr>
            <a:picLocks noGrp="1" noRot="1" noChangeAspect="1"/>
          </p:cNvPicPr>
          <p:nvPr>
            <p:ph idx="1"/>
            <a:videoFile r:link="rId1"/>
          </p:nvPr>
        </p:nvPicPr>
        <p:blipFill>
          <a:blip r:embed="rId4" cstate="print"/>
          <a:stretch>
            <a:fillRect/>
          </a:stretch>
        </p:blipFill>
        <p:spPr>
          <a:xfrm>
            <a:off x="119060" y="-1032387"/>
            <a:ext cx="11149780" cy="8362335"/>
          </a:xfrm>
          <a:prstGeom prst="rect">
            <a:avLst/>
          </a:prstGeom>
        </p:spPr>
      </p:pic>
    </p:spTree>
    <p:extLst>
      <p:ext uri="{BB962C8B-B14F-4D97-AF65-F5344CB8AC3E}">
        <p14:creationId xmlns:p14="http://schemas.microsoft.com/office/powerpoint/2010/main" val="3856280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2225" y="0"/>
            <a:ext cx="8506545" cy="6379909"/>
          </a:xfrm>
        </p:spPr>
      </p:pic>
      <p:sp>
        <p:nvSpPr>
          <p:cNvPr id="5" name="Rektangel 4"/>
          <p:cNvSpPr/>
          <p:nvPr/>
        </p:nvSpPr>
        <p:spPr>
          <a:xfrm>
            <a:off x="8163558" y="6488668"/>
            <a:ext cx="2183162" cy="369332"/>
          </a:xfrm>
          <a:prstGeom prst="rect">
            <a:avLst/>
          </a:prstGeom>
        </p:spPr>
        <p:txBody>
          <a:bodyPr wrap="none">
            <a:spAutoFit/>
          </a:bodyPr>
          <a:lstStyle/>
          <a:p>
            <a:r>
              <a:rPr lang="nb-NO" dirty="0"/>
              <a:t>Freebibleimages.com</a:t>
            </a:r>
          </a:p>
        </p:txBody>
      </p:sp>
      <p:sp>
        <p:nvSpPr>
          <p:cNvPr id="6" name="TekstSylinder 5"/>
          <p:cNvSpPr txBox="1"/>
          <p:nvPr/>
        </p:nvSpPr>
        <p:spPr>
          <a:xfrm>
            <a:off x="1402225" y="365125"/>
            <a:ext cx="8506546" cy="1015663"/>
          </a:xfrm>
          <a:prstGeom prst="rect">
            <a:avLst/>
          </a:prstGeom>
          <a:solidFill>
            <a:srgbClr val="F2F2F2">
              <a:alpha val="38824"/>
            </a:srgbClr>
          </a:solidFill>
        </p:spPr>
        <p:txBody>
          <a:bodyPr wrap="square" rtlCol="0">
            <a:spAutoFit/>
          </a:bodyPr>
          <a:lstStyle/>
          <a:p>
            <a:r>
              <a:rPr lang="nb-NO" sz="6000" b="1" dirty="0" smtClean="0">
                <a:solidFill>
                  <a:schemeClr val="bg1"/>
                </a:solidFill>
              </a:rPr>
              <a:t>              Josef</a:t>
            </a:r>
            <a:endParaRPr lang="nb-NO" sz="6000" b="1" dirty="0">
              <a:solidFill>
                <a:schemeClr val="bg1"/>
              </a:solidFill>
            </a:endParaRPr>
          </a:p>
        </p:txBody>
      </p:sp>
    </p:spTree>
    <p:extLst>
      <p:ext uri="{BB962C8B-B14F-4D97-AF65-F5344CB8AC3E}">
        <p14:creationId xmlns:p14="http://schemas.microsoft.com/office/powerpoint/2010/main" val="349687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0" y="137160"/>
            <a:ext cx="8118764" cy="6089073"/>
          </a:xfrm>
        </p:spPr>
      </p:pic>
      <p:sp>
        <p:nvSpPr>
          <p:cNvPr id="9" name="Rektangel 8"/>
          <p:cNvSpPr/>
          <p:nvPr/>
        </p:nvSpPr>
        <p:spPr>
          <a:xfrm>
            <a:off x="1524001" y="4269872"/>
            <a:ext cx="8118764" cy="1015663"/>
          </a:xfrm>
          <a:prstGeom prst="rect">
            <a:avLst/>
          </a:prstGeom>
          <a:solidFill>
            <a:srgbClr val="B2B2B2">
              <a:alpha val="43137"/>
            </a:srgbClr>
          </a:solidFill>
        </p:spPr>
        <p:txBody>
          <a:bodyPr wrap="square">
            <a:spAutoFit/>
          </a:bodyPr>
          <a:lstStyle/>
          <a:p>
            <a:r>
              <a:rPr lang="nb-NO" sz="6000" b="1" dirty="0" smtClean="0"/>
              <a:t>        Dronning </a:t>
            </a:r>
            <a:r>
              <a:rPr lang="nb-NO" sz="6000" b="1" dirty="0"/>
              <a:t>Ester</a:t>
            </a:r>
          </a:p>
        </p:txBody>
      </p:sp>
      <p:sp>
        <p:nvSpPr>
          <p:cNvPr id="10" name="TekstSylinder 9"/>
          <p:cNvSpPr txBox="1"/>
          <p:nvPr/>
        </p:nvSpPr>
        <p:spPr>
          <a:xfrm>
            <a:off x="6692194" y="6337267"/>
            <a:ext cx="2504661" cy="369332"/>
          </a:xfrm>
          <a:prstGeom prst="rect">
            <a:avLst/>
          </a:prstGeom>
          <a:noFill/>
        </p:spPr>
        <p:txBody>
          <a:bodyPr wrap="square" rtlCol="0">
            <a:spAutoFit/>
          </a:bodyPr>
          <a:lstStyle/>
          <a:p>
            <a:r>
              <a:rPr lang="nb-NO" dirty="0" smtClean="0"/>
              <a:t>Freebibleimages.com</a:t>
            </a:r>
            <a:endParaRPr lang="nb-NO" dirty="0"/>
          </a:p>
        </p:txBody>
      </p:sp>
    </p:spTree>
    <p:extLst>
      <p:ext uri="{BB962C8B-B14F-4D97-AF65-F5344CB8AC3E}">
        <p14:creationId xmlns:p14="http://schemas.microsoft.com/office/powerpoint/2010/main" val="182613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836"/>
          <a:stretch/>
        </p:blipFill>
        <p:spPr>
          <a:xfrm>
            <a:off x="725549" y="105819"/>
            <a:ext cx="10628249" cy="6333082"/>
          </a:xfrm>
        </p:spPr>
      </p:pic>
      <p:sp>
        <p:nvSpPr>
          <p:cNvPr id="5" name="TekstSylinder 4"/>
          <p:cNvSpPr txBox="1"/>
          <p:nvPr/>
        </p:nvSpPr>
        <p:spPr>
          <a:xfrm>
            <a:off x="9760952" y="5985462"/>
            <a:ext cx="1477840" cy="369332"/>
          </a:xfrm>
          <a:prstGeom prst="rect">
            <a:avLst/>
          </a:prstGeom>
          <a:noFill/>
        </p:spPr>
        <p:txBody>
          <a:bodyPr wrap="none" rtlCol="0">
            <a:spAutoFit/>
          </a:bodyPr>
          <a:lstStyle/>
          <a:p>
            <a:r>
              <a:rPr lang="nb-NO" dirty="0" smtClean="0">
                <a:solidFill>
                  <a:schemeClr val="bg1"/>
                </a:solidFill>
              </a:rPr>
              <a:t>Bilde: </a:t>
            </a:r>
            <a:r>
              <a:rPr lang="nb-NO" dirty="0" err="1" smtClean="0">
                <a:solidFill>
                  <a:schemeClr val="bg1"/>
                </a:solidFill>
              </a:rPr>
              <a:t>Pixabay</a:t>
            </a:r>
            <a:endParaRPr lang="nb-NO" dirty="0">
              <a:solidFill>
                <a:schemeClr val="bg1"/>
              </a:solidFill>
            </a:endParaRPr>
          </a:p>
        </p:txBody>
      </p:sp>
      <p:sp>
        <p:nvSpPr>
          <p:cNvPr id="6" name="TekstSylinder 5"/>
          <p:cNvSpPr txBox="1"/>
          <p:nvPr/>
        </p:nvSpPr>
        <p:spPr>
          <a:xfrm>
            <a:off x="725550" y="566241"/>
            <a:ext cx="10628249" cy="923330"/>
          </a:xfrm>
          <a:prstGeom prst="rect">
            <a:avLst/>
          </a:prstGeom>
          <a:solidFill>
            <a:srgbClr val="E7E6E6">
              <a:alpha val="63922"/>
            </a:srgbClr>
          </a:solidFill>
        </p:spPr>
        <p:txBody>
          <a:bodyPr wrap="square" rtlCol="0">
            <a:spAutoFit/>
          </a:bodyPr>
          <a:lstStyle/>
          <a:p>
            <a:r>
              <a:rPr lang="nb-NO" sz="5400" b="1" dirty="0" smtClean="0"/>
              <a:t>   Min  verdi – hva forteller Bibelen?</a:t>
            </a:r>
            <a:endParaRPr lang="nb-NO" sz="5400" b="1" dirty="0"/>
          </a:p>
        </p:txBody>
      </p:sp>
    </p:spTree>
    <p:extLst>
      <p:ext uri="{BB962C8B-B14F-4D97-AF65-F5344CB8AC3E}">
        <p14:creationId xmlns:p14="http://schemas.microsoft.com/office/powerpoint/2010/main" val="1422027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2" t="3792" r="-282" b="-3792"/>
          <a:stretch/>
        </p:blipFill>
        <p:spPr>
          <a:xfrm>
            <a:off x="1035462" y="136460"/>
            <a:ext cx="9915823" cy="6619341"/>
          </a:xfrm>
        </p:spPr>
      </p:pic>
      <p:sp>
        <p:nvSpPr>
          <p:cNvPr id="5" name="TekstSylinder 4"/>
          <p:cNvSpPr txBox="1"/>
          <p:nvPr/>
        </p:nvSpPr>
        <p:spPr>
          <a:xfrm>
            <a:off x="1089497" y="3499727"/>
            <a:ext cx="9824937" cy="2800767"/>
          </a:xfrm>
          <a:prstGeom prst="rect">
            <a:avLst/>
          </a:prstGeom>
          <a:solidFill>
            <a:schemeClr val="tx2">
              <a:lumMod val="75000"/>
              <a:alpha val="74118"/>
            </a:schemeClr>
          </a:solidFill>
        </p:spPr>
        <p:txBody>
          <a:bodyPr wrap="square" rtlCol="0">
            <a:spAutoFit/>
          </a:bodyPr>
          <a:lstStyle/>
          <a:p>
            <a:pPr algn="ctr"/>
            <a:r>
              <a:rPr lang="nb-NO" sz="4800" b="1" i="1" dirty="0" smtClean="0"/>
              <a:t>Hvem skal jeg sende, </a:t>
            </a:r>
            <a:br>
              <a:rPr lang="nb-NO" sz="4800" b="1" i="1" dirty="0" smtClean="0"/>
            </a:br>
            <a:r>
              <a:rPr lang="nb-NO" sz="4800" b="1" i="1" dirty="0" smtClean="0"/>
              <a:t>og hvem vil gå for oss?</a:t>
            </a:r>
            <a:r>
              <a:rPr lang="nb-NO" sz="4800" b="1" dirty="0" smtClean="0"/>
              <a:t/>
            </a:r>
            <a:br>
              <a:rPr lang="nb-NO" sz="4800" b="1" dirty="0" smtClean="0"/>
            </a:br>
            <a:r>
              <a:rPr lang="nb-NO" sz="4800" b="1" dirty="0" smtClean="0"/>
              <a:t>Jeg sa: </a:t>
            </a:r>
            <a:r>
              <a:rPr lang="nb-NO" sz="4800" b="1" i="1" dirty="0" smtClean="0"/>
              <a:t>Jeg! Send meg! </a:t>
            </a:r>
            <a:r>
              <a:rPr lang="nb-NO" sz="4800" i="1" dirty="0" smtClean="0"/>
              <a:t>     </a:t>
            </a:r>
          </a:p>
          <a:p>
            <a:pPr algn="ctr"/>
            <a:r>
              <a:rPr lang="nb-NO" sz="2800" dirty="0" smtClean="0"/>
              <a:t>Jes 6,8</a:t>
            </a:r>
            <a:endParaRPr lang="nb-NO" sz="2800" dirty="0"/>
          </a:p>
        </p:txBody>
      </p:sp>
      <p:sp>
        <p:nvSpPr>
          <p:cNvPr id="6" name="TekstSylinder 5"/>
          <p:cNvSpPr txBox="1"/>
          <p:nvPr/>
        </p:nvSpPr>
        <p:spPr>
          <a:xfrm>
            <a:off x="1050587" y="403089"/>
            <a:ext cx="9766571" cy="923330"/>
          </a:xfrm>
          <a:prstGeom prst="rect">
            <a:avLst/>
          </a:prstGeom>
          <a:solidFill>
            <a:schemeClr val="tx2">
              <a:lumMod val="75000"/>
              <a:alpha val="74118"/>
            </a:schemeClr>
          </a:solidFill>
        </p:spPr>
        <p:txBody>
          <a:bodyPr wrap="square" rtlCol="0">
            <a:spAutoFit/>
          </a:bodyPr>
          <a:lstStyle/>
          <a:p>
            <a:pPr algn="ctr"/>
            <a:r>
              <a:rPr lang="nb-NO" sz="5400" b="1" dirty="0" smtClean="0">
                <a:solidFill>
                  <a:srgbClr val="FFC000"/>
                </a:solidFill>
              </a:rPr>
              <a:t>Gud har en utfordring: </a:t>
            </a:r>
            <a:endParaRPr lang="nb-NO" sz="5400" b="1" dirty="0">
              <a:solidFill>
                <a:srgbClr val="FFC000"/>
              </a:solidFill>
            </a:endParaRPr>
          </a:p>
        </p:txBody>
      </p:sp>
      <p:sp>
        <p:nvSpPr>
          <p:cNvPr id="2" name="TekstSylinder 1"/>
          <p:cNvSpPr txBox="1"/>
          <p:nvPr/>
        </p:nvSpPr>
        <p:spPr>
          <a:xfrm>
            <a:off x="8187859" y="6488668"/>
            <a:ext cx="3017697" cy="369332"/>
          </a:xfrm>
          <a:prstGeom prst="rect">
            <a:avLst/>
          </a:prstGeom>
          <a:noFill/>
        </p:spPr>
        <p:txBody>
          <a:bodyPr wrap="square" rtlCol="0">
            <a:spAutoFit/>
          </a:bodyPr>
          <a:lstStyle/>
          <a:p>
            <a:r>
              <a:rPr lang="nb-NO" dirty="0" smtClean="0"/>
              <a:t>Bilde: </a:t>
            </a:r>
            <a:r>
              <a:rPr lang="nb-NO" dirty="0" err="1" smtClean="0"/>
              <a:t>Unsplash</a:t>
            </a:r>
            <a:r>
              <a:rPr lang="nb-NO" dirty="0" smtClean="0"/>
              <a:t>/Ben White</a:t>
            </a:r>
            <a:endParaRPr lang="nb-NO" dirty="0"/>
          </a:p>
        </p:txBody>
      </p:sp>
    </p:spTree>
    <p:extLst>
      <p:ext uri="{BB962C8B-B14F-4D97-AF65-F5344CB8AC3E}">
        <p14:creationId xmlns:p14="http://schemas.microsoft.com/office/powerpoint/2010/main" val="6939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521" y="2426411"/>
            <a:ext cx="2617900" cy="24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562" y="2449143"/>
            <a:ext cx="4561279" cy="2458423"/>
          </a:xfrm>
          <a:prstGeom prst="rect">
            <a:avLst/>
          </a:prstGeom>
        </p:spPr>
      </p:pic>
      <p:pic>
        <p:nvPicPr>
          <p:cNvPr id="19" name="Bild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8" y="27295"/>
            <a:ext cx="2455356" cy="3683035"/>
          </a:xfrm>
          <a:prstGeom prst="rect">
            <a:avLst/>
          </a:prstGeom>
        </p:spPr>
      </p:pic>
      <p:pic>
        <p:nvPicPr>
          <p:cNvPr id="14" name="Bilde 13"/>
          <p:cNvPicPr>
            <a:picLocks noChangeAspect="1"/>
          </p:cNvPicPr>
          <p:nvPr/>
        </p:nvPicPr>
        <p:blipFill rotWithShape="1">
          <a:blip r:embed="rId6" cstate="print">
            <a:extLst>
              <a:ext uri="{28A0092B-C50C-407E-A947-70E740481C1C}">
                <a14:useLocalDpi xmlns:a14="http://schemas.microsoft.com/office/drawing/2010/main" val="0"/>
              </a:ext>
            </a:extLst>
          </a:blip>
          <a:srcRect b="33491"/>
          <a:stretch/>
        </p:blipFill>
        <p:spPr>
          <a:xfrm>
            <a:off x="4292250" y="4894992"/>
            <a:ext cx="2242057" cy="2016171"/>
          </a:xfrm>
          <a:prstGeom prst="rect">
            <a:avLst/>
          </a:prstGeom>
        </p:spPr>
      </p:pic>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424" y="-6992"/>
            <a:ext cx="4395234" cy="2405439"/>
          </a:xfrm>
          <a:prstGeom prst="rect">
            <a:avLst/>
          </a:prstGeom>
        </p:spPr>
      </p:pic>
      <p:pic>
        <p:nvPicPr>
          <p:cNvPr id="21" name="Bild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5357" y="4875345"/>
            <a:ext cx="1851689" cy="1982655"/>
          </a:xfrm>
          <a:prstGeom prst="rect">
            <a:avLst/>
          </a:prstGeom>
        </p:spPr>
      </p:pic>
      <p:pic>
        <p:nvPicPr>
          <p:cNvPr id="22" name="Bild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9720" y="-16668"/>
            <a:ext cx="3240779" cy="2457464"/>
          </a:xfrm>
          <a:prstGeom prst="rect">
            <a:avLst/>
          </a:prstGeom>
        </p:spPr>
      </p:pic>
      <p:pic>
        <p:nvPicPr>
          <p:cNvPr id="23" name="Bild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6262" y="-25867"/>
            <a:ext cx="3076843" cy="2461473"/>
          </a:xfrm>
          <a:prstGeom prst="rect">
            <a:avLst/>
          </a:prstGeom>
        </p:spPr>
      </p:pic>
      <p:pic>
        <p:nvPicPr>
          <p:cNvPr id="25" name="Bilde 24"/>
          <p:cNvPicPr>
            <a:picLocks noChangeAspect="1"/>
          </p:cNvPicPr>
          <p:nvPr/>
        </p:nvPicPr>
        <p:blipFill rotWithShape="1">
          <a:blip r:embed="rId11" cstate="print">
            <a:extLst>
              <a:ext uri="{28A0092B-C50C-407E-A947-70E740481C1C}">
                <a14:useLocalDpi xmlns:a14="http://schemas.microsoft.com/office/drawing/2010/main" val="0"/>
              </a:ext>
            </a:extLst>
          </a:blip>
          <a:srcRect l="1119" t="10621" r="-1119" b="-4475"/>
          <a:stretch/>
        </p:blipFill>
        <p:spPr>
          <a:xfrm>
            <a:off x="7861375" y="4875345"/>
            <a:ext cx="3011551" cy="2119850"/>
          </a:xfrm>
          <a:prstGeom prst="rect">
            <a:avLst/>
          </a:prstGeom>
        </p:spPr>
      </p:pic>
      <p:pic>
        <p:nvPicPr>
          <p:cNvPr id="28" name="Plassholder for innhold 27"/>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bwMode="auto">
          <a:xfrm>
            <a:off x="7121005" y="2447542"/>
            <a:ext cx="2299105" cy="23931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eresultat for vaian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0534" y="4875345"/>
            <a:ext cx="1322702" cy="198265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Bilderesultat for fotball ronaldo"/>
          <p:cNvSpPr>
            <a:spLocks noChangeAspect="1" noChangeArrowheads="1"/>
          </p:cNvSpPr>
          <p:nvPr/>
        </p:nvSpPr>
        <p:spPr bwMode="auto">
          <a:xfrm>
            <a:off x="155575" y="-1790700"/>
            <a:ext cx="2809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Bilderesultat for fotball ronaldo"/>
          <p:cNvSpPr>
            <a:spLocks noChangeAspect="1" noChangeArrowheads="1"/>
          </p:cNvSpPr>
          <p:nvPr/>
        </p:nvSpPr>
        <p:spPr bwMode="auto">
          <a:xfrm>
            <a:off x="307975" y="-1658678"/>
            <a:ext cx="2809875" cy="37637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6" descr="Bilderesultat for fotball ronaldo"/>
          <p:cNvSpPr>
            <a:spLocks noChangeAspect="1" noChangeArrowheads="1"/>
          </p:cNvSpPr>
          <p:nvPr/>
        </p:nvSpPr>
        <p:spPr bwMode="auto">
          <a:xfrm>
            <a:off x="307975" y="-1638300"/>
            <a:ext cx="2809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p:cNvPicPr>
            <a:picLocks noChangeAspect="1"/>
          </p:cNvPicPr>
          <p:nvPr/>
        </p:nvPicPr>
        <p:blipFill rotWithShape="1">
          <a:blip r:embed="rId14" cstate="print">
            <a:extLst>
              <a:ext uri="{28A0092B-C50C-407E-A947-70E740481C1C}">
                <a14:useLocalDpi xmlns:a14="http://schemas.microsoft.com/office/drawing/2010/main" val="0"/>
              </a:ext>
            </a:extLst>
          </a:blip>
          <a:srcRect l="19426" t="11905" r="13502" b="13109"/>
          <a:stretch/>
        </p:blipFill>
        <p:spPr>
          <a:xfrm>
            <a:off x="10848472" y="4894991"/>
            <a:ext cx="1315176" cy="1963009"/>
          </a:xfrm>
          <a:prstGeom prst="rect">
            <a:avLst/>
          </a:prstGeom>
        </p:spPr>
      </p:pic>
      <p:pic>
        <p:nvPicPr>
          <p:cNvPr id="11" name="Bild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165" y="3521791"/>
            <a:ext cx="2442879" cy="3451051"/>
          </a:xfrm>
          <a:prstGeom prst="rect">
            <a:avLst/>
          </a:prstGeom>
        </p:spPr>
      </p:pic>
      <p:sp>
        <p:nvSpPr>
          <p:cNvPr id="6" name="TekstSylinder 5"/>
          <p:cNvSpPr txBox="1"/>
          <p:nvPr/>
        </p:nvSpPr>
        <p:spPr>
          <a:xfrm>
            <a:off x="-66692" y="3483582"/>
            <a:ext cx="12148820" cy="923330"/>
          </a:xfrm>
          <a:prstGeom prst="rect">
            <a:avLst/>
          </a:prstGeom>
          <a:solidFill>
            <a:srgbClr val="E7E6E6">
              <a:alpha val="58039"/>
            </a:srgbClr>
          </a:solidFill>
        </p:spPr>
        <p:txBody>
          <a:bodyPr wrap="square" rtlCol="0">
            <a:spAutoFit/>
          </a:bodyPr>
          <a:lstStyle/>
          <a:p>
            <a:pPr algn="ctr"/>
            <a:r>
              <a:rPr lang="nb-NO" sz="5400" b="1" dirty="0">
                <a:solidFill>
                  <a:schemeClr val="bg1"/>
                </a:solidFill>
              </a:rPr>
              <a:t>Min verdi – og typiske trekk i samtiden</a:t>
            </a:r>
          </a:p>
        </p:txBody>
      </p:sp>
    </p:spTree>
    <p:extLst>
      <p:ext uri="{BB962C8B-B14F-4D97-AF65-F5344CB8AC3E}">
        <p14:creationId xmlns:p14="http://schemas.microsoft.com/office/powerpoint/2010/main" val="25550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6261"/>
          <a:stretch/>
        </p:blipFill>
        <p:spPr>
          <a:xfrm>
            <a:off x="1026459" y="21618"/>
            <a:ext cx="10327341" cy="6428609"/>
          </a:xfrm>
        </p:spPr>
      </p:pic>
      <p:sp>
        <p:nvSpPr>
          <p:cNvPr id="5" name="TekstSylinder 4"/>
          <p:cNvSpPr txBox="1"/>
          <p:nvPr/>
        </p:nvSpPr>
        <p:spPr>
          <a:xfrm>
            <a:off x="1026459" y="4775200"/>
            <a:ext cx="10174941" cy="1569660"/>
          </a:xfrm>
          <a:prstGeom prst="rect">
            <a:avLst/>
          </a:prstGeom>
          <a:solidFill>
            <a:srgbClr val="E7E6E6">
              <a:alpha val="72157"/>
            </a:srgbClr>
          </a:solidFill>
        </p:spPr>
        <p:txBody>
          <a:bodyPr wrap="square" rtlCol="0">
            <a:spAutoFit/>
          </a:bodyPr>
          <a:lstStyle/>
          <a:p>
            <a:pPr algn="ctr">
              <a:buFontTx/>
              <a:buNone/>
            </a:pPr>
            <a:r>
              <a:rPr lang="nb-NO" sz="3600" b="1" dirty="0" smtClean="0"/>
              <a:t>”Filmen treffer oss direkte i følelsene uten å mellomlande i intellektet…”</a:t>
            </a:r>
            <a:r>
              <a:rPr lang="nb-NO" sz="3600" b="1" i="1" dirty="0" smtClean="0"/>
              <a:t> </a:t>
            </a:r>
            <a:br>
              <a:rPr lang="nb-NO" sz="3600" b="1" i="1" dirty="0" smtClean="0"/>
            </a:br>
            <a:r>
              <a:rPr lang="nb-NO" sz="2400" dirty="0" smtClean="0"/>
              <a:t>(</a:t>
            </a:r>
            <a:r>
              <a:rPr lang="nb-NO" sz="2400" dirty="0"/>
              <a:t>Regissør Ingmar </a:t>
            </a:r>
            <a:r>
              <a:rPr lang="nb-NO" sz="2400" dirty="0" smtClean="0"/>
              <a:t>Bergman)</a:t>
            </a:r>
            <a:endParaRPr lang="nb-NO" sz="2400" dirty="0"/>
          </a:p>
        </p:txBody>
      </p:sp>
      <p:sp>
        <p:nvSpPr>
          <p:cNvPr id="3" name="TekstSylinder 2"/>
          <p:cNvSpPr txBox="1"/>
          <p:nvPr/>
        </p:nvSpPr>
        <p:spPr>
          <a:xfrm>
            <a:off x="3213100" y="258465"/>
            <a:ext cx="6629400" cy="769441"/>
          </a:xfrm>
          <a:prstGeom prst="rect">
            <a:avLst/>
          </a:prstGeom>
          <a:noFill/>
        </p:spPr>
        <p:txBody>
          <a:bodyPr wrap="square" rtlCol="0">
            <a:spAutoFit/>
          </a:bodyPr>
          <a:lstStyle/>
          <a:p>
            <a:r>
              <a:rPr lang="nb-NO" sz="4400" b="1" dirty="0" smtClean="0">
                <a:solidFill>
                  <a:schemeClr val="bg1"/>
                </a:solidFill>
              </a:rPr>
              <a:t>Hvorfor blir vi påvirket?</a:t>
            </a:r>
            <a:endParaRPr lang="nb-NO" sz="4400" b="1" dirty="0">
              <a:solidFill>
                <a:schemeClr val="bg1"/>
              </a:solidFill>
            </a:endParaRPr>
          </a:p>
        </p:txBody>
      </p:sp>
      <p:sp>
        <p:nvSpPr>
          <p:cNvPr id="6" name="TekstSylinder 5"/>
          <p:cNvSpPr txBox="1"/>
          <p:nvPr/>
        </p:nvSpPr>
        <p:spPr>
          <a:xfrm>
            <a:off x="9489141" y="73799"/>
            <a:ext cx="4051300" cy="369332"/>
          </a:xfrm>
          <a:prstGeom prst="rect">
            <a:avLst/>
          </a:prstGeom>
          <a:noFill/>
        </p:spPr>
        <p:txBody>
          <a:bodyPr wrap="square" rtlCol="0">
            <a:spAutoFit/>
          </a:bodyPr>
          <a:lstStyle/>
          <a:p>
            <a:r>
              <a:rPr lang="nb-NO" dirty="0" smtClean="0"/>
              <a:t>Bilde: </a:t>
            </a:r>
            <a:r>
              <a:rPr lang="nb-NO" dirty="0" err="1" smtClean="0"/>
              <a:t>Pixabay</a:t>
            </a:r>
            <a:endParaRPr lang="nb-NO" dirty="0"/>
          </a:p>
        </p:txBody>
      </p:sp>
    </p:spTree>
    <p:extLst>
      <p:ext uri="{BB962C8B-B14F-4D97-AF65-F5344CB8AC3E}">
        <p14:creationId xmlns:p14="http://schemas.microsoft.com/office/powerpoint/2010/main" val="26423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602"/>
          <a:stretch/>
        </p:blipFill>
        <p:spPr>
          <a:xfrm>
            <a:off x="838200" y="15102"/>
            <a:ext cx="9969843" cy="6473566"/>
          </a:xfrm>
        </p:spPr>
      </p:pic>
      <p:sp>
        <p:nvSpPr>
          <p:cNvPr id="5" name="TekstSylinder 4"/>
          <p:cNvSpPr txBox="1"/>
          <p:nvPr/>
        </p:nvSpPr>
        <p:spPr>
          <a:xfrm>
            <a:off x="10573789" y="6488668"/>
            <a:ext cx="1843499" cy="369332"/>
          </a:xfrm>
          <a:prstGeom prst="rect">
            <a:avLst/>
          </a:prstGeom>
          <a:noFill/>
        </p:spPr>
        <p:txBody>
          <a:bodyPr wrap="square" rtlCol="0">
            <a:spAutoFit/>
          </a:bodyPr>
          <a:lstStyle/>
          <a:p>
            <a:r>
              <a:rPr lang="nb-NO" dirty="0" err="1" smtClean="0"/>
              <a:t>Bilde:Unsplash</a:t>
            </a:r>
            <a:endParaRPr lang="nb-NO" dirty="0"/>
          </a:p>
        </p:txBody>
      </p:sp>
      <p:sp>
        <p:nvSpPr>
          <p:cNvPr id="6" name="TekstSylinder 5"/>
          <p:cNvSpPr txBox="1"/>
          <p:nvPr/>
        </p:nvSpPr>
        <p:spPr>
          <a:xfrm>
            <a:off x="1250674" y="274508"/>
            <a:ext cx="9462052" cy="1107996"/>
          </a:xfrm>
          <a:prstGeom prst="rect">
            <a:avLst/>
          </a:prstGeom>
          <a:noFill/>
        </p:spPr>
        <p:txBody>
          <a:bodyPr wrap="square" rtlCol="0">
            <a:spAutoFit/>
          </a:bodyPr>
          <a:lstStyle/>
          <a:p>
            <a:r>
              <a:rPr lang="nb-NO" sz="6600" b="1" dirty="0" smtClean="0"/>
              <a:t>Hvordan blir vi påvirket?</a:t>
            </a:r>
            <a:endParaRPr lang="nb-NO" sz="6600" b="1" dirty="0"/>
          </a:p>
        </p:txBody>
      </p:sp>
      <p:sp>
        <p:nvSpPr>
          <p:cNvPr id="7" name="Shape 366"/>
          <p:cNvSpPr txBox="1">
            <a:spLocks/>
          </p:cNvSpPr>
          <p:nvPr/>
        </p:nvSpPr>
        <p:spPr>
          <a:xfrm>
            <a:off x="838200" y="3164700"/>
            <a:ext cx="10287001" cy="3323968"/>
          </a:xfrm>
          <a:prstGeom prst="rect">
            <a:avLst/>
          </a:prstGeom>
          <a:solidFill>
            <a:srgbClr val="000000">
              <a:alpha val="31765"/>
            </a:srgb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844"/>
              </a:spcBef>
              <a:buFont typeface="Arial" panose="020B0604020202020204" pitchFamily="34" charset="0"/>
              <a:buNone/>
              <a:defRPr sz="5000">
                <a:solidFill>
                  <a:srgbClr val="FFFFFF"/>
                </a:solidFill>
              </a:defRPr>
            </a:pPr>
            <a:r>
              <a:rPr lang="nb-NO" sz="5000" dirty="0" smtClean="0">
                <a:solidFill>
                  <a:srgbClr val="FFFFFF"/>
                </a:solidFill>
              </a:rPr>
              <a:t/>
            </a:r>
            <a:br>
              <a:rPr lang="nb-NO" sz="5000" dirty="0" smtClean="0">
                <a:solidFill>
                  <a:srgbClr val="FFFFFF"/>
                </a:solidFill>
              </a:rPr>
            </a:br>
            <a:r>
              <a:rPr lang="nb-NO" sz="5000" dirty="0" smtClean="0">
                <a:solidFill>
                  <a:srgbClr val="FFFFFF"/>
                </a:solidFill>
              </a:rPr>
              <a:t>Enten: </a:t>
            </a:r>
            <a:r>
              <a:rPr lang="nb-NO" sz="5000" b="1" i="1" dirty="0" smtClean="0">
                <a:solidFill>
                  <a:schemeClr val="accent2">
                    <a:lumMod val="60000"/>
                    <a:lumOff val="40000"/>
                  </a:schemeClr>
                </a:solidFill>
              </a:rPr>
              <a:t>forandrer mening/holdning</a:t>
            </a:r>
          </a:p>
          <a:p>
            <a:pPr marL="0" indent="0" algn="ctr">
              <a:spcBef>
                <a:spcPts val="844"/>
              </a:spcBef>
              <a:buFont typeface="Arial" panose="020B0604020202020204" pitchFamily="34" charset="0"/>
              <a:buNone/>
              <a:defRPr sz="5000">
                <a:solidFill>
                  <a:srgbClr val="FFFFFF"/>
                </a:solidFill>
              </a:defRPr>
            </a:pPr>
            <a:r>
              <a:rPr lang="nb-NO" sz="5000" dirty="0" smtClean="0">
                <a:solidFill>
                  <a:srgbClr val="FFFFFF"/>
                </a:solidFill>
              </a:rPr>
              <a:t>Eller: </a:t>
            </a:r>
            <a:r>
              <a:rPr lang="nb-NO" sz="5000" b="1" i="1" dirty="0" smtClean="0">
                <a:solidFill>
                  <a:schemeClr val="accent2">
                    <a:lumMod val="60000"/>
                    <a:lumOff val="40000"/>
                  </a:schemeClr>
                </a:solidFill>
              </a:rPr>
              <a:t>får bekreftet meningen du hadde</a:t>
            </a:r>
            <a:br>
              <a:rPr lang="nb-NO" sz="5000" b="1" i="1" dirty="0" smtClean="0">
                <a:solidFill>
                  <a:schemeClr val="accent2">
                    <a:lumMod val="60000"/>
                    <a:lumOff val="40000"/>
                  </a:schemeClr>
                </a:solidFill>
              </a:rPr>
            </a:br>
            <a:r>
              <a:rPr lang="nb-NO" sz="5000" b="1" i="1" dirty="0" smtClean="0">
                <a:solidFill>
                  <a:schemeClr val="accent2">
                    <a:lumMod val="60000"/>
                    <a:lumOff val="40000"/>
                  </a:schemeClr>
                </a:solidFill>
              </a:rPr>
              <a:t> </a:t>
            </a:r>
          </a:p>
          <a:p>
            <a:pPr marL="0" indent="0" algn="ctr">
              <a:spcBef>
                <a:spcPts val="1055"/>
              </a:spcBef>
              <a:buFont typeface="Arial" panose="020B0604020202020204" pitchFamily="34" charset="0"/>
              <a:buNone/>
              <a:defRPr sz="6200" b="1">
                <a:solidFill>
                  <a:srgbClr val="FFFFFF"/>
                </a:solidFill>
              </a:defRPr>
            </a:pPr>
            <a:r>
              <a:rPr lang="nb-NO" sz="6200" b="1" dirty="0" smtClean="0">
                <a:solidFill>
                  <a:srgbClr val="FFFFFF"/>
                </a:solidFill>
              </a:rPr>
              <a:t>Vær bevisst! </a:t>
            </a:r>
            <a:br>
              <a:rPr lang="nb-NO" sz="6200" b="1" dirty="0" smtClean="0">
                <a:solidFill>
                  <a:srgbClr val="FFFFFF"/>
                </a:solidFill>
              </a:rPr>
            </a:br>
            <a:r>
              <a:rPr lang="nb-NO" sz="6200" b="1" dirty="0" smtClean="0">
                <a:solidFill>
                  <a:srgbClr val="FFFFFF"/>
                </a:solidFill>
              </a:rPr>
              <a:t>Begge deler er påvirkning.</a:t>
            </a:r>
            <a:endParaRPr lang="nb-NO" sz="6200" b="1" dirty="0">
              <a:solidFill>
                <a:srgbClr val="FFFFFF"/>
              </a:solidFill>
            </a:endParaRPr>
          </a:p>
        </p:txBody>
      </p:sp>
    </p:spTree>
    <p:extLst>
      <p:ext uri="{BB962C8B-B14F-4D97-AF65-F5344CB8AC3E}">
        <p14:creationId xmlns:p14="http://schemas.microsoft.com/office/powerpoint/2010/main" val="14233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a:blip r:embed="rId3" cstate="print">
            <a:extLst>
              <a:ext uri="{28A0092B-C50C-407E-A947-70E740481C1C}">
                <a14:useLocalDpi xmlns:a14="http://schemas.microsoft.com/office/drawing/2010/main" val="0"/>
              </a:ext>
            </a:extLst>
          </a:blip>
          <a:srcRect l="9327" r="9686"/>
          <a:stretch>
            <a:fillRect/>
          </a:stretch>
        </p:blipFill>
        <p:spPr>
          <a:xfrm>
            <a:off x="5200650" y="553128"/>
            <a:ext cx="6720828" cy="5523822"/>
          </a:xfrm>
        </p:spPr>
      </p:pic>
      <p:sp>
        <p:nvSpPr>
          <p:cNvPr id="3" name="TekstSylinder 2"/>
          <p:cNvSpPr txBox="1"/>
          <p:nvPr/>
        </p:nvSpPr>
        <p:spPr>
          <a:xfrm>
            <a:off x="8676167" y="5932967"/>
            <a:ext cx="2499833" cy="369332"/>
          </a:xfrm>
          <a:prstGeom prst="rect">
            <a:avLst/>
          </a:prstGeom>
          <a:noFill/>
        </p:spPr>
        <p:txBody>
          <a:bodyPr wrap="square" rtlCol="0">
            <a:spAutoFit/>
          </a:bodyPr>
          <a:lstStyle/>
          <a:p>
            <a:endParaRPr lang="nb-NO" dirty="0"/>
          </a:p>
        </p:txBody>
      </p:sp>
      <p:sp>
        <p:nvSpPr>
          <p:cNvPr id="6" name="TekstSylinder 5"/>
          <p:cNvSpPr txBox="1"/>
          <p:nvPr/>
        </p:nvSpPr>
        <p:spPr>
          <a:xfrm>
            <a:off x="10054590" y="5623560"/>
            <a:ext cx="1577340" cy="369332"/>
          </a:xfrm>
          <a:prstGeom prst="rect">
            <a:avLst/>
          </a:prstGeom>
          <a:noFill/>
        </p:spPr>
        <p:txBody>
          <a:bodyPr wrap="square" rtlCol="0">
            <a:spAutoFit/>
          </a:bodyPr>
          <a:lstStyle/>
          <a:p>
            <a:r>
              <a:rPr lang="nb-NO" dirty="0" smtClean="0">
                <a:solidFill>
                  <a:schemeClr val="bg1"/>
                </a:solidFill>
              </a:rPr>
              <a:t>Bilde: </a:t>
            </a:r>
            <a:r>
              <a:rPr lang="nb-NO" dirty="0" err="1" smtClean="0">
                <a:solidFill>
                  <a:schemeClr val="bg1"/>
                </a:solidFill>
              </a:rPr>
              <a:t>Pixabay</a:t>
            </a:r>
            <a:endParaRPr lang="nb-NO" dirty="0">
              <a:solidFill>
                <a:schemeClr val="bg1"/>
              </a:solidFill>
            </a:endParaRPr>
          </a:p>
        </p:txBody>
      </p:sp>
      <p:pic>
        <p:nvPicPr>
          <p:cNvPr id="30722" name="Picture 2" descr="Abs, Armer, Biceps, Kroppen"/>
          <p:cNvPicPr>
            <a:picLocks noChangeAspect="1" noChangeArrowheads="1"/>
          </p:cNvPicPr>
          <p:nvPr/>
        </p:nvPicPr>
        <p:blipFill>
          <a:blip r:embed="rId4" cstate="print"/>
          <a:srcRect r="41849" b="12307"/>
          <a:stretch>
            <a:fillRect/>
          </a:stretch>
        </p:blipFill>
        <p:spPr bwMode="auto">
          <a:xfrm>
            <a:off x="228600" y="476250"/>
            <a:ext cx="4816233" cy="5676900"/>
          </a:xfrm>
          <a:prstGeom prst="rect">
            <a:avLst/>
          </a:prstGeom>
          <a:noFill/>
        </p:spPr>
      </p:pic>
      <p:sp>
        <p:nvSpPr>
          <p:cNvPr id="8" name="TekstSylinder 7"/>
          <p:cNvSpPr txBox="1"/>
          <p:nvPr/>
        </p:nvSpPr>
        <p:spPr>
          <a:xfrm>
            <a:off x="3615690" y="5623560"/>
            <a:ext cx="1577340" cy="369332"/>
          </a:xfrm>
          <a:prstGeom prst="rect">
            <a:avLst/>
          </a:prstGeom>
          <a:noFill/>
        </p:spPr>
        <p:txBody>
          <a:bodyPr wrap="square" rtlCol="0">
            <a:spAutoFit/>
          </a:bodyPr>
          <a:lstStyle/>
          <a:p>
            <a:r>
              <a:rPr lang="nb-NO" dirty="0" smtClean="0"/>
              <a:t>Bilde: </a:t>
            </a:r>
            <a:r>
              <a:rPr lang="nb-NO" dirty="0" err="1" smtClean="0"/>
              <a:t>Pixabay</a:t>
            </a:r>
            <a:endParaRPr lang="nb-NO" dirty="0"/>
          </a:p>
        </p:txBody>
      </p:sp>
      <p:sp>
        <p:nvSpPr>
          <p:cNvPr id="9" name="Rektangel 8"/>
          <p:cNvSpPr/>
          <p:nvPr/>
        </p:nvSpPr>
        <p:spPr>
          <a:xfrm>
            <a:off x="0" y="3089576"/>
            <a:ext cx="11906250" cy="1938992"/>
          </a:xfrm>
          <a:prstGeom prst="rect">
            <a:avLst/>
          </a:prstGeom>
          <a:solidFill>
            <a:srgbClr val="000000">
              <a:alpha val="60000"/>
            </a:srgbClr>
          </a:solidFill>
        </p:spPr>
        <p:txBody>
          <a:bodyPr wrap="square">
            <a:spAutoFit/>
          </a:bodyPr>
          <a:lstStyle/>
          <a:p>
            <a:pPr algn="ctr"/>
            <a:r>
              <a:rPr lang="nb-NO" sz="6000" b="1" dirty="0" smtClean="0"/>
              <a:t>1.Er det utseende som gir meg verdi? </a:t>
            </a:r>
            <a:endParaRPr lang="nb-NO" sz="6000" dirty="0"/>
          </a:p>
        </p:txBody>
      </p:sp>
    </p:spTree>
    <p:extLst>
      <p:ext uri="{BB962C8B-B14F-4D97-AF65-F5344CB8AC3E}">
        <p14:creationId xmlns:p14="http://schemas.microsoft.com/office/powerpoint/2010/main" val="2221556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2263"/>
          <a:stretch/>
        </p:blipFill>
        <p:spPr>
          <a:xfrm>
            <a:off x="6277647" y="660401"/>
            <a:ext cx="5609553" cy="5778500"/>
          </a:xfrm>
        </p:spPr>
      </p:pic>
      <p:pic>
        <p:nvPicPr>
          <p:cNvPr id="2" name="Bild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5187" y="660401"/>
            <a:ext cx="6075626" cy="5635716"/>
          </a:xfrm>
          <a:prstGeom prst="rect">
            <a:avLst/>
          </a:prstGeom>
        </p:spPr>
      </p:pic>
      <p:sp>
        <p:nvSpPr>
          <p:cNvPr id="3" name="Rektangel 2"/>
          <p:cNvSpPr/>
          <p:nvPr/>
        </p:nvSpPr>
        <p:spPr>
          <a:xfrm>
            <a:off x="205187" y="660401"/>
            <a:ext cx="11682013" cy="2123658"/>
          </a:xfrm>
          <a:prstGeom prst="rect">
            <a:avLst/>
          </a:prstGeom>
          <a:solidFill>
            <a:srgbClr val="E7E6E6">
              <a:alpha val="67843"/>
            </a:srgbClr>
          </a:solidFill>
        </p:spPr>
        <p:txBody>
          <a:bodyPr wrap="square">
            <a:spAutoFit/>
          </a:bodyPr>
          <a:lstStyle/>
          <a:p>
            <a:pPr algn="ctr"/>
            <a:r>
              <a:rPr lang="nb-NO" sz="6600" b="1" dirty="0" smtClean="0">
                <a:solidFill>
                  <a:schemeClr val="bg1"/>
                </a:solidFill>
              </a:rPr>
              <a:t>2. Er </a:t>
            </a:r>
            <a:r>
              <a:rPr lang="nb-NO" sz="6600" b="1" dirty="0" smtClean="0">
                <a:solidFill>
                  <a:schemeClr val="bg1"/>
                </a:solidFill>
              </a:rPr>
              <a:t>det de gode prestasjonene </a:t>
            </a:r>
            <a:r>
              <a:rPr lang="nb-NO" sz="6600" b="1" dirty="0">
                <a:solidFill>
                  <a:schemeClr val="bg1"/>
                </a:solidFill>
              </a:rPr>
              <a:t>som gir meg verdi?</a:t>
            </a:r>
            <a:endParaRPr lang="nb-NO" sz="6600" dirty="0"/>
          </a:p>
        </p:txBody>
      </p:sp>
      <p:sp>
        <p:nvSpPr>
          <p:cNvPr id="4" name="TekstSylinder 3"/>
          <p:cNvSpPr txBox="1"/>
          <p:nvPr/>
        </p:nvSpPr>
        <p:spPr>
          <a:xfrm>
            <a:off x="4508500" y="5926785"/>
            <a:ext cx="165735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sp>
        <p:nvSpPr>
          <p:cNvPr id="7" name="TekstSylinder 6"/>
          <p:cNvSpPr txBox="1"/>
          <p:nvPr/>
        </p:nvSpPr>
        <p:spPr>
          <a:xfrm>
            <a:off x="10045700" y="5926785"/>
            <a:ext cx="1687113"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Unsplash</a:t>
            </a:r>
            <a:endParaRPr lang="nb-NO" dirty="0">
              <a:solidFill>
                <a:schemeClr val="bg1"/>
              </a:solidFill>
            </a:endParaRPr>
          </a:p>
        </p:txBody>
      </p:sp>
    </p:spTree>
    <p:extLst>
      <p:ext uri="{BB962C8B-B14F-4D97-AF65-F5344CB8AC3E}">
        <p14:creationId xmlns:p14="http://schemas.microsoft.com/office/powerpoint/2010/main" val="394066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extLst>
              <a:ext uri="{28A0092B-C50C-407E-A947-70E740481C1C}">
                <a14:useLocalDpi xmlns:a14="http://schemas.microsoft.com/office/drawing/2010/main" val="0"/>
              </a:ext>
            </a:extLst>
          </a:blip>
          <a:srcRect b="9014"/>
          <a:stretch/>
        </p:blipFill>
        <p:spPr>
          <a:xfrm>
            <a:off x="942975" y="181689"/>
            <a:ext cx="10231667" cy="6404849"/>
          </a:xfrm>
          <a:prstGeom prst="rect">
            <a:avLst/>
          </a:prstGeom>
        </p:spPr>
      </p:pic>
      <p:sp>
        <p:nvSpPr>
          <p:cNvPr id="5" name="Rektangel 4"/>
          <p:cNvSpPr/>
          <p:nvPr/>
        </p:nvSpPr>
        <p:spPr>
          <a:xfrm>
            <a:off x="942974" y="4362245"/>
            <a:ext cx="10231667" cy="2123658"/>
          </a:xfrm>
          <a:prstGeom prst="rect">
            <a:avLst/>
          </a:prstGeom>
          <a:solidFill>
            <a:srgbClr val="E7E6E6">
              <a:alpha val="60000"/>
            </a:srgbClr>
          </a:solidFill>
        </p:spPr>
        <p:txBody>
          <a:bodyPr wrap="square">
            <a:spAutoFit/>
          </a:bodyPr>
          <a:lstStyle/>
          <a:p>
            <a:pPr algn="ctr"/>
            <a:r>
              <a:rPr lang="nb-NO" sz="6600" b="1" dirty="0" smtClean="0">
                <a:solidFill>
                  <a:schemeClr val="bg1"/>
                </a:solidFill>
              </a:rPr>
              <a:t>3. Er </a:t>
            </a:r>
            <a:r>
              <a:rPr lang="nb-NO" sz="6600" b="1" dirty="0" smtClean="0">
                <a:solidFill>
                  <a:schemeClr val="bg1"/>
                </a:solidFill>
              </a:rPr>
              <a:t>det </a:t>
            </a:r>
            <a:r>
              <a:rPr lang="nb-NO" sz="6600" b="1" dirty="0" smtClean="0">
                <a:solidFill>
                  <a:schemeClr val="bg1"/>
                </a:solidFill>
              </a:rPr>
              <a:t>de populære vennene </a:t>
            </a:r>
            <a:r>
              <a:rPr lang="nb-NO" sz="6600" b="1" dirty="0" smtClean="0">
                <a:solidFill>
                  <a:schemeClr val="bg1"/>
                </a:solidFill>
              </a:rPr>
              <a:t>som gir meg verdi?</a:t>
            </a:r>
            <a:endParaRPr lang="nb-NO" sz="6600" dirty="0">
              <a:solidFill>
                <a:schemeClr val="bg1"/>
              </a:solidFill>
            </a:endParaRPr>
          </a:p>
        </p:txBody>
      </p:sp>
      <p:sp>
        <p:nvSpPr>
          <p:cNvPr id="4" name="TekstSylinder 3"/>
          <p:cNvSpPr txBox="1"/>
          <p:nvPr/>
        </p:nvSpPr>
        <p:spPr>
          <a:xfrm>
            <a:off x="9705975" y="6082236"/>
            <a:ext cx="222885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Flickr</a:t>
            </a:r>
            <a:r>
              <a:rPr lang="nb-NO" dirty="0" smtClean="0">
                <a:solidFill>
                  <a:schemeClr val="bg1"/>
                </a:solidFill>
              </a:rPr>
              <a:t> </a:t>
            </a:r>
            <a:endParaRPr lang="nb-NO" dirty="0">
              <a:solidFill>
                <a:schemeClr val="bg1"/>
              </a:solidFill>
            </a:endParaRPr>
          </a:p>
        </p:txBody>
      </p:sp>
    </p:spTree>
    <p:extLst>
      <p:ext uri="{BB962C8B-B14F-4D97-AF65-F5344CB8AC3E}">
        <p14:creationId xmlns:p14="http://schemas.microsoft.com/office/powerpoint/2010/main" val="3971410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523"/>
          <a:stretch/>
        </p:blipFill>
        <p:spPr>
          <a:xfrm>
            <a:off x="838200" y="10298"/>
            <a:ext cx="9870989" cy="6441168"/>
          </a:xfrm>
        </p:spPr>
      </p:pic>
      <p:sp>
        <p:nvSpPr>
          <p:cNvPr id="5" name="Shape 366"/>
          <p:cNvSpPr txBox="1">
            <a:spLocks/>
          </p:cNvSpPr>
          <p:nvPr/>
        </p:nvSpPr>
        <p:spPr>
          <a:xfrm>
            <a:off x="838200" y="476596"/>
            <a:ext cx="9870989" cy="2998124"/>
          </a:xfrm>
          <a:prstGeom prst="rect">
            <a:avLst/>
          </a:prstGeom>
          <a:solidFill>
            <a:srgbClr val="B2B2B2">
              <a:alpha val="67059"/>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844"/>
              </a:spcBef>
              <a:buFont typeface="Arial" panose="020B0604020202020204" pitchFamily="34" charset="0"/>
              <a:buNone/>
              <a:defRPr sz="5000">
                <a:solidFill>
                  <a:srgbClr val="FFFFFF"/>
                </a:solidFill>
              </a:defRPr>
            </a:pPr>
            <a:r>
              <a:rPr lang="nb-NO" sz="7200" b="1" smtClean="0">
                <a:solidFill>
                  <a:srgbClr val="FFFFFF"/>
                </a:solidFill>
              </a:rPr>
              <a:t>4. Er </a:t>
            </a:r>
            <a:r>
              <a:rPr lang="nb-NO" sz="7200" b="1" dirty="0" smtClean="0">
                <a:solidFill>
                  <a:srgbClr val="FFFFFF"/>
                </a:solidFill>
              </a:rPr>
              <a:t>det </a:t>
            </a:r>
            <a:r>
              <a:rPr lang="nb-NO" sz="7200" b="1" dirty="0" smtClean="0">
                <a:solidFill>
                  <a:srgbClr val="FFFFFF"/>
                </a:solidFill>
              </a:rPr>
              <a:t>eiendelene </a:t>
            </a:r>
            <a:r>
              <a:rPr lang="nb-NO" sz="7200" b="1" dirty="0" smtClean="0">
                <a:solidFill>
                  <a:srgbClr val="FFFFFF"/>
                </a:solidFill>
              </a:rPr>
              <a:t>og </a:t>
            </a:r>
            <a:r>
              <a:rPr lang="nb-NO" sz="7200" b="1" dirty="0" smtClean="0">
                <a:solidFill>
                  <a:srgbClr val="FFFFFF"/>
                </a:solidFill>
              </a:rPr>
              <a:t>opplevelsene </a:t>
            </a:r>
            <a:r>
              <a:rPr lang="nb-NO" sz="7200" b="1" dirty="0" smtClean="0">
                <a:solidFill>
                  <a:srgbClr val="FFFFFF"/>
                </a:solidFill>
              </a:rPr>
              <a:t>som gir meg verdi?</a:t>
            </a:r>
            <a:endParaRPr lang="nb-NO" sz="7200" b="1" dirty="0">
              <a:solidFill>
                <a:srgbClr val="FFFFFF"/>
              </a:solidFill>
            </a:endParaRPr>
          </a:p>
        </p:txBody>
      </p:sp>
      <p:sp>
        <p:nvSpPr>
          <p:cNvPr id="6" name="TekstSylinder 5"/>
          <p:cNvSpPr txBox="1"/>
          <p:nvPr/>
        </p:nvSpPr>
        <p:spPr>
          <a:xfrm>
            <a:off x="10324407" y="6427133"/>
            <a:ext cx="2289084" cy="369332"/>
          </a:xfrm>
          <a:prstGeom prst="rect">
            <a:avLst/>
          </a:prstGeom>
          <a:noFill/>
        </p:spPr>
        <p:txBody>
          <a:bodyPr wrap="square" rtlCol="0">
            <a:spAutoFit/>
          </a:bodyPr>
          <a:lstStyle/>
          <a:p>
            <a:r>
              <a:rPr lang="nb-NO" dirty="0" smtClean="0"/>
              <a:t>Bilde: </a:t>
            </a:r>
            <a:r>
              <a:rPr lang="nb-NO" dirty="0" err="1" smtClean="0"/>
              <a:t>Unsplash</a:t>
            </a:r>
            <a:endParaRPr lang="nb-NO" dirty="0"/>
          </a:p>
        </p:txBody>
      </p:sp>
    </p:spTree>
    <p:extLst>
      <p:ext uri="{BB962C8B-B14F-4D97-AF65-F5344CB8AC3E}">
        <p14:creationId xmlns:p14="http://schemas.microsoft.com/office/powerpoint/2010/main" val="2127320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asted-image.png"/>
          <p:cNvPicPr>
            <a:picLocks noChangeAspect="1"/>
          </p:cNvPicPr>
          <p:nvPr/>
        </p:nvPicPr>
        <p:blipFill>
          <a:blip r:embed="rId3" cstate="print">
            <a:extLst/>
          </a:blip>
          <a:stretch>
            <a:fillRect/>
          </a:stretch>
        </p:blipFill>
        <p:spPr>
          <a:xfrm>
            <a:off x="1460537" y="1"/>
            <a:ext cx="8780743" cy="6307502"/>
          </a:xfrm>
          <a:prstGeom prst="rect">
            <a:avLst/>
          </a:prstGeom>
          <a:ln w="12700">
            <a:miter lim="400000"/>
          </a:ln>
        </p:spPr>
      </p:pic>
      <p:sp>
        <p:nvSpPr>
          <p:cNvPr id="2" name="Rektangel 1"/>
          <p:cNvSpPr/>
          <p:nvPr/>
        </p:nvSpPr>
        <p:spPr>
          <a:xfrm>
            <a:off x="1869370" y="164231"/>
            <a:ext cx="3924472" cy="1107996"/>
          </a:xfrm>
          <a:prstGeom prst="rect">
            <a:avLst/>
          </a:prstGeom>
        </p:spPr>
        <p:txBody>
          <a:bodyPr wrap="none">
            <a:spAutoFit/>
          </a:bodyPr>
          <a:lstStyle/>
          <a:p>
            <a:r>
              <a:rPr lang="nb-NO" sz="6600" b="1" dirty="0"/>
              <a:t>#</a:t>
            </a:r>
            <a:r>
              <a:rPr lang="nb-NO" sz="6600" b="1" dirty="0" smtClean="0"/>
              <a:t>Eiendeler</a:t>
            </a:r>
            <a:endParaRPr lang="nb-NO" sz="6600" b="1" dirty="0"/>
          </a:p>
        </p:txBody>
      </p:sp>
      <p:sp>
        <p:nvSpPr>
          <p:cNvPr id="4" name="TekstSylinder 3"/>
          <p:cNvSpPr txBox="1"/>
          <p:nvPr/>
        </p:nvSpPr>
        <p:spPr>
          <a:xfrm>
            <a:off x="5544767" y="6396335"/>
            <a:ext cx="5622586" cy="461665"/>
          </a:xfrm>
          <a:prstGeom prst="rect">
            <a:avLst/>
          </a:prstGeom>
          <a:noFill/>
        </p:spPr>
        <p:txBody>
          <a:bodyPr wrap="square" rtlCol="0">
            <a:spAutoFit/>
          </a:bodyPr>
          <a:lstStyle/>
          <a:p>
            <a:r>
              <a:rPr lang="en-US" sz="2400" i="1" dirty="0" err="1" smtClean="0"/>
              <a:t>Sitat</a:t>
            </a:r>
            <a:r>
              <a:rPr lang="en-US" sz="2400" i="1" dirty="0" smtClean="0"/>
              <a:t> </a:t>
            </a:r>
            <a:r>
              <a:rPr lang="en-US" sz="2400" i="1" dirty="0" err="1" smtClean="0"/>
              <a:t>fra</a:t>
            </a:r>
            <a:r>
              <a:rPr lang="en-US" sz="2400" i="1" dirty="0" smtClean="0"/>
              <a:t> Summer Roberts , The O.C. </a:t>
            </a:r>
            <a:endParaRPr lang="nb-NO" sz="2400" dirty="0"/>
          </a:p>
        </p:txBody>
      </p:sp>
    </p:spTree>
    <p:extLst>
      <p:ext uri="{BB962C8B-B14F-4D97-AF65-F5344CB8AC3E}">
        <p14:creationId xmlns:p14="http://schemas.microsoft.com/office/powerpoint/2010/main" val="131401778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73F3BDC-7BF8-4E16-86E2-BF5EDD023669}" vid="{8C00AC83-17FC-4DB4-B5DF-ED100FEC1E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Norge med svart bakgrunn</Template>
  <TotalTime>390</TotalTime>
  <Words>1290</Words>
  <Application>Microsoft Office PowerPoint</Application>
  <PresentationFormat>Widescreen</PresentationFormat>
  <Paragraphs>158</Paragraphs>
  <Slides>19</Slides>
  <Notes>19</Notes>
  <HiddenSlides>0</HiddenSlides>
  <MMClips>2</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19</vt:i4>
      </vt:variant>
    </vt:vector>
  </HeadingPairs>
  <TitlesOfParts>
    <vt:vector size="22" baseType="lpstr">
      <vt:lpstr>Arial</vt:lpstr>
      <vt:lpstr>Calibri</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#Opplevelser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NLA  Høgskolen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Britt-Ellen Skregelid Birkeland</dc:creator>
  <cp:lastModifiedBy>Britt-Ellen Skregelid Birkeland</cp:lastModifiedBy>
  <cp:revision>32</cp:revision>
  <dcterms:created xsi:type="dcterms:W3CDTF">2018-06-06T08:08:07Z</dcterms:created>
  <dcterms:modified xsi:type="dcterms:W3CDTF">2019-01-10T10:15:43Z</dcterms:modified>
</cp:coreProperties>
</file>