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9" r:id="rId2"/>
    <p:sldId id="257" r:id="rId3"/>
    <p:sldId id="258" r:id="rId4"/>
    <p:sldId id="272" r:id="rId5"/>
    <p:sldId id="273" r:id="rId6"/>
    <p:sldId id="260" r:id="rId7"/>
    <p:sldId id="261" r:id="rId8"/>
    <p:sldId id="262" r:id="rId9"/>
    <p:sldId id="263" r:id="rId10"/>
    <p:sldId id="264" r:id="rId11"/>
    <p:sldId id="270" r:id="rId1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D75266FB-8F86-4F3E-8886-1176B07FBFC4}">
          <p14:sldIdLst>
            <p14:sldId id="269"/>
          </p14:sldIdLst>
        </p14:section>
        <p14:section name="Hoveddel" id="{B45E3402-5651-4AEC-9D3C-0240D60EB3DE}">
          <p14:sldIdLst>
            <p14:sldId id="257"/>
            <p14:sldId id="258"/>
            <p14:sldId id="272"/>
            <p14:sldId id="273"/>
            <p14:sldId id="260"/>
            <p14:sldId id="261"/>
            <p14:sldId id="262"/>
            <p14:sldId id="263"/>
            <p14:sldId id="264"/>
          </p14:sldIdLst>
        </p14:section>
        <p14:section name="EKSTRA" id="{D4D1694E-19FF-4BD0-B6F4-18D78CA82A95}">
          <p14:sldIdLst>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FFFF66"/>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072" autoAdjust="0"/>
  </p:normalViewPr>
  <p:slideViewPr>
    <p:cSldViewPr snapToGrid="0">
      <p:cViewPr varScale="1">
        <p:scale>
          <a:sx n="59" d="100"/>
          <a:sy n="59" d="100"/>
        </p:scale>
        <p:origin x="11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FFDA19-FB3B-4559-8681-291B0B6B57DA}" type="datetimeFigureOut">
              <a:rPr lang="nb-NO" smtClean="0"/>
              <a:t>26.03.2019</a:t>
            </a:fld>
            <a:endParaRPr lang="nb-NO"/>
          </a:p>
        </p:txBody>
      </p:sp>
      <p:sp>
        <p:nvSpPr>
          <p:cNvPr id="4" name="Plassholder for bunn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1E73308-C3A9-49C6-BBEE-197E05DC05DD}" type="slidenum">
              <a:rPr lang="nb-NO" smtClean="0"/>
              <a:t>‹#›</a:t>
            </a:fld>
            <a:endParaRPr lang="nb-NO"/>
          </a:p>
        </p:txBody>
      </p:sp>
    </p:spTree>
    <p:extLst>
      <p:ext uri="{BB962C8B-B14F-4D97-AF65-F5344CB8AC3E}">
        <p14:creationId xmlns:p14="http://schemas.microsoft.com/office/powerpoint/2010/main" val="33441544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2C61D0-322A-4FF3-82B8-F51E9FFD7E72}" type="datetimeFigureOut">
              <a:rPr lang="nb-NO" smtClean="0"/>
              <a:t>26.03.2019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FE10E-2695-4431-9991-11265845CC9F}" type="slidenum">
              <a:rPr lang="nb-NO" smtClean="0"/>
              <a:t>‹#›</a:t>
            </a:fld>
            <a:endParaRPr lang="nb-NO"/>
          </a:p>
        </p:txBody>
      </p:sp>
    </p:spTree>
    <p:extLst>
      <p:ext uri="{BB962C8B-B14F-4D97-AF65-F5344CB8AC3E}">
        <p14:creationId xmlns:p14="http://schemas.microsoft.com/office/powerpoint/2010/main" val="1540506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ibel.no/Nettbibelen?submit=Vis&amp;parse=1+kor+15%2c+14-17&amp;type=and&amp;book2=-1&amp;searchtran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bibel.no/Nettbibelen?submit=Vis&amp;parse=1+Kor+15%2c3&amp;type=and&amp;book2=-1&amp;searchtrans="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bibel.no/Nettbibelen?submit=Vis&amp;parse=jes+53&amp;type=and&amp;book2=-1&amp;searchtran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bibel.no/Nettbibelen?submit=Vis&amp;parse=Matt+27%2c57-60&amp;type=and&amp;book2=-1&amp;searchtrans="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bibel.no/Nettbibelen?submit=Vis&amp;parse=matt+28%2c+13&amp;type=and&amp;book2=-1&amp;searchtran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www.bibel.no/Nettbibelen?submit=Vis&amp;parse=Luk+24%2c13&amp;type=and&amp;book2=-1&amp;searchtrans=" TargetMode="External"/><Relationship Id="rId3" Type="http://schemas.openxmlformats.org/officeDocument/2006/relationships/hyperlink" Target="http://www.bibel.no/Nettbibelen?submit=Vis&amp;parse=Joh+20%2c1&amp;type=and&amp;book2=-1&amp;searchtrans=" TargetMode="External"/><Relationship Id="rId7" Type="http://schemas.openxmlformats.org/officeDocument/2006/relationships/hyperlink" Target="http://www.bibel.no/Nettbibelen?submit=Vis&amp;parse=Luk+24%2c34&amp;type=and&amp;book2=-1&amp;searchtrans="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bibel.no/Nettbibelen?submit=Vis&amp;parse=Luk+24%2c10&amp;type=and&amp;book2=-1&amp;searchtrans=" TargetMode="External"/><Relationship Id="rId5" Type="http://schemas.openxmlformats.org/officeDocument/2006/relationships/hyperlink" Target="http://www.bibel.no/Nettbibelen?submit=Vis&amp;parse=Mark+16%2c1&amp;type=and&amp;book2=-1&amp;searchtrans=" TargetMode="External"/><Relationship Id="rId10" Type="http://schemas.openxmlformats.org/officeDocument/2006/relationships/hyperlink" Target="http://www.bibel.no/Nettbibelen?submit=Vis&amp;parse=1+Kor+15%2c6&amp;type=and&amp;book2=-1&amp;searchtrans=" TargetMode="External"/><Relationship Id="rId4" Type="http://schemas.openxmlformats.org/officeDocument/2006/relationships/hyperlink" Target="http://www.bibel.no/Nettbibelen?submit=Vis&amp;parse=Matt+28%2c1&amp;type=and&amp;book2=-1&amp;searchtrans=" TargetMode="External"/><Relationship Id="rId9" Type="http://schemas.openxmlformats.org/officeDocument/2006/relationships/hyperlink" Target="http://www.bibel.no/Nettbibelen?submit=Vis&amp;parse=Luk+24%2c36-49&amp;type=and&amp;book2=-1&amp;searchtrans="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bibel.no/Nettbibelen?submit=Vis&amp;parse=Joh+20%2c25-29&amp;type=and&amp;book2=-1&amp;searchtrans="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bibel.no/Nettbibelen?submit=Vis&amp;parse=mark+6%2c2-4&amp;type=and&amp;book2=-1&amp;searchtrans=" TargetMode="External"/><Relationship Id="rId4" Type="http://schemas.openxmlformats.org/officeDocument/2006/relationships/hyperlink" Target="http://www.bibel.no/Nettbibelen?submit=Vis&amp;parse=joh+7%2c5&amp;type=and&amp;book2=-1&amp;searchtrans="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Læringsmål:</a:t>
            </a:r>
          </a:p>
          <a:p>
            <a:r>
              <a:rPr lang="nb-NO" dirty="0" smtClean="0"/>
              <a:t>Etter denne undervisningen kan jeg:</a:t>
            </a:r>
          </a:p>
          <a:p>
            <a:r>
              <a:rPr lang="nb-NO" dirty="0" smtClean="0"/>
              <a:t>- Vite gode grunner til at Jesu oppstandelse fra de døde er troverdig</a:t>
            </a:r>
          </a:p>
          <a:p>
            <a:pPr marL="331904" indent="-331904"/>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1</a:t>
            </a:fld>
            <a:endParaRPr lang="en-GB"/>
          </a:p>
        </p:txBody>
      </p:sp>
    </p:spTree>
    <p:extLst>
      <p:ext uri="{BB962C8B-B14F-4D97-AF65-F5344CB8AC3E}">
        <p14:creationId xmlns:p14="http://schemas.microsoft.com/office/powerpoint/2010/main" val="17397792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b="1" dirty="0" smtClean="0"/>
              <a:t>Gud reiste Jesus opp fra de døde!</a:t>
            </a:r>
          </a:p>
          <a:p>
            <a:endParaRPr lang="nb-NO" b="1" dirty="0" smtClean="0"/>
          </a:p>
          <a:p>
            <a:r>
              <a:rPr lang="nb-NO" b="1" i="1" dirty="0" smtClean="0"/>
              <a:t>Hva er den mest troverdige forklaringen på det som skjedde i påsken for </a:t>
            </a:r>
            <a:r>
              <a:rPr lang="nb-NO" b="1" i="1" dirty="0" err="1" smtClean="0"/>
              <a:t>ca</a:t>
            </a:r>
            <a:r>
              <a:rPr lang="nb-NO" b="1" i="1" dirty="0" smtClean="0"/>
              <a:t> 2000 år siden?</a:t>
            </a:r>
            <a:r>
              <a:rPr lang="nb-NO" b="1" dirty="0" smtClean="0"/>
              <a:t> </a:t>
            </a:r>
          </a:p>
          <a:p>
            <a:endParaRPr lang="nb-NO" dirty="0" smtClean="0"/>
          </a:p>
          <a:p>
            <a:r>
              <a:rPr lang="nb-NO" dirty="0" smtClean="0"/>
              <a:t>Det er at Gud reiste Jesus opp fra de døde!</a:t>
            </a:r>
          </a:p>
          <a:p>
            <a:r>
              <a:rPr lang="nb-NO" dirty="0" smtClean="0"/>
              <a:t>Det var Gud som kom til jorden og viste sitt ansikt gjennom Jesus!</a:t>
            </a:r>
          </a:p>
          <a:p>
            <a:endParaRPr lang="nb-NO" dirty="0" smtClean="0"/>
          </a:p>
          <a:p>
            <a:r>
              <a:rPr lang="nb-NO" b="1" dirty="0" smtClean="0"/>
              <a:t> Disiplene trodde ikke at Jesu lik hadde blitt stjålet, og at det forklarte den tomme graven. De var overbevist om at Gud hadde reist Jesus opp fra de døde!</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10</a:t>
            </a:fld>
            <a:endParaRPr lang="en-GB"/>
          </a:p>
        </p:txBody>
      </p:sp>
    </p:spTree>
    <p:extLst>
      <p:ext uri="{BB962C8B-B14F-4D97-AF65-F5344CB8AC3E}">
        <p14:creationId xmlns:p14="http://schemas.microsoft.com/office/powerpoint/2010/main" val="682365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Samtalespørsmål</a:t>
            </a:r>
          </a:p>
          <a:p>
            <a:endParaRPr lang="nb-NO" b="1" dirty="0" smtClean="0"/>
          </a:p>
          <a:p>
            <a:r>
              <a:rPr lang="nb-NO" b="1" dirty="0" smtClean="0"/>
              <a:t>Spørsmål i grupper: </a:t>
            </a:r>
            <a:r>
              <a:rPr lang="nb-NO" i="1" dirty="0" smtClean="0"/>
              <a:t>Hvordan kan du forklare at Jesu død og oppstandelse er troverdig?</a:t>
            </a:r>
            <a:endParaRPr lang="nb-NO" dirty="0" smtClean="0"/>
          </a:p>
          <a:p>
            <a:endParaRPr lang="nb-NO" dirty="0"/>
          </a:p>
        </p:txBody>
      </p:sp>
      <p:sp>
        <p:nvSpPr>
          <p:cNvPr id="4" name="Plassholder for lysbildenummer 3"/>
          <p:cNvSpPr>
            <a:spLocks noGrp="1"/>
          </p:cNvSpPr>
          <p:nvPr>
            <p:ph type="sldNum" sz="quarter" idx="10"/>
          </p:nvPr>
        </p:nvSpPr>
        <p:spPr/>
        <p:txBody>
          <a:bodyPr/>
          <a:lstStyle/>
          <a:p>
            <a:fld id="{B51FE10E-2695-4431-9991-11265845CC9F}" type="slidenum">
              <a:rPr lang="nb-NO" smtClean="0"/>
              <a:t>11</a:t>
            </a:fld>
            <a:endParaRPr lang="nb-NO"/>
          </a:p>
        </p:txBody>
      </p:sp>
    </p:spTree>
    <p:extLst>
      <p:ext uri="{BB962C8B-B14F-4D97-AF65-F5344CB8AC3E}">
        <p14:creationId xmlns:p14="http://schemas.microsoft.com/office/powerpoint/2010/main" val="2553005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Hva skjedde med Jesus i påsken?</a:t>
            </a:r>
          </a:p>
          <a:p>
            <a:endParaRPr lang="nb-NO" b="1" dirty="0" smtClean="0"/>
          </a:p>
          <a:p>
            <a:r>
              <a:rPr lang="nb-NO" b="1" i="1" dirty="0" smtClean="0"/>
              <a:t>Hvorfor feirer man påske?</a:t>
            </a:r>
            <a:r>
              <a:rPr lang="nb-NO" dirty="0" smtClean="0"/>
              <a:t> Kristne feirer påske for de tror at Jesus døde på korset og at Han stod opp igjen. Men kan det virkelig ha skjedd? Hvilke gode grunner finnes for å tro at det kan være sant? Hva kan vi vite om hva som skjedde med Jesus?</a:t>
            </a:r>
          </a:p>
          <a:p>
            <a:endParaRPr lang="nb-NO" dirty="0" smtClean="0"/>
          </a:p>
          <a:p>
            <a:r>
              <a:rPr lang="nb-NO" dirty="0" smtClean="0"/>
              <a:t>Det er ikke vanlig at døde personer står opp igjen. Det er ingen naturlover som forklarer at Jesus stod opp igjen fra de døde den tredje dagen. Hvis man sammenligner med andre religionsstiftere, fins det ingen eksempler at den som stiftet religionen, har stått opp fra de døde.</a:t>
            </a:r>
          </a:p>
          <a:p>
            <a:endParaRPr lang="nb-NO" dirty="0" smtClean="0"/>
          </a:p>
          <a:p>
            <a:r>
              <a:rPr lang="nb-NO" dirty="0" smtClean="0"/>
              <a:t>Det at Jesus døde for våre synder og stod opp igjen fra de døde, er selve kjernen i den kristne tro. Dersom  oppstandelsen ikke har funnet sted, får det dramatiske følger for den kristne troen.</a:t>
            </a:r>
          </a:p>
          <a:p>
            <a:endParaRPr lang="nb-NO" dirty="0" smtClean="0"/>
          </a:p>
          <a:p>
            <a:r>
              <a:rPr lang="nb-NO" i="1" dirty="0" smtClean="0"/>
              <a:t>14 Men er ikke Kristus stått opp, da er vårt budskap tomt, og deres tro er også tom. 15 Da står vi som falske vitner om Gud. For da har vi vitnet imot Gud når vi sier at han har oppreist Kristus, noe han ikke har gjort hvis døde ikke står opp. 16 For hvis døde ikke står opp, er jo heller ikke Kristus stått opp. 17 Men hvis Kristus ikke er stått opp, da er deres tro uten mening, og dere er fremdeles i deres synder.</a:t>
            </a:r>
            <a:r>
              <a:rPr lang="nb-NO" dirty="0" smtClean="0"/>
              <a:t> </a:t>
            </a:r>
            <a:r>
              <a:rPr lang="nb-NO" dirty="0" smtClean="0">
                <a:hlinkClick r:id="rId3"/>
              </a:rPr>
              <a:t>1.kor 15, 14-17</a:t>
            </a:r>
            <a:endParaRPr lang="nb-NO" dirty="0" smtClean="0"/>
          </a:p>
          <a:p>
            <a:endParaRPr lang="nb-NO" dirty="0" smtClean="0"/>
          </a:p>
          <a:p>
            <a:r>
              <a:rPr lang="nb-NO" dirty="0" smtClean="0"/>
              <a:t>Velkommen til å utforske påskens budskap!</a:t>
            </a:r>
          </a:p>
          <a:p>
            <a:endParaRPr lang="nb-NO" baseline="0" dirty="0" smtClean="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2</a:t>
            </a:fld>
            <a:endParaRPr lang="en-GB"/>
          </a:p>
        </p:txBody>
      </p:sp>
    </p:spTree>
    <p:extLst>
      <p:ext uri="{BB962C8B-B14F-4D97-AF65-F5344CB8AC3E}">
        <p14:creationId xmlns:p14="http://schemas.microsoft.com/office/powerpoint/2010/main" val="3028237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Jesus levde - og han døde</a:t>
            </a:r>
          </a:p>
          <a:p>
            <a:endParaRPr lang="nb-NO" b="1" dirty="0" smtClean="0"/>
          </a:p>
          <a:p>
            <a:r>
              <a:rPr lang="nb-NO" b="1" i="1" dirty="0" smtClean="0"/>
              <a:t>Har Jesus i det hele tatt levd? </a:t>
            </a:r>
            <a:r>
              <a:rPr lang="nb-NO" dirty="0" smtClean="0"/>
              <a:t>Før vi kan snakke om oppstandelsen, så må vi forsikre oss om at Jesus virkelig har levd på jorda for 2000 år siden. På internett kan du finne folk som hevder at Jesus aldri har levd. Men kan vi stole på all informasjon vi finner på internett? - Nei.</a:t>
            </a:r>
          </a:p>
          <a:p>
            <a:endParaRPr lang="nb-NO" dirty="0" smtClean="0"/>
          </a:p>
          <a:p>
            <a:r>
              <a:rPr lang="nb-NO" dirty="0" smtClean="0"/>
              <a:t>Vi må spørre dem som er eksperter, dem som er historikere og forskere. Her er det helt tydelig at selv om man ikke er kristen, er det full enighet om det samme; Jesus har levd.  Dette kan kristne, ikke-kristne, ateister og muslimer være enige i.</a:t>
            </a:r>
          </a:p>
          <a:p>
            <a:endParaRPr lang="nb-NO" dirty="0" smtClean="0"/>
          </a:p>
          <a:p>
            <a:r>
              <a:rPr lang="nb-NO" dirty="0" smtClean="0"/>
              <a:t>Jesu død på korset er ifølge kristen tro en av de absolutt viktigste hendelsene i verdenshistorien. </a:t>
            </a:r>
            <a:r>
              <a:rPr lang="nb-NO" b="1" i="1" dirty="0" smtClean="0"/>
              <a:t>Men døde Jesus på korset? </a:t>
            </a:r>
            <a:r>
              <a:rPr lang="nb-NO" dirty="0" smtClean="0"/>
              <a:t>For at en hendelse på den tiden, for 2000 år siden, skal bli sett på som en historisk hendelse, ønsker historikerne to ulike kilder. Ofte er det bare </a:t>
            </a:r>
            <a:r>
              <a:rPr lang="nb-NO" dirty="0" err="1" smtClean="0"/>
              <a:t>èn</a:t>
            </a:r>
            <a:r>
              <a:rPr lang="nb-NO" dirty="0" smtClean="0"/>
              <a:t> kilde som forteller. Når det gjelder Jesu død på et kors, er det hele elleve selvstendige kilder som kan bekrefte dette. Historikere som ikke er kristne, sier at Jesus har levd – og at han døde på et kors.</a:t>
            </a:r>
          </a:p>
          <a:p>
            <a:endParaRPr lang="nb-NO" dirty="0" smtClean="0"/>
          </a:p>
          <a:p>
            <a:r>
              <a:rPr lang="nb-NO" dirty="0" smtClean="0"/>
              <a:t>Den ateistiske ny-testamentforskeren Gerd </a:t>
            </a:r>
            <a:r>
              <a:rPr lang="nb-NO" dirty="0" err="1" smtClean="0"/>
              <a:t>Lüdemann</a:t>
            </a:r>
            <a:r>
              <a:rPr lang="nb-NO" dirty="0" smtClean="0"/>
              <a:t> </a:t>
            </a:r>
            <a:r>
              <a:rPr lang="nb-NO" dirty="0" err="1" smtClean="0"/>
              <a:t>sier:”</a:t>
            </a:r>
            <a:r>
              <a:rPr lang="nb-NO" i="1" dirty="0" err="1" smtClean="0"/>
              <a:t>Korsfestelsen</a:t>
            </a:r>
            <a:r>
              <a:rPr lang="nb-NO" i="1" dirty="0" smtClean="0"/>
              <a:t> av Jesus fra Nasaret er et udiskuterbart fakta”</a:t>
            </a:r>
            <a:r>
              <a:rPr lang="nb-NO" dirty="0" smtClean="0"/>
              <a:t>.</a:t>
            </a:r>
          </a:p>
          <a:p>
            <a:endParaRPr lang="nb-NO" dirty="0" smtClean="0"/>
          </a:p>
          <a:p>
            <a:r>
              <a:rPr lang="nb-NO" b="1" i="1" dirty="0" smtClean="0"/>
              <a:t>Hvorfor døde Jesus?</a:t>
            </a:r>
            <a:r>
              <a:rPr lang="nb-NO" dirty="0" smtClean="0"/>
              <a:t> Jesus døde for våre synder, etter skriftene, slik Paulus skriver i </a:t>
            </a:r>
            <a:r>
              <a:rPr lang="nb-NO" dirty="0" smtClean="0">
                <a:hlinkClick r:id="rId3"/>
              </a:rPr>
              <a:t>1 Kor 15,3</a:t>
            </a:r>
            <a:r>
              <a:rPr lang="nb-NO" dirty="0" smtClean="0"/>
              <a:t>. Kommentaren til at Jesus døde er ikke at det var resultatet av at noe mislyktes, men at det hadde en uendelig stor betydning. Det var en forsonende død </a:t>
            </a:r>
            <a:r>
              <a:rPr lang="nb-NO" i="1" dirty="0" smtClean="0"/>
              <a:t>for våre synder</a:t>
            </a:r>
            <a:r>
              <a:rPr lang="nb-NO" dirty="0" smtClean="0"/>
              <a:t>, og den var forutsagt i Det gamle testamentet </a:t>
            </a:r>
            <a:r>
              <a:rPr lang="nb-NO" i="1" dirty="0" smtClean="0"/>
              <a:t>etter skriftene</a:t>
            </a:r>
            <a:r>
              <a:rPr lang="nb-NO" dirty="0" smtClean="0"/>
              <a:t>.  Et eksempel fra Det gamle testamentet er </a:t>
            </a:r>
            <a:r>
              <a:rPr lang="nb-NO" dirty="0" smtClean="0">
                <a:hlinkClick r:id="rId4"/>
              </a:rPr>
              <a:t>Jesaja 53</a:t>
            </a:r>
            <a:r>
              <a:rPr lang="nb-NO" dirty="0" smtClean="0"/>
              <a:t>.</a:t>
            </a:r>
          </a:p>
          <a:p>
            <a:endParaRPr lang="nb-NO"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3</a:t>
            </a:fld>
            <a:endParaRPr lang="en-GB"/>
          </a:p>
        </p:txBody>
      </p:sp>
    </p:spTree>
    <p:extLst>
      <p:ext uri="{BB962C8B-B14F-4D97-AF65-F5344CB8AC3E}">
        <p14:creationId xmlns:p14="http://schemas.microsoft.com/office/powerpoint/2010/main" val="96229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i="1" dirty="0" smtClean="0"/>
              <a:t>Hva er beviset på at Jesus døde?</a:t>
            </a:r>
            <a:r>
              <a:rPr lang="nb-NO" dirty="0" smtClean="0"/>
              <a:t> </a:t>
            </a:r>
          </a:p>
          <a:p>
            <a:endParaRPr lang="nb-NO" dirty="0" smtClean="0"/>
          </a:p>
          <a:p>
            <a:r>
              <a:rPr lang="nb-NO" dirty="0" smtClean="0"/>
              <a:t>Beviset for at Jesus døde, er at Jesus ble begravet. Begravelse er en offisiell bekreftelse på at en person er død. Skikken blant jødene innebar at den døde skulle begraves samme dag, eller dagen etter dersom døden inntraff på kvelden eller i løpet av natten. Kroppen ble først vasket og deretter svøpt i et tøystykke.  Den døde kroppen ble smøret inn med en velduftende salve.</a:t>
            </a:r>
          </a:p>
          <a:p>
            <a:endParaRPr lang="nb-NO" dirty="0" smtClean="0"/>
          </a:p>
          <a:p>
            <a:r>
              <a:rPr lang="nb-NO" dirty="0" smtClean="0"/>
              <a:t>57 Da det ble kveld, kom en rik mann som het Josef. Han var fra </a:t>
            </a:r>
            <a:r>
              <a:rPr lang="nb-NO" dirty="0" err="1" smtClean="0"/>
              <a:t>Arimatea</a:t>
            </a:r>
            <a:r>
              <a:rPr lang="nb-NO" dirty="0" smtClean="0"/>
              <a:t> og var også blitt en disippel av Jesus. 58 Han gikk til Pilatus og ba om å få Jesu kropp. Pilatus ga da ordre om at den skulle bli utlevert. 59 Josef tok Jesu kropp, svøpte den i et rent linklede 60 og la den i en ny grav, som var hugget ut til ham selv i bergveggen. Så rullet han en stor stein foran inngangen og gikk. </a:t>
            </a:r>
            <a:r>
              <a:rPr lang="nb-NO" dirty="0" smtClean="0">
                <a:hlinkClick r:id="rId3"/>
              </a:rPr>
              <a:t>Matt 27,57-60</a:t>
            </a:r>
            <a:endParaRPr lang="nb-NO" dirty="0" smtClean="0"/>
          </a:p>
          <a:p>
            <a:endParaRPr lang="nb-NO" baseline="0"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4</a:t>
            </a:fld>
            <a:endParaRPr lang="en-GB"/>
          </a:p>
        </p:txBody>
      </p:sp>
    </p:spTree>
    <p:extLst>
      <p:ext uri="{BB962C8B-B14F-4D97-AF65-F5344CB8AC3E}">
        <p14:creationId xmlns:p14="http://schemas.microsoft.com/office/powerpoint/2010/main" val="1101729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Graven var en hule som var hugget ut i fjellet. De rullet en stor stein foran inngangen til graven. Graven ble forseglet (forseglingen kan sammenlignes med en hengelås). De jødiske lederne som ikke likte Jesus, og som fikk han drept på korset, gav påbud om at det skulle holdes vakt ved graven. De hadde fått med seg at Jesus på forhånd hadde sagt at han skulle lide og dø, og stå opp igjen den tredje dagen.  Det var flere soldater som holdt vakt ved graven til Jesus.</a:t>
            </a:r>
            <a:endParaRPr lang="nb-NO" baseline="0"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5</a:t>
            </a:fld>
            <a:endParaRPr lang="en-GB"/>
          </a:p>
        </p:txBody>
      </p:sp>
    </p:spTree>
    <p:extLst>
      <p:ext uri="{BB962C8B-B14F-4D97-AF65-F5344CB8AC3E}">
        <p14:creationId xmlns:p14="http://schemas.microsoft.com/office/powerpoint/2010/main" val="1973982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Dersom det er sant at Jesus stod opp, innebærer det at Jesus på et bestemt tidspunkt ikke lenger var et lik, men ble levende. </a:t>
            </a:r>
            <a:r>
              <a:rPr lang="nb-NO" b="1" dirty="0" smtClean="0"/>
              <a:t>Hvorfor er det sannsynlig at Jesus stod opp fra de døde? </a:t>
            </a:r>
          </a:p>
          <a:p>
            <a:endParaRPr lang="nb-NO" dirty="0" smtClean="0"/>
          </a:p>
          <a:p>
            <a:r>
              <a:rPr lang="nb-NO" b="1" dirty="0" smtClean="0"/>
              <a:t>For det første var det kvinner som fant graven tom</a:t>
            </a:r>
            <a:r>
              <a:rPr lang="nb-NO" b="1" i="1" dirty="0" smtClean="0"/>
              <a:t>. </a:t>
            </a:r>
            <a:r>
              <a:rPr lang="nb-NO" dirty="0" smtClean="0"/>
              <a:t>Dette taler sterkt for at informasjonen er autentisk og sann. I kulturen på den tiden ble ikke kvinner sett på som like troverdige øyenvitner som menn. Hvis man hadde diktet en fortelling, hadde man ikke brukt kvinner som de første som så den tomme graven.</a:t>
            </a:r>
          </a:p>
          <a:p>
            <a:endParaRPr lang="nb-NO" dirty="0" smtClean="0"/>
          </a:p>
          <a:p>
            <a:r>
              <a:rPr lang="nb-NO" dirty="0" smtClean="0"/>
              <a:t>For det andre var det </a:t>
            </a:r>
            <a:r>
              <a:rPr lang="nb-NO" b="1" i="1" dirty="0" smtClean="0"/>
              <a:t>ingen som benektet </a:t>
            </a:r>
            <a:r>
              <a:rPr lang="nb-NO" dirty="0" smtClean="0"/>
              <a:t>at graven var tom. I følge Bibelen benektet ikke de jødiske lederne at kroppen var forsvunnet. De gav i stedet en annen forklaring: Disiplene hans kom om natten og stjal ham mens vaktene sov. </a:t>
            </a:r>
            <a:r>
              <a:rPr lang="nb-NO" dirty="0" smtClean="0">
                <a:hlinkClick r:id="rId3"/>
              </a:rPr>
              <a:t>Matt. 28,13</a:t>
            </a:r>
            <a:r>
              <a:rPr lang="nb-NO" dirty="0" smtClean="0"/>
              <a:t>.</a:t>
            </a:r>
          </a:p>
          <a:p>
            <a:endParaRPr lang="nb-NO" dirty="0" smtClean="0"/>
          </a:p>
          <a:p>
            <a:r>
              <a:rPr lang="nb-NO" dirty="0" smtClean="0"/>
              <a:t>For det tredje tilhørte graven en offisiell person i Jerusalem, et medlem i Det høye råd. </a:t>
            </a:r>
            <a:r>
              <a:rPr lang="nb-NO" b="1" dirty="0" smtClean="0"/>
              <a:t>Gravstedet var dermed såpass kjent</a:t>
            </a:r>
            <a:r>
              <a:rPr lang="nb-NO" dirty="0" smtClean="0"/>
              <a:t>, at det bare var å peke på den døde kroppen eller beinrester etter Jesus, og ingen ville ha trodd på en oppstandelse.</a:t>
            </a:r>
          </a:p>
          <a:p>
            <a:endParaRPr lang="nb-NO" dirty="0" smtClean="0"/>
          </a:p>
          <a:p>
            <a:r>
              <a:rPr lang="nb-NO" dirty="0" smtClean="0"/>
              <a:t>En kropp er blitt borte. Det som skjer videre, er viktig. </a:t>
            </a:r>
            <a:r>
              <a:rPr lang="nb-NO" i="1" dirty="0" smtClean="0"/>
              <a:t>Hvis det var alt, hadde den kristne bevegelsen aldri blitt til. Fraværet av den døde kroppen skaper ingen oppstandelse, bare spørsmålstegn. </a:t>
            </a:r>
            <a:r>
              <a:rPr lang="nb-NO" dirty="0" smtClean="0"/>
              <a:t>Den tomme graven fører ingen steder. Det er det neste punktet som er avgjørende. </a:t>
            </a:r>
          </a:p>
          <a:p>
            <a:endParaRPr lang="nb-NO" b="1" dirty="0" smtClean="0"/>
          </a:p>
          <a:p>
            <a:r>
              <a:rPr lang="nb-NO" b="1" dirty="0" smtClean="0"/>
              <a:t>Hva har skjedd med Jesu døde kropp</a:t>
            </a:r>
            <a:r>
              <a:rPr lang="nb-NO" b="1" baseline="0" dirty="0" smtClean="0"/>
              <a:t>?</a:t>
            </a:r>
            <a:endParaRPr lang="nb-NO" dirty="0" smtClean="0"/>
          </a:p>
          <a:p>
            <a:endParaRPr lang="nb-NO" dirty="0" smtClean="0"/>
          </a:p>
          <a:p>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6</a:t>
            </a:fld>
            <a:endParaRPr lang="en-GB"/>
          </a:p>
        </p:txBody>
      </p:sp>
    </p:spTree>
    <p:extLst>
      <p:ext uri="{BB962C8B-B14F-4D97-AF65-F5344CB8AC3E}">
        <p14:creationId xmlns:p14="http://schemas.microsoft.com/office/powerpoint/2010/main" val="41269994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dirty="0" smtClean="0"/>
              <a:t>Hva skjedde med Jesu døde kropp?</a:t>
            </a:r>
            <a:r>
              <a:rPr lang="nb-NO" dirty="0" smtClean="0"/>
              <a:t> </a:t>
            </a:r>
          </a:p>
          <a:p>
            <a:endParaRPr lang="nb-NO" dirty="0" smtClean="0"/>
          </a:p>
          <a:p>
            <a:r>
              <a:rPr lang="nb-NO" dirty="0" smtClean="0"/>
              <a:t>I løpet av søndagen begynte det å komme rapporter om at Jesus hadde vist seg for folk.</a:t>
            </a:r>
          </a:p>
          <a:p>
            <a:endParaRPr lang="nb-NO" dirty="0" smtClean="0"/>
          </a:p>
          <a:p>
            <a:r>
              <a:rPr lang="nb-NO" sz="1200" b="1" kern="1200" dirty="0" smtClean="0">
                <a:solidFill>
                  <a:schemeClr val="tx1"/>
                </a:solidFill>
                <a:effectLst/>
                <a:latin typeface="+mn-lt"/>
                <a:ea typeface="+mn-ea"/>
                <a:cs typeface="+mn-cs"/>
              </a:rPr>
              <a:t>Jesus viste seg først for en gruppe kvinner.</a:t>
            </a:r>
            <a:r>
              <a:rPr lang="nb-NO" b="1" dirty="0" smtClean="0"/>
              <a:t> </a:t>
            </a:r>
            <a:r>
              <a:rPr lang="nb-NO" dirty="0" smtClean="0"/>
              <a:t>Hvor mange og hvem de var, varierer mellom tekstene. Forfatterne av evangeliene velger å nevne et ulikt antall ved navn. </a:t>
            </a:r>
            <a:r>
              <a:rPr lang="nb-NO" dirty="0" err="1" smtClean="0">
                <a:hlinkClick r:id="rId3"/>
              </a:rPr>
              <a:t>Joh</a:t>
            </a:r>
            <a:r>
              <a:rPr lang="nb-NO" dirty="0" smtClean="0">
                <a:hlinkClick r:id="rId3"/>
              </a:rPr>
              <a:t> 20,1</a:t>
            </a:r>
            <a:r>
              <a:rPr lang="nb-NO" dirty="0" smtClean="0"/>
              <a:t>, </a:t>
            </a:r>
            <a:r>
              <a:rPr lang="nb-NO" dirty="0" smtClean="0">
                <a:hlinkClick r:id="rId4"/>
              </a:rPr>
              <a:t>Matt 28,1</a:t>
            </a:r>
            <a:r>
              <a:rPr lang="nb-NO" dirty="0" smtClean="0"/>
              <a:t>, </a:t>
            </a:r>
            <a:r>
              <a:rPr lang="nb-NO" dirty="0" smtClean="0">
                <a:hlinkClick r:id="rId5"/>
              </a:rPr>
              <a:t>Mark 16,1</a:t>
            </a:r>
            <a:r>
              <a:rPr lang="nb-NO" dirty="0" smtClean="0"/>
              <a:t> og </a:t>
            </a:r>
            <a:r>
              <a:rPr lang="nb-NO" dirty="0" smtClean="0">
                <a:hlinkClick r:id="rId6"/>
              </a:rPr>
              <a:t>Luk 24,10</a:t>
            </a:r>
            <a:r>
              <a:rPr lang="nb-NO" dirty="0" smtClean="0"/>
              <a:t>.</a:t>
            </a:r>
          </a:p>
          <a:p>
            <a:endParaRPr lang="nb-NO" dirty="0" smtClean="0"/>
          </a:p>
          <a:p>
            <a:r>
              <a:rPr lang="nb-NO" b="1" dirty="0" smtClean="0"/>
              <a:t>I løpet av søndagen viste Jesus seg for Peter</a:t>
            </a:r>
            <a:r>
              <a:rPr lang="nb-NO" dirty="0" smtClean="0"/>
              <a:t>, </a:t>
            </a:r>
            <a:r>
              <a:rPr lang="nb-NO" dirty="0" smtClean="0">
                <a:hlinkClick r:id="rId7"/>
              </a:rPr>
              <a:t>Luk 24,34</a:t>
            </a:r>
            <a:r>
              <a:rPr lang="nb-NO" dirty="0" smtClean="0"/>
              <a:t>. Senere på søndagen møtte </a:t>
            </a:r>
            <a:r>
              <a:rPr lang="nb-NO" b="1" dirty="0" err="1" smtClean="0"/>
              <a:t>Kleopas</a:t>
            </a:r>
            <a:r>
              <a:rPr lang="nb-NO" b="1" dirty="0" smtClean="0"/>
              <a:t> og hans venn</a:t>
            </a:r>
            <a:r>
              <a:rPr lang="nb-NO" dirty="0" smtClean="0"/>
              <a:t> møtte  Jesus  på en vandring mellom Jerusalem og Emmaus, </a:t>
            </a:r>
            <a:r>
              <a:rPr lang="nb-NO" dirty="0" smtClean="0">
                <a:hlinkClick r:id="rId8"/>
              </a:rPr>
              <a:t>Luk 24,13</a:t>
            </a:r>
            <a:r>
              <a:rPr lang="nb-NO" dirty="0" smtClean="0"/>
              <a:t>. Søndag kveld viste Jesus seg for </a:t>
            </a:r>
            <a:r>
              <a:rPr lang="nb-NO" b="1" dirty="0" smtClean="0"/>
              <a:t>resten av disiplene</a:t>
            </a:r>
            <a:r>
              <a:rPr lang="nb-NO" dirty="0" smtClean="0"/>
              <a:t>, </a:t>
            </a:r>
            <a:r>
              <a:rPr lang="nb-NO" dirty="0" smtClean="0">
                <a:hlinkClick r:id="rId9"/>
              </a:rPr>
              <a:t>Luk 24,36-49</a:t>
            </a:r>
            <a:r>
              <a:rPr lang="nb-NO" dirty="0" smtClean="0"/>
              <a:t>.</a:t>
            </a:r>
          </a:p>
          <a:p>
            <a:endParaRPr lang="nb-NO" dirty="0" smtClean="0"/>
          </a:p>
          <a:p>
            <a:r>
              <a:rPr lang="nb-NO" dirty="0" smtClean="0"/>
              <a:t>Jesus ble også sett av mer enn </a:t>
            </a:r>
            <a:r>
              <a:rPr lang="nb-NO" b="1" dirty="0" smtClean="0"/>
              <a:t>fem hundre personer</a:t>
            </a:r>
            <a:r>
              <a:rPr lang="nb-NO" dirty="0" smtClean="0"/>
              <a:t> på </a:t>
            </a:r>
            <a:r>
              <a:rPr lang="nb-NO" dirty="0" err="1" smtClean="0"/>
              <a:t>èn</a:t>
            </a:r>
            <a:r>
              <a:rPr lang="nb-NO" dirty="0" smtClean="0"/>
              <a:t> gang, </a:t>
            </a:r>
            <a:r>
              <a:rPr lang="nb-NO" dirty="0" smtClean="0">
                <a:hlinkClick r:id="rId10"/>
              </a:rPr>
              <a:t>1 Kor 15,6</a:t>
            </a:r>
            <a:r>
              <a:rPr lang="nb-NO" dirty="0" smtClean="0"/>
              <a:t>. Det har blitt gjort forsøk på å bortforklare at fem hunder personer så Jesu på en gang, samtidig ved at det måtte være massehallusinasjoner. Men hadde det bare vært hallusinasjoner, vil det sannsynligvis hatt motsatt effekt. I datidens kultur ble det nemlig regnet som et ganske sikkert tegn på at noen var døde, hvis man så syner av dem.</a:t>
            </a:r>
          </a:p>
          <a:p>
            <a:pPr marL="331904" indent="-331904"/>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7</a:t>
            </a:fld>
            <a:endParaRPr lang="en-GB"/>
          </a:p>
        </p:txBody>
      </p:sp>
    </p:spTree>
    <p:extLst>
      <p:ext uri="{BB962C8B-B14F-4D97-AF65-F5344CB8AC3E}">
        <p14:creationId xmlns:p14="http://schemas.microsoft.com/office/powerpoint/2010/main" val="613439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77500" lnSpcReduction="20000"/>
          </a:bodyPr>
          <a:lstStyle/>
          <a:p>
            <a:r>
              <a:rPr lang="nb-NO" b="1" dirty="0" smtClean="0"/>
              <a:t>Disiplene trodde at Jesus var stått opp fra de døde</a:t>
            </a:r>
          </a:p>
          <a:p>
            <a:endParaRPr lang="nb-NO" b="1" dirty="0" smtClean="0"/>
          </a:p>
          <a:p>
            <a:r>
              <a:rPr lang="nb-NO" b="1" i="1" dirty="0" smtClean="0"/>
              <a:t>Hvorfor viste Jesus seg ikke for sine egne kritikere?</a:t>
            </a:r>
            <a:r>
              <a:rPr lang="nb-NO" i="1" dirty="0" smtClean="0"/>
              <a:t> Kanskje noen stiller spørsmål om hvorfor var Jesus så selektiv når det gjaldt hvem han viste seg for? Han viste seg jo bare for vennene sine! Hvorfor ikke for dem som tvilte eller var skeptiske til ham? Hvorfor ikke for sine fiender?</a:t>
            </a:r>
            <a:r>
              <a:rPr lang="nb-NO" dirty="0" smtClean="0"/>
              <a:t> Svaret er at Jesus gjorde dette faktisk!</a:t>
            </a:r>
          </a:p>
          <a:p>
            <a:endParaRPr lang="nb-NO" dirty="0" smtClean="0"/>
          </a:p>
          <a:p>
            <a:r>
              <a:rPr lang="nb-NO" dirty="0" smtClean="0"/>
              <a:t>Det fantes jo bare tvilere, skeptikere og fiender å vise seg for. Ingen forventet at oppstandelsen skulle skje. Fra begynnelsen var alle fulle av tvil.</a:t>
            </a:r>
          </a:p>
          <a:p>
            <a:endParaRPr lang="nb-NO" dirty="0" smtClean="0"/>
          </a:p>
          <a:p>
            <a:r>
              <a:rPr lang="nb-NO" b="1" dirty="0" smtClean="0"/>
              <a:t>Tomas</a:t>
            </a:r>
            <a:r>
              <a:rPr lang="nb-NO" dirty="0" smtClean="0"/>
              <a:t> som ble kalt </a:t>
            </a:r>
            <a:r>
              <a:rPr lang="nb-NO" i="1" dirty="0" smtClean="0"/>
              <a:t>tviler</a:t>
            </a:r>
            <a:r>
              <a:rPr lang="nb-NO" dirty="0" smtClean="0"/>
              <a:t>. Han sa han ikke kunne tro hvis han ikke fikk se naglemerkene hans og legge finger og stikke hånden i siden hans. Etter en uke viste Jesus seg for Tomas da han var sammen med de andre disiplene. Han gav Tomas alle muligheter til å få bukt med tvilen sin. Det er nesten som Jesus sa: </a:t>
            </a:r>
            <a:r>
              <a:rPr lang="nb-NO" i="1" dirty="0" smtClean="0"/>
              <a:t>Ta den tid du trenger. Her er den </a:t>
            </a:r>
            <a:r>
              <a:rPr lang="nb-NO" i="1" dirty="0" err="1" smtClean="0"/>
              <a:t>gjennombårede</a:t>
            </a:r>
            <a:r>
              <a:rPr lang="nb-NO" i="1" dirty="0" smtClean="0"/>
              <a:t> hånden min. Her er siden de stakk spyd igjennom.</a:t>
            </a:r>
            <a:r>
              <a:rPr lang="nb-NO" dirty="0" smtClean="0"/>
              <a:t> Tomas gikk fra tvil til tro etter at Jesus hadde vist seg for ham.</a:t>
            </a:r>
          </a:p>
          <a:p>
            <a:endParaRPr lang="nb-NO" dirty="0" smtClean="0"/>
          </a:p>
          <a:p>
            <a:r>
              <a:rPr lang="nb-NO" dirty="0" smtClean="0"/>
              <a:t>25 </a:t>
            </a:r>
            <a:r>
              <a:rPr lang="nb-NO" b="1" dirty="0" smtClean="0"/>
              <a:t>«Vi har sett Herren», sa de til ham. Men han sa: «Dersom jeg ikke får se naglemerkene i hendene hans og får legge fingeren i dem og stikke hånden i siden hans, kan jeg ikke tro.»</a:t>
            </a:r>
            <a:r>
              <a:rPr lang="nb-NO" dirty="0" smtClean="0"/>
              <a:t> 26 Åtte dager senere var disiplene igjen samlet, og Tomas var sammen med dem. Da kom Jesus mens dørene var lukket. Han sto midt iblant dem og sa: «Fred være med dere.» 27 Så sier han til Tomas: «Kom med fingeren din, se her er hendene mine. Kom med hånden og stikk den i siden min. Og vær ikke vantro, men troende!» 28 «Min Herre og min Gud!» sa Tomas. 29 Jesus sier til ham: «Fordi du har sett meg, tror du. Salige er de som ikke ser, og likevel tror.» </a:t>
            </a:r>
            <a:r>
              <a:rPr lang="nb-NO" dirty="0" err="1" smtClean="0">
                <a:hlinkClick r:id="rId3"/>
              </a:rPr>
              <a:t>Joh</a:t>
            </a:r>
            <a:r>
              <a:rPr lang="nb-NO" dirty="0" smtClean="0">
                <a:hlinkClick r:id="rId3"/>
              </a:rPr>
              <a:t> 20,25-29</a:t>
            </a:r>
            <a:endParaRPr lang="nb-NO" dirty="0" smtClean="0"/>
          </a:p>
          <a:p>
            <a:endParaRPr lang="nb-NO" dirty="0" smtClean="0"/>
          </a:p>
          <a:p>
            <a:r>
              <a:rPr lang="nb-NO" b="1" dirty="0" smtClean="0"/>
              <a:t>Jakob </a:t>
            </a:r>
            <a:r>
              <a:rPr lang="nb-NO" dirty="0" smtClean="0"/>
              <a:t>som var Jesu bror. Vi vet fra evangeliene at Jesus hadde yngre brødre og søstre. Det finnes flere indikasjoner på at verken Jakob eller brødrene trodde på Jesus</a:t>
            </a:r>
            <a:r>
              <a:rPr lang="nb-NO" i="1" dirty="0" smtClean="0"/>
              <a:t> før</a:t>
            </a:r>
            <a:r>
              <a:rPr lang="nb-NO" dirty="0" smtClean="0"/>
              <a:t> oppstandelsen. De var </a:t>
            </a:r>
            <a:r>
              <a:rPr lang="nb-NO" i="1" dirty="0" smtClean="0"/>
              <a:t>skeptiske</a:t>
            </a:r>
            <a:r>
              <a:rPr lang="nb-NO" dirty="0" smtClean="0"/>
              <a:t> og avvisende slik vi kan lese i bl.a. </a:t>
            </a:r>
            <a:r>
              <a:rPr lang="nb-NO" dirty="0" err="1" smtClean="0">
                <a:hlinkClick r:id="rId4"/>
              </a:rPr>
              <a:t>Joh</a:t>
            </a:r>
            <a:r>
              <a:rPr lang="nb-NO" dirty="0" smtClean="0">
                <a:hlinkClick r:id="rId4"/>
              </a:rPr>
              <a:t> 7,5</a:t>
            </a:r>
            <a:r>
              <a:rPr lang="nb-NO" dirty="0" smtClean="0"/>
              <a:t> og </a:t>
            </a:r>
            <a:r>
              <a:rPr lang="nb-NO" dirty="0" smtClean="0">
                <a:hlinkClick r:id="rId5"/>
              </a:rPr>
              <a:t>Mark 6,2-4</a:t>
            </a:r>
            <a:r>
              <a:rPr lang="nb-NO" dirty="0" smtClean="0"/>
              <a:t>. Etter oppstandelsen er situasjonen helt forandret. Brødrene trodde på Jesus og var med i menigheten. Jakob ble etter kort tid en av de viktigste lederne i hele bevegelsen.</a:t>
            </a:r>
          </a:p>
          <a:p>
            <a:endParaRPr lang="nb-NO" dirty="0" smtClean="0"/>
          </a:p>
          <a:p>
            <a:r>
              <a:rPr lang="nb-NO" dirty="0" smtClean="0"/>
              <a:t>Deretter viste han seg for Jakob, 1 Kor 15,7b </a:t>
            </a:r>
          </a:p>
          <a:p>
            <a:endParaRPr lang="nb-NO" dirty="0" smtClean="0"/>
          </a:p>
          <a:p>
            <a:r>
              <a:rPr lang="nb-NO" b="1" i="1" dirty="0" smtClean="0"/>
              <a:t>Hvordan viste Jesus seg?</a:t>
            </a:r>
            <a:r>
              <a:rPr lang="nb-NO" i="1" dirty="0" smtClean="0"/>
              <a:t> </a:t>
            </a:r>
            <a:endParaRPr lang="nb-NO" dirty="0" smtClean="0"/>
          </a:p>
          <a:p>
            <a:r>
              <a:rPr lang="nb-NO" dirty="0" smtClean="0"/>
              <a:t>Det var Jesus som selv viste seg for disse personene, ikke de som så ham. Det var ikke et syn eller en visjon.</a:t>
            </a:r>
          </a:p>
          <a:p>
            <a:r>
              <a:rPr lang="nb-NO" dirty="0" smtClean="0"/>
              <a:t>Da Jesus viste seg, gjorde han det fysisk, kroppslig og sanselig. De hørte, rørte ved, samtalte og spiste med Jesus.</a:t>
            </a:r>
          </a:p>
          <a:p>
            <a:pPr marL="331904" indent="-331904"/>
            <a:endParaRPr lang="nb-NO" noProof="0"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8</a:t>
            </a:fld>
            <a:endParaRPr lang="en-GB"/>
          </a:p>
        </p:txBody>
      </p:sp>
    </p:spTree>
    <p:extLst>
      <p:ext uri="{BB962C8B-B14F-4D97-AF65-F5344CB8AC3E}">
        <p14:creationId xmlns:p14="http://schemas.microsoft.com/office/powerpoint/2010/main" val="590473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b="1" dirty="0" smtClean="0"/>
              <a:t>Disiplene var villige til å lide og dø for å fortelle om Jesus</a:t>
            </a:r>
          </a:p>
          <a:p>
            <a:endParaRPr lang="nb-NO" b="1" dirty="0" smtClean="0"/>
          </a:p>
          <a:p>
            <a:r>
              <a:rPr lang="nb-NO" i="1" dirty="0" smtClean="0"/>
              <a:t>Den tomme graven og at Jesus viste seg er de to avgjørende hendelsene, de to grunnleggende fakta som forklarer den kristne bevegelsens tilblivelse. Med de medfører et tredje faktum, nemlig </a:t>
            </a:r>
            <a:r>
              <a:rPr lang="nb-NO" b="1" i="1" dirty="0" smtClean="0"/>
              <a:t>disiplenes forandring</a:t>
            </a:r>
            <a:r>
              <a:rPr lang="nb-NO" b="1" dirty="0" smtClean="0"/>
              <a:t>.</a:t>
            </a:r>
            <a:br>
              <a:rPr lang="nb-NO" b="1" dirty="0" smtClean="0"/>
            </a:br>
            <a:endParaRPr lang="nb-NO" dirty="0" smtClean="0"/>
          </a:p>
          <a:p>
            <a:r>
              <a:rPr lang="nb-NO" dirty="0" smtClean="0"/>
              <a:t>Disiplene var villige til å bli arrestert og få dårlig behandling fordi de ville fortelle andre om Jesus!</a:t>
            </a:r>
          </a:p>
          <a:p>
            <a:endParaRPr lang="nb-NO" dirty="0" smtClean="0"/>
          </a:p>
          <a:p>
            <a:r>
              <a:rPr lang="nb-NO" b="1" dirty="0" smtClean="0"/>
              <a:t>Tomas</a:t>
            </a:r>
            <a:r>
              <a:rPr lang="nb-NO" dirty="0" smtClean="0"/>
              <a:t> gikk fra tvil til tro etter at Jesus hadde vist seg for ham, og senere gav han sitt liv for Jesus som misjonær til India.</a:t>
            </a:r>
          </a:p>
          <a:p>
            <a:endParaRPr lang="nb-NO" dirty="0" smtClean="0"/>
          </a:p>
          <a:p>
            <a:r>
              <a:rPr lang="nb-NO" b="1" dirty="0" smtClean="0"/>
              <a:t>Jakob, </a:t>
            </a:r>
            <a:r>
              <a:rPr lang="nb-NO" dirty="0" smtClean="0"/>
              <a:t>Jesu bror som var skeptisk, ble en hengiven kristen som gav livet sitt for evangeliet.  Han ble halshugget i Jerusalem fordi han bekjente Jesus som Messias.</a:t>
            </a:r>
          </a:p>
          <a:p>
            <a:endParaRPr lang="nb-NO" dirty="0" smtClean="0"/>
          </a:p>
          <a:p>
            <a:r>
              <a:rPr lang="nb-NO" b="1" dirty="0" smtClean="0"/>
              <a:t>De mennesker som Jesus viste seg for etter oppstandelsen:</a:t>
            </a:r>
            <a:br>
              <a:rPr lang="nb-NO" b="1" dirty="0" smtClean="0"/>
            </a:br>
            <a:r>
              <a:rPr lang="nb-NO" dirty="0" smtClean="0"/>
              <a:t>- ble forandret</a:t>
            </a:r>
            <a:br>
              <a:rPr lang="nb-NO" dirty="0" smtClean="0"/>
            </a:br>
            <a:r>
              <a:rPr lang="nb-NO" dirty="0" smtClean="0"/>
              <a:t>- gjorde alt de kunne for å spre budskapet om Jesu oppstandelse</a:t>
            </a:r>
          </a:p>
          <a:p>
            <a:pPr marL="331904" indent="-331904"/>
            <a:endParaRPr lang="en-GB" dirty="0"/>
          </a:p>
        </p:txBody>
      </p:sp>
      <p:sp>
        <p:nvSpPr>
          <p:cNvPr id="4" name="Plassholder for lysbildenummer 3"/>
          <p:cNvSpPr>
            <a:spLocks noGrp="1"/>
          </p:cNvSpPr>
          <p:nvPr>
            <p:ph type="sldNum" sz="quarter" idx="10"/>
          </p:nvPr>
        </p:nvSpPr>
        <p:spPr/>
        <p:txBody>
          <a:bodyPr/>
          <a:lstStyle/>
          <a:p>
            <a:fld id="{1E258C90-666D-4224-BCA2-365A5800F6DE}" type="slidenum">
              <a:rPr lang="en-GB" smtClean="0"/>
              <a:pPr/>
              <a:t>9</a:t>
            </a:fld>
            <a:endParaRPr lang="en-GB"/>
          </a:p>
        </p:txBody>
      </p:sp>
    </p:spTree>
    <p:extLst>
      <p:ext uri="{BB962C8B-B14F-4D97-AF65-F5344CB8AC3E}">
        <p14:creationId xmlns:p14="http://schemas.microsoft.com/office/powerpoint/2010/main" val="973997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7EEEEECC-267E-4988-ACA7-0F813F5B2B00}" type="datetimeFigureOut">
              <a:rPr lang="nb-NO" smtClean="0"/>
              <a:t>26.03.2019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
        <p:nvSpPr>
          <p:cNvPr id="7" name="Rektangel 6"/>
          <p:cNvSpPr/>
          <p:nvPr userDrawn="1"/>
        </p:nvSpPr>
        <p:spPr>
          <a:xfrm>
            <a:off x="5157409" y="3244334"/>
            <a:ext cx="1877181" cy="369332"/>
          </a:xfrm>
          <a:prstGeom prst="rect">
            <a:avLst/>
          </a:prstGeom>
        </p:spPr>
        <p:txBody>
          <a:bodyPr wrap="none">
            <a:spAutoFit/>
          </a:bodyPr>
          <a:lstStyle/>
          <a:p>
            <a:r>
              <a:rPr lang="nb-NO" dirty="0" smtClean="0"/>
              <a:t>© Damaris Norge </a:t>
            </a:r>
            <a:endParaRPr lang="nb-NO" dirty="0"/>
          </a:p>
        </p:txBody>
      </p:sp>
    </p:spTree>
    <p:extLst>
      <p:ext uri="{BB962C8B-B14F-4D97-AF65-F5344CB8AC3E}">
        <p14:creationId xmlns:p14="http://schemas.microsoft.com/office/powerpoint/2010/main" val="214101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7EEEEECC-267E-4988-ACA7-0F813F5B2B00}" type="datetimeFigureOut">
              <a:rPr lang="nb-NO" smtClean="0"/>
              <a:t>26.03.2019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2428922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7EEEEECC-267E-4988-ACA7-0F813F5B2B00}" type="datetimeFigureOut">
              <a:rPr lang="nb-NO" smtClean="0"/>
              <a:t>26.03.2019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418154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7EEEEECC-267E-4988-ACA7-0F813F5B2B00}" type="datetimeFigureOut">
              <a:rPr lang="nb-NO" smtClean="0"/>
              <a:t>26.03.2019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3287423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7EEEEECC-267E-4988-ACA7-0F813F5B2B00}" type="datetimeFigureOut">
              <a:rPr lang="nb-NO" smtClean="0"/>
              <a:t>26.03.2019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2622440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7EEEEECC-267E-4988-ACA7-0F813F5B2B00}" type="datetimeFigureOut">
              <a:rPr lang="nb-NO" smtClean="0"/>
              <a:t>26.03.2019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156536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7EEEEECC-267E-4988-ACA7-0F813F5B2B00}" type="datetimeFigureOut">
              <a:rPr lang="nb-NO" smtClean="0"/>
              <a:t>26.03.2019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166710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7EEEEECC-267E-4988-ACA7-0F813F5B2B00}" type="datetimeFigureOut">
              <a:rPr lang="nb-NO" smtClean="0"/>
              <a:t>26.03.2019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912772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7EEEEECC-267E-4988-ACA7-0F813F5B2B00}" type="datetimeFigureOut">
              <a:rPr lang="nb-NO" smtClean="0"/>
              <a:t>26.03.2019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209611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7EEEEECC-267E-4988-ACA7-0F813F5B2B00}" type="datetimeFigureOut">
              <a:rPr lang="nb-NO" smtClean="0"/>
              <a:t>26.03.2019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50737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Klikk ikonet for å legge til et bilde</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7EEEEECC-267E-4988-ACA7-0F813F5B2B00}" type="datetimeFigureOut">
              <a:rPr lang="nb-NO" smtClean="0"/>
              <a:t>26.03.2019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A317263-3589-4C6D-8883-6D85EF7002DD}" type="slidenum">
              <a:rPr lang="nb-NO" smtClean="0"/>
              <a:t>‹#›</a:t>
            </a:fld>
            <a:endParaRPr lang="nb-NO"/>
          </a:p>
        </p:txBody>
      </p:sp>
    </p:spTree>
    <p:extLst>
      <p:ext uri="{BB962C8B-B14F-4D97-AF65-F5344CB8AC3E}">
        <p14:creationId xmlns:p14="http://schemas.microsoft.com/office/powerpoint/2010/main" val="1197729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0" y="365125"/>
            <a:ext cx="12192000" cy="1325563"/>
          </a:xfrm>
          <a:prstGeom prst="rect">
            <a:avLst/>
          </a:prstGeom>
          <a:solidFill>
            <a:srgbClr val="E7E6E6">
              <a:alpha val="40000"/>
            </a:srgbClr>
          </a:solidFill>
        </p:spPr>
        <p:txBody>
          <a:bodyPr vert="horz" lIns="91440" tIns="45720" rIns="91440" bIns="45720" rtlCol="0" anchor="ctr">
            <a:norm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EEECC-267E-4988-ACA7-0F813F5B2B00}" type="datetimeFigureOut">
              <a:rPr lang="nb-NO" smtClean="0"/>
              <a:t>26.03.2019</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317263-3589-4C6D-8883-6D85EF7002DD}" type="slidenum">
              <a:rPr lang="nb-NO" smtClean="0"/>
              <a:t>‹#›</a:t>
            </a:fld>
            <a:endParaRPr lang="nb-NO"/>
          </a:p>
        </p:txBody>
      </p:sp>
      <p:sp>
        <p:nvSpPr>
          <p:cNvPr id="7" name="Rektangel 6"/>
          <p:cNvSpPr/>
          <p:nvPr userDrawn="1"/>
        </p:nvSpPr>
        <p:spPr>
          <a:xfrm>
            <a:off x="0" y="6488668"/>
            <a:ext cx="1877181" cy="369332"/>
          </a:xfrm>
          <a:prstGeom prst="rect">
            <a:avLst/>
          </a:prstGeom>
        </p:spPr>
        <p:txBody>
          <a:bodyPr wrap="none">
            <a:spAutoFit/>
          </a:bodyPr>
          <a:lstStyle/>
          <a:p>
            <a:r>
              <a:rPr lang="nb-NO" smtClean="0"/>
              <a:t>© Damaris Norge </a:t>
            </a:r>
            <a:endParaRPr lang="nb-NO" dirty="0"/>
          </a:p>
        </p:txBody>
      </p:sp>
    </p:spTree>
    <p:extLst>
      <p:ext uri="{BB962C8B-B14F-4D97-AF65-F5344CB8AC3E}">
        <p14:creationId xmlns:p14="http://schemas.microsoft.com/office/powerpoint/2010/main" val="65874795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72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3801324" y="5538961"/>
            <a:ext cx="652743" cy="369332"/>
          </a:xfrm>
          <a:prstGeom prst="rect">
            <a:avLst/>
          </a:prstGeom>
        </p:spPr>
        <p:txBody>
          <a:bodyPr wrap="none">
            <a:spAutoFit/>
          </a:bodyPr>
          <a:lstStyle/>
          <a:p>
            <a:r>
              <a:rPr lang="nb-NO" dirty="0" smtClean="0">
                <a:solidFill>
                  <a:schemeClr val="bg1"/>
                </a:solidFill>
              </a:rPr>
              <a:t>Bilde</a:t>
            </a:r>
            <a:endParaRPr lang="nb-NO" dirty="0">
              <a:solidFill>
                <a:schemeClr val="bg1"/>
              </a:solidFill>
            </a:endParaRPr>
          </a:p>
        </p:txBody>
      </p:sp>
      <p:pic>
        <p:nvPicPr>
          <p:cNvPr id="8" name="Plassholder for innhold 7"/>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b="7695"/>
          <a:stretch/>
        </p:blipFill>
        <p:spPr>
          <a:xfrm>
            <a:off x="1253798" y="0"/>
            <a:ext cx="9583385" cy="6634429"/>
          </a:xfrm>
          <a:prstGeom prst="rect">
            <a:avLst/>
          </a:prstGeom>
        </p:spPr>
      </p:pic>
      <p:sp>
        <p:nvSpPr>
          <p:cNvPr id="9" name="Rektangel 8"/>
          <p:cNvSpPr/>
          <p:nvPr/>
        </p:nvSpPr>
        <p:spPr>
          <a:xfrm>
            <a:off x="8748213" y="6265097"/>
            <a:ext cx="2088970" cy="369332"/>
          </a:xfrm>
          <a:prstGeom prst="rect">
            <a:avLst/>
          </a:prstGeom>
        </p:spPr>
        <p:txBody>
          <a:bodyPr wrap="none">
            <a:spAutoFit/>
          </a:bodyPr>
          <a:lstStyle/>
          <a:p>
            <a:r>
              <a:rPr lang="nb-NO" dirty="0"/>
              <a:t>Freebibleimages.org</a:t>
            </a:r>
          </a:p>
        </p:txBody>
      </p:sp>
      <p:sp>
        <p:nvSpPr>
          <p:cNvPr id="10" name="Rektangel 9"/>
          <p:cNvSpPr/>
          <p:nvPr/>
        </p:nvSpPr>
        <p:spPr>
          <a:xfrm>
            <a:off x="1253797" y="4141439"/>
            <a:ext cx="9583385" cy="2123658"/>
          </a:xfrm>
          <a:prstGeom prst="rect">
            <a:avLst/>
          </a:prstGeom>
          <a:solidFill>
            <a:srgbClr val="EDEDED">
              <a:alpha val="69804"/>
            </a:srgbClr>
          </a:solidFill>
        </p:spPr>
        <p:txBody>
          <a:bodyPr wrap="square">
            <a:spAutoFit/>
          </a:bodyPr>
          <a:lstStyle/>
          <a:p>
            <a:pPr algn="ctr"/>
            <a:r>
              <a:rPr lang="nb-NO" sz="4400" b="1" dirty="0">
                <a:solidFill>
                  <a:schemeClr val="bg1"/>
                </a:solidFill>
              </a:rPr>
              <a:t>Læringsmål:</a:t>
            </a:r>
            <a:r>
              <a:rPr lang="nb-NO" sz="4400" dirty="0">
                <a:solidFill>
                  <a:schemeClr val="bg1"/>
                </a:solidFill>
              </a:rPr>
              <a:t/>
            </a:r>
            <a:br>
              <a:rPr lang="nb-NO" sz="4400" dirty="0">
                <a:solidFill>
                  <a:schemeClr val="bg1"/>
                </a:solidFill>
              </a:rPr>
            </a:br>
            <a:r>
              <a:rPr lang="nb-NO" sz="4400" dirty="0">
                <a:solidFill>
                  <a:schemeClr val="bg1"/>
                </a:solidFill>
              </a:rPr>
              <a:t>- </a:t>
            </a:r>
            <a:r>
              <a:rPr lang="nb-NO" sz="4400" b="1" dirty="0">
                <a:solidFill>
                  <a:schemeClr val="bg1"/>
                </a:solidFill>
              </a:rPr>
              <a:t>Vite gode grunner til at Jesu oppstandelse fra de døde er troverdig</a:t>
            </a:r>
          </a:p>
        </p:txBody>
      </p:sp>
    </p:spTree>
    <p:extLst>
      <p:ext uri="{BB962C8B-B14F-4D97-AF65-F5344CB8AC3E}">
        <p14:creationId xmlns:p14="http://schemas.microsoft.com/office/powerpoint/2010/main" val="3508118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1365" y="476250"/>
            <a:ext cx="3934385" cy="5695950"/>
          </a:xfrm>
          <a:solidFill>
            <a:srgbClr val="EDEDED">
              <a:alpha val="63137"/>
            </a:srgbClr>
          </a:solidFill>
        </p:spPr>
        <p:txBody>
          <a:bodyPr>
            <a:noAutofit/>
          </a:bodyPr>
          <a:lstStyle/>
          <a:p>
            <a:r>
              <a:rPr lang="nb-NO" sz="8800" b="1" dirty="0" smtClean="0"/>
              <a:t>GUD</a:t>
            </a:r>
            <a:r>
              <a:rPr lang="nb-NO" sz="6600" b="1" dirty="0" smtClean="0"/>
              <a:t> reiste Jesus opp fra de døde!</a:t>
            </a:r>
            <a:endParaRPr lang="nb-NO" sz="6600" b="1" dirty="0"/>
          </a:p>
        </p:txBody>
      </p:sp>
      <p:pic>
        <p:nvPicPr>
          <p:cNvPr id="2050" name="Picture 2" descr="Then again, Jesus asked, ‘Simon son of John, do you love me?’ – Slide 11"/>
          <p:cNvPicPr>
            <a:picLocks noChangeAspect="1" noChangeArrowheads="1"/>
          </p:cNvPicPr>
          <p:nvPr/>
        </p:nvPicPr>
        <p:blipFill>
          <a:blip r:embed="rId3" cstate="print"/>
          <a:srcRect r="11269"/>
          <a:stretch>
            <a:fillRect/>
          </a:stretch>
        </p:blipFill>
        <p:spPr bwMode="auto">
          <a:xfrm>
            <a:off x="4406900" y="342900"/>
            <a:ext cx="7437396" cy="6286500"/>
          </a:xfrm>
          <a:prstGeom prst="rect">
            <a:avLst/>
          </a:prstGeom>
          <a:noFill/>
        </p:spPr>
      </p:pic>
    </p:spTree>
    <p:extLst>
      <p:ext uri="{BB962C8B-B14F-4D97-AF65-F5344CB8AC3E}">
        <p14:creationId xmlns:p14="http://schemas.microsoft.com/office/powerpoint/2010/main" val="969669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0" y="365125"/>
            <a:ext cx="12192000" cy="1006475"/>
          </a:xfrm>
        </p:spPr>
        <p:txBody>
          <a:bodyPr>
            <a:normAutofit/>
          </a:bodyPr>
          <a:lstStyle/>
          <a:p>
            <a:r>
              <a:rPr lang="nb-NO" sz="6600" b="1" dirty="0" smtClean="0"/>
              <a:t>Samtale i grupper: </a:t>
            </a:r>
            <a:endParaRPr lang="nb-NO" sz="6600" b="1" dirty="0"/>
          </a:p>
        </p:txBody>
      </p:sp>
      <p:sp>
        <p:nvSpPr>
          <p:cNvPr id="3" name="Plassholder for innhold 2"/>
          <p:cNvSpPr>
            <a:spLocks noGrp="1"/>
          </p:cNvSpPr>
          <p:nvPr>
            <p:ph sz="half" idx="1"/>
          </p:nvPr>
        </p:nvSpPr>
        <p:spPr>
          <a:xfrm>
            <a:off x="0" y="1598612"/>
            <a:ext cx="12192000" cy="1374775"/>
          </a:xfrm>
        </p:spPr>
        <p:txBody>
          <a:bodyPr>
            <a:normAutofit/>
          </a:bodyPr>
          <a:lstStyle/>
          <a:p>
            <a:pPr marL="0" indent="0" algn="ctr">
              <a:buNone/>
            </a:pPr>
            <a:r>
              <a:rPr lang="nb-NO" sz="4000" b="1" i="1" dirty="0" smtClean="0">
                <a:solidFill>
                  <a:srgbClr val="FFFF66"/>
                </a:solidFill>
              </a:rPr>
              <a:t>Hvordan kan du forklare at Jesu død og oppstandelse er troverdig?</a:t>
            </a:r>
            <a:endParaRPr lang="nb-NO" sz="4000" b="1" i="1" dirty="0">
              <a:solidFill>
                <a:srgbClr val="FFFF66"/>
              </a:solidFill>
            </a:endParaRPr>
          </a:p>
        </p:txBody>
      </p:sp>
      <p:pic>
        <p:nvPicPr>
          <p:cNvPr id="5" name="Bilde 4"/>
          <p:cNvPicPr>
            <a:picLocks noChangeAspect="1"/>
          </p:cNvPicPr>
          <p:nvPr/>
        </p:nvPicPr>
        <p:blipFill rotWithShape="1">
          <a:blip r:embed="rId3" cstate="print">
            <a:extLst>
              <a:ext uri="{28A0092B-C50C-407E-A947-70E740481C1C}">
                <a14:useLocalDpi xmlns:a14="http://schemas.microsoft.com/office/drawing/2010/main" val="0"/>
              </a:ext>
            </a:extLst>
          </a:blip>
          <a:srcRect b="12225"/>
          <a:stretch/>
        </p:blipFill>
        <p:spPr>
          <a:xfrm>
            <a:off x="571832" y="2880227"/>
            <a:ext cx="5215488" cy="3433415"/>
          </a:xfrm>
          <a:prstGeom prst="rect">
            <a:avLst/>
          </a:prstGeom>
        </p:spPr>
      </p:pic>
      <p:pic>
        <p:nvPicPr>
          <p:cNvPr id="6" name="Bilde 5"/>
          <p:cNvPicPr>
            <a:picLocks noChangeAspect="1"/>
          </p:cNvPicPr>
          <p:nvPr/>
        </p:nvPicPr>
        <p:blipFill rotWithShape="1">
          <a:blip r:embed="rId4" cstate="print">
            <a:extLst>
              <a:ext uri="{28A0092B-C50C-407E-A947-70E740481C1C}">
                <a14:useLocalDpi xmlns:a14="http://schemas.microsoft.com/office/drawing/2010/main" val="0"/>
              </a:ext>
            </a:extLst>
          </a:blip>
          <a:srcRect l="15587" t="27291" r="7662" b="5997"/>
          <a:stretch/>
        </p:blipFill>
        <p:spPr>
          <a:xfrm>
            <a:off x="6359152" y="2880227"/>
            <a:ext cx="5266792" cy="3433415"/>
          </a:xfrm>
          <a:prstGeom prst="rect">
            <a:avLst/>
          </a:prstGeom>
        </p:spPr>
      </p:pic>
    </p:spTree>
    <p:extLst>
      <p:ext uri="{BB962C8B-B14F-4D97-AF65-F5344CB8AC3E}">
        <p14:creationId xmlns:p14="http://schemas.microsoft.com/office/powerpoint/2010/main" val="204834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p:cNvPicPr>
            <a:picLocks noChangeAspect="1"/>
          </p:cNvPicPr>
          <p:nvPr/>
        </p:nvPicPr>
        <p:blipFill rotWithShape="1">
          <a:blip r:embed="rId3" cstate="print">
            <a:extLst>
              <a:ext uri="{28A0092B-C50C-407E-A947-70E740481C1C}">
                <a14:useLocalDpi xmlns:a14="http://schemas.microsoft.com/office/drawing/2010/main" val="0"/>
              </a:ext>
            </a:extLst>
          </a:blip>
          <a:srcRect b="15934"/>
          <a:stretch/>
        </p:blipFill>
        <p:spPr>
          <a:xfrm>
            <a:off x="916276" y="18908"/>
            <a:ext cx="10147140" cy="6397745"/>
          </a:xfrm>
          <a:prstGeom prst="rect">
            <a:avLst/>
          </a:prstGeom>
        </p:spPr>
      </p:pic>
      <p:sp>
        <p:nvSpPr>
          <p:cNvPr id="6" name="TekstSylinder 5"/>
          <p:cNvSpPr txBox="1"/>
          <p:nvPr/>
        </p:nvSpPr>
        <p:spPr>
          <a:xfrm>
            <a:off x="916276" y="4999244"/>
            <a:ext cx="10147140" cy="923330"/>
          </a:xfrm>
          <a:prstGeom prst="rect">
            <a:avLst/>
          </a:prstGeom>
          <a:solidFill>
            <a:srgbClr val="EDEDED">
              <a:alpha val="60000"/>
            </a:srgbClr>
          </a:solidFill>
        </p:spPr>
        <p:txBody>
          <a:bodyPr wrap="square" rtlCol="0">
            <a:spAutoFit/>
          </a:bodyPr>
          <a:lstStyle/>
          <a:p>
            <a:pPr algn="ctr"/>
            <a:r>
              <a:rPr lang="nb-NO" sz="5400" b="1" dirty="0" smtClean="0">
                <a:solidFill>
                  <a:schemeClr val="bg1"/>
                </a:solidFill>
              </a:rPr>
              <a:t>Hva </a:t>
            </a:r>
            <a:r>
              <a:rPr lang="nb-NO" sz="5400" b="1" dirty="0">
                <a:solidFill>
                  <a:schemeClr val="bg1"/>
                </a:solidFill>
              </a:rPr>
              <a:t>skjedde </a:t>
            </a:r>
            <a:r>
              <a:rPr lang="nb-NO" sz="5400" b="1" dirty="0" smtClean="0">
                <a:solidFill>
                  <a:schemeClr val="bg1"/>
                </a:solidFill>
              </a:rPr>
              <a:t>med Jesus i påsken? </a:t>
            </a:r>
            <a:endParaRPr lang="nb-NO" sz="5400" b="1" dirty="0">
              <a:solidFill>
                <a:schemeClr val="bg1"/>
              </a:solidFill>
            </a:endParaRPr>
          </a:p>
        </p:txBody>
      </p:sp>
      <p:sp>
        <p:nvSpPr>
          <p:cNvPr id="7" name="TekstSylinder 6"/>
          <p:cNvSpPr txBox="1"/>
          <p:nvPr/>
        </p:nvSpPr>
        <p:spPr>
          <a:xfrm>
            <a:off x="8874886" y="5971814"/>
            <a:ext cx="2481943" cy="380010"/>
          </a:xfrm>
          <a:prstGeom prst="rect">
            <a:avLst/>
          </a:prstGeom>
          <a:noFill/>
        </p:spPr>
        <p:txBody>
          <a:bodyPr wrap="square" rtlCol="0">
            <a:spAutoFit/>
          </a:bodyPr>
          <a:lstStyle/>
          <a:p>
            <a:r>
              <a:rPr lang="nb-NO" dirty="0" smtClean="0"/>
              <a:t>Freebibleimages.org</a:t>
            </a:r>
            <a:endParaRPr lang="nb-NO" dirty="0"/>
          </a:p>
        </p:txBody>
      </p:sp>
    </p:spTree>
    <p:extLst>
      <p:ext uri="{BB962C8B-B14F-4D97-AF65-F5344CB8AC3E}">
        <p14:creationId xmlns:p14="http://schemas.microsoft.com/office/powerpoint/2010/main" val="3666547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e 2"/>
          <p:cNvPicPr>
            <a:picLocks noChangeAspect="1"/>
          </p:cNvPicPr>
          <p:nvPr/>
        </p:nvPicPr>
        <p:blipFill rotWithShape="1">
          <a:blip r:embed="rId3" cstate="print">
            <a:extLst>
              <a:ext uri="{28A0092B-C50C-407E-A947-70E740481C1C}">
                <a14:useLocalDpi xmlns:a14="http://schemas.microsoft.com/office/drawing/2010/main" val="0"/>
              </a:ext>
            </a:extLst>
          </a:blip>
          <a:srcRect b="12225"/>
          <a:stretch/>
        </p:blipFill>
        <p:spPr>
          <a:xfrm>
            <a:off x="1098248" y="0"/>
            <a:ext cx="9919058" cy="6529828"/>
          </a:xfrm>
          <a:prstGeom prst="rect">
            <a:avLst/>
          </a:prstGeom>
        </p:spPr>
      </p:pic>
      <p:sp>
        <p:nvSpPr>
          <p:cNvPr id="8" name="Rektangel 7"/>
          <p:cNvSpPr/>
          <p:nvPr/>
        </p:nvSpPr>
        <p:spPr>
          <a:xfrm>
            <a:off x="1167468" y="5140320"/>
            <a:ext cx="9849838" cy="1246495"/>
          </a:xfrm>
          <a:prstGeom prst="rect">
            <a:avLst/>
          </a:prstGeom>
          <a:solidFill>
            <a:schemeClr val="accent3">
              <a:lumMod val="40000"/>
              <a:lumOff val="60000"/>
              <a:alpha val="63922"/>
            </a:schemeClr>
          </a:solidFill>
        </p:spPr>
        <p:txBody>
          <a:bodyPr wrap="square">
            <a:spAutoFit/>
          </a:bodyPr>
          <a:lstStyle/>
          <a:p>
            <a:pPr algn="ctr"/>
            <a:r>
              <a:rPr lang="nb-NO" sz="7500" b="1" dirty="0" smtClean="0">
                <a:solidFill>
                  <a:schemeClr val="bg1"/>
                </a:solidFill>
              </a:rPr>
              <a:t>Jesus levde og han døde </a:t>
            </a:r>
            <a:endParaRPr lang="nb-NO" sz="7500" b="1" dirty="0">
              <a:solidFill>
                <a:schemeClr val="bg1"/>
              </a:solidFill>
            </a:endParaRPr>
          </a:p>
        </p:txBody>
      </p:sp>
      <p:sp>
        <p:nvSpPr>
          <p:cNvPr id="10" name="TekstSylinder 9"/>
          <p:cNvSpPr txBox="1"/>
          <p:nvPr/>
        </p:nvSpPr>
        <p:spPr>
          <a:xfrm>
            <a:off x="8535363" y="6529828"/>
            <a:ext cx="2481943" cy="380010"/>
          </a:xfrm>
          <a:prstGeom prst="rect">
            <a:avLst/>
          </a:prstGeom>
          <a:noFill/>
        </p:spPr>
        <p:txBody>
          <a:bodyPr wrap="square" rtlCol="0">
            <a:spAutoFit/>
          </a:bodyPr>
          <a:lstStyle/>
          <a:p>
            <a:r>
              <a:rPr lang="nb-NO" dirty="0" smtClean="0"/>
              <a:t>Freebibleimages.org</a:t>
            </a:r>
            <a:endParaRPr lang="nb-NO" dirty="0"/>
          </a:p>
        </p:txBody>
      </p:sp>
    </p:spTree>
    <p:extLst>
      <p:ext uri="{BB962C8B-B14F-4D97-AF65-F5344CB8AC3E}">
        <p14:creationId xmlns:p14="http://schemas.microsoft.com/office/powerpoint/2010/main" val="187873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p:cNvPicPr>
            <a:picLocks noChangeAspect="1"/>
          </p:cNvPicPr>
          <p:nvPr/>
        </p:nvPicPr>
        <p:blipFill rotWithShape="1">
          <a:blip r:embed="rId3" cstate="print">
            <a:extLst>
              <a:ext uri="{28A0092B-C50C-407E-A947-70E740481C1C}">
                <a14:useLocalDpi xmlns:a14="http://schemas.microsoft.com/office/drawing/2010/main" val="0"/>
              </a:ext>
            </a:extLst>
          </a:blip>
          <a:srcRect r="12933"/>
          <a:stretch/>
        </p:blipFill>
        <p:spPr>
          <a:xfrm>
            <a:off x="2351908" y="216055"/>
            <a:ext cx="7358149" cy="6338328"/>
          </a:xfrm>
          <a:prstGeom prst="rect">
            <a:avLst/>
          </a:prstGeom>
        </p:spPr>
      </p:pic>
      <p:sp>
        <p:nvSpPr>
          <p:cNvPr id="10" name="TekstSylinder 9"/>
          <p:cNvSpPr txBox="1"/>
          <p:nvPr/>
        </p:nvSpPr>
        <p:spPr>
          <a:xfrm>
            <a:off x="9919320" y="6174373"/>
            <a:ext cx="2481943" cy="380010"/>
          </a:xfrm>
          <a:prstGeom prst="rect">
            <a:avLst/>
          </a:prstGeom>
          <a:noFill/>
        </p:spPr>
        <p:txBody>
          <a:bodyPr wrap="square" rtlCol="0">
            <a:spAutoFit/>
          </a:bodyPr>
          <a:lstStyle/>
          <a:p>
            <a:r>
              <a:rPr lang="nb-NO" dirty="0" smtClean="0">
                <a:solidFill>
                  <a:srgbClr val="000000"/>
                </a:solidFill>
              </a:rPr>
              <a:t>Freebibleimages.org</a:t>
            </a:r>
            <a:endParaRPr lang="nb-NO" dirty="0">
              <a:solidFill>
                <a:srgbClr val="000000"/>
              </a:solidFill>
            </a:endParaRPr>
          </a:p>
        </p:txBody>
      </p:sp>
      <p:sp>
        <p:nvSpPr>
          <p:cNvPr id="11" name="Tittel 10"/>
          <p:cNvSpPr txBox="1">
            <a:spLocks noGrp="1"/>
          </p:cNvSpPr>
          <p:nvPr>
            <p:ph type="title"/>
          </p:nvPr>
        </p:nvSpPr>
        <p:spPr>
          <a:xfrm>
            <a:off x="2351908" y="332622"/>
            <a:ext cx="7358149" cy="1089529"/>
          </a:xfrm>
          <a:prstGeom prst="rect">
            <a:avLst/>
          </a:prstGeom>
          <a:solidFill>
            <a:srgbClr val="EDEDED">
              <a:alpha val="61961"/>
            </a:srgbClr>
          </a:solidFill>
        </p:spPr>
        <p:txBody>
          <a:bodyPr wrap="square" rtlCol="0">
            <a:spAutoFit/>
          </a:bodyPr>
          <a:lstStyle/>
          <a:p>
            <a:r>
              <a:rPr lang="nb-NO" b="1" dirty="0" smtClean="0">
                <a:solidFill>
                  <a:srgbClr val="000000"/>
                </a:solidFill>
              </a:rPr>
              <a:t>Jesus ble begravet</a:t>
            </a:r>
            <a:endParaRPr lang="nb-NO" b="1" dirty="0">
              <a:solidFill>
                <a:srgbClr val="000000"/>
              </a:solidFill>
            </a:endParaRPr>
          </a:p>
        </p:txBody>
      </p:sp>
      <p:sp>
        <p:nvSpPr>
          <p:cNvPr id="12" name="TekstSylinder 11"/>
          <p:cNvSpPr txBox="1"/>
          <p:nvPr/>
        </p:nvSpPr>
        <p:spPr>
          <a:xfrm>
            <a:off x="9710057" y="6174373"/>
            <a:ext cx="2481943" cy="380010"/>
          </a:xfrm>
          <a:prstGeom prst="rect">
            <a:avLst/>
          </a:prstGeom>
          <a:noFill/>
        </p:spPr>
        <p:txBody>
          <a:bodyPr wrap="square" rtlCol="0">
            <a:spAutoFit/>
          </a:bodyPr>
          <a:lstStyle/>
          <a:p>
            <a:r>
              <a:rPr lang="nb-NO" dirty="0" smtClean="0"/>
              <a:t>Freebibleimages.org</a:t>
            </a:r>
            <a:endParaRPr lang="nb-NO" dirty="0"/>
          </a:p>
        </p:txBody>
      </p:sp>
    </p:spTree>
    <p:extLst>
      <p:ext uri="{BB962C8B-B14F-4D97-AF65-F5344CB8AC3E}">
        <p14:creationId xmlns:p14="http://schemas.microsoft.com/office/powerpoint/2010/main" val="437700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ssholder for innhold 4"/>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12835" t="689" r="-775" b="-689"/>
          <a:stretch/>
        </p:blipFill>
        <p:spPr>
          <a:xfrm>
            <a:off x="2044557" y="73888"/>
            <a:ext cx="7955378" cy="6784769"/>
          </a:xfrm>
        </p:spPr>
      </p:pic>
      <p:sp>
        <p:nvSpPr>
          <p:cNvPr id="10" name="TekstSylinder 9"/>
          <p:cNvSpPr txBox="1"/>
          <p:nvPr/>
        </p:nvSpPr>
        <p:spPr>
          <a:xfrm>
            <a:off x="9919320" y="6174373"/>
            <a:ext cx="2481943" cy="380010"/>
          </a:xfrm>
          <a:prstGeom prst="rect">
            <a:avLst/>
          </a:prstGeom>
          <a:noFill/>
        </p:spPr>
        <p:txBody>
          <a:bodyPr wrap="square" rtlCol="0">
            <a:spAutoFit/>
          </a:bodyPr>
          <a:lstStyle/>
          <a:p>
            <a:r>
              <a:rPr lang="nb-NO" dirty="0" smtClean="0"/>
              <a:t>Freebibleimages.org</a:t>
            </a:r>
            <a:endParaRPr lang="nb-NO" dirty="0"/>
          </a:p>
        </p:txBody>
      </p:sp>
      <p:sp>
        <p:nvSpPr>
          <p:cNvPr id="11" name="Tittel 10"/>
          <p:cNvSpPr txBox="1">
            <a:spLocks noGrp="1"/>
          </p:cNvSpPr>
          <p:nvPr>
            <p:ph type="title"/>
          </p:nvPr>
        </p:nvSpPr>
        <p:spPr>
          <a:xfrm>
            <a:off x="2044557" y="4623192"/>
            <a:ext cx="7874763" cy="1200329"/>
          </a:xfrm>
          <a:prstGeom prst="rect">
            <a:avLst/>
          </a:prstGeom>
          <a:solidFill>
            <a:srgbClr val="EDEDED">
              <a:alpha val="61176"/>
            </a:srgbClr>
          </a:solidFill>
        </p:spPr>
        <p:txBody>
          <a:bodyPr wrap="square" rtlCol="0">
            <a:spAutoFit/>
          </a:bodyPr>
          <a:lstStyle/>
          <a:p>
            <a:r>
              <a:rPr lang="nb-NO" sz="8000" b="1" dirty="0" smtClean="0">
                <a:solidFill>
                  <a:srgbClr val="000000"/>
                </a:solidFill>
              </a:rPr>
              <a:t>Graven bevoktes</a:t>
            </a:r>
            <a:endParaRPr lang="nb-NO" sz="8000" b="1" dirty="0">
              <a:solidFill>
                <a:srgbClr val="000000"/>
              </a:solidFill>
            </a:endParaRPr>
          </a:p>
        </p:txBody>
      </p:sp>
    </p:spTree>
    <p:extLst>
      <p:ext uri="{BB962C8B-B14F-4D97-AF65-F5344CB8AC3E}">
        <p14:creationId xmlns:p14="http://schemas.microsoft.com/office/powerpoint/2010/main" val="3483120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54376" y="91993"/>
            <a:ext cx="11839701" cy="1325563"/>
          </a:xfrm>
          <a:solidFill>
            <a:srgbClr val="EDEDED"/>
          </a:solidFill>
        </p:spPr>
        <p:txBody>
          <a:bodyPr>
            <a:noAutofit/>
          </a:bodyPr>
          <a:lstStyle/>
          <a:p>
            <a:r>
              <a:rPr lang="nb-NO" sz="8800" b="1" dirty="0" smtClean="0">
                <a:solidFill>
                  <a:schemeClr val="bg1"/>
                </a:solidFill>
              </a:rPr>
              <a:t>Graven var tom</a:t>
            </a:r>
            <a:endParaRPr lang="en-GB" sz="8800" b="1" dirty="0">
              <a:solidFill>
                <a:schemeClr val="bg1"/>
              </a:solidFill>
            </a:endParaRPr>
          </a:p>
        </p:txBody>
      </p:sp>
      <p:sp>
        <p:nvSpPr>
          <p:cNvPr id="6" name="Rektangel 5"/>
          <p:cNvSpPr/>
          <p:nvPr/>
        </p:nvSpPr>
        <p:spPr>
          <a:xfrm>
            <a:off x="7562441" y="5711489"/>
            <a:ext cx="652743" cy="369332"/>
          </a:xfrm>
          <a:prstGeom prst="rect">
            <a:avLst/>
          </a:prstGeom>
        </p:spPr>
        <p:txBody>
          <a:bodyPr wrap="none">
            <a:spAutoFit/>
          </a:bodyPr>
          <a:lstStyle/>
          <a:p>
            <a:r>
              <a:rPr lang="nb-NO" dirty="0" smtClean="0">
                <a:solidFill>
                  <a:schemeClr val="bg1"/>
                </a:solidFill>
              </a:rPr>
              <a:t>Bilde</a:t>
            </a:r>
            <a:endParaRPr lang="nb-NO" dirty="0">
              <a:solidFill>
                <a:schemeClr val="bg1"/>
              </a:solidFill>
            </a:endParaRPr>
          </a:p>
        </p:txBody>
      </p:sp>
      <p:pic>
        <p:nvPicPr>
          <p:cNvPr id="7" name="Plassholder for innhold 6"/>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r="30337"/>
          <a:stretch/>
        </p:blipFill>
        <p:spPr>
          <a:xfrm>
            <a:off x="154378" y="1505197"/>
            <a:ext cx="4629398" cy="4984064"/>
          </a:xfrm>
        </p:spPr>
      </p:pic>
      <p:pic>
        <p:nvPicPr>
          <p:cNvPr id="9" name="Bild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1247" y="1514105"/>
            <a:ext cx="6722830" cy="5042122"/>
          </a:xfrm>
          <a:prstGeom prst="rect">
            <a:avLst/>
          </a:prstGeom>
        </p:spPr>
      </p:pic>
      <p:sp>
        <p:nvSpPr>
          <p:cNvPr id="10" name="Rektangel 9"/>
          <p:cNvSpPr/>
          <p:nvPr/>
        </p:nvSpPr>
        <p:spPr>
          <a:xfrm>
            <a:off x="9905107" y="6186895"/>
            <a:ext cx="2088970" cy="369332"/>
          </a:xfrm>
          <a:prstGeom prst="rect">
            <a:avLst/>
          </a:prstGeom>
        </p:spPr>
        <p:txBody>
          <a:bodyPr wrap="none">
            <a:spAutoFit/>
          </a:bodyPr>
          <a:lstStyle/>
          <a:p>
            <a:r>
              <a:rPr lang="nb-NO" dirty="0"/>
              <a:t>Freebibleimages.org</a:t>
            </a:r>
          </a:p>
        </p:txBody>
      </p:sp>
      <p:sp>
        <p:nvSpPr>
          <p:cNvPr id="11" name="Rektangel 10"/>
          <p:cNvSpPr/>
          <p:nvPr/>
        </p:nvSpPr>
        <p:spPr>
          <a:xfrm>
            <a:off x="2694806" y="6119929"/>
            <a:ext cx="2088970" cy="369332"/>
          </a:xfrm>
          <a:prstGeom prst="rect">
            <a:avLst/>
          </a:prstGeom>
        </p:spPr>
        <p:txBody>
          <a:bodyPr wrap="none">
            <a:spAutoFit/>
          </a:bodyPr>
          <a:lstStyle/>
          <a:p>
            <a:r>
              <a:rPr lang="nb-NO" dirty="0"/>
              <a:t>Freebibleimages.org</a:t>
            </a:r>
          </a:p>
        </p:txBody>
      </p:sp>
    </p:spTree>
    <p:extLst>
      <p:ext uri="{BB962C8B-B14F-4D97-AF65-F5344CB8AC3E}">
        <p14:creationId xmlns:p14="http://schemas.microsoft.com/office/powerpoint/2010/main" val="3151593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3801324" y="5538961"/>
            <a:ext cx="652743" cy="369332"/>
          </a:xfrm>
          <a:prstGeom prst="rect">
            <a:avLst/>
          </a:prstGeom>
        </p:spPr>
        <p:txBody>
          <a:bodyPr wrap="none">
            <a:spAutoFit/>
          </a:bodyPr>
          <a:lstStyle/>
          <a:p>
            <a:r>
              <a:rPr lang="nb-NO" dirty="0" smtClean="0">
                <a:solidFill>
                  <a:schemeClr val="bg1"/>
                </a:solidFill>
              </a:rPr>
              <a:t>Bilde</a:t>
            </a:r>
            <a:endParaRPr lang="nb-NO" dirty="0">
              <a:solidFill>
                <a:schemeClr val="bg1"/>
              </a:solidFill>
            </a:endParaRPr>
          </a:p>
        </p:txBody>
      </p:sp>
      <p:pic>
        <p:nvPicPr>
          <p:cNvPr id="8" name="Plassholder for innhold 7"/>
          <p:cNvPicPr>
            <a:picLocks noGrp="1" noChangeAspect="1"/>
          </p:cNvPicPr>
          <p:nvPr>
            <p:ph sz="half" idx="1"/>
          </p:nvPr>
        </p:nvPicPr>
        <p:blipFill rotWithShape="1">
          <a:blip r:embed="rId3" cstate="print">
            <a:extLst>
              <a:ext uri="{28A0092B-C50C-407E-A947-70E740481C1C}">
                <a14:useLocalDpi xmlns:a14="http://schemas.microsoft.com/office/drawing/2010/main" val="0"/>
              </a:ext>
            </a:extLst>
          </a:blip>
          <a:srcRect b="7695"/>
          <a:stretch/>
        </p:blipFill>
        <p:spPr>
          <a:xfrm>
            <a:off x="1253798" y="0"/>
            <a:ext cx="9583385" cy="6634429"/>
          </a:xfrm>
          <a:prstGeom prst="rect">
            <a:avLst/>
          </a:prstGeom>
        </p:spPr>
      </p:pic>
      <p:sp>
        <p:nvSpPr>
          <p:cNvPr id="9" name="Rektangel 8"/>
          <p:cNvSpPr/>
          <p:nvPr/>
        </p:nvSpPr>
        <p:spPr>
          <a:xfrm>
            <a:off x="8748213" y="6265097"/>
            <a:ext cx="2088970" cy="369332"/>
          </a:xfrm>
          <a:prstGeom prst="rect">
            <a:avLst/>
          </a:prstGeom>
        </p:spPr>
        <p:txBody>
          <a:bodyPr wrap="none">
            <a:spAutoFit/>
          </a:bodyPr>
          <a:lstStyle/>
          <a:p>
            <a:r>
              <a:rPr lang="nb-NO" dirty="0"/>
              <a:t>Freebibleimages.org</a:t>
            </a:r>
          </a:p>
        </p:txBody>
      </p:sp>
      <p:sp>
        <p:nvSpPr>
          <p:cNvPr id="10" name="Rektangel 9"/>
          <p:cNvSpPr/>
          <p:nvPr/>
        </p:nvSpPr>
        <p:spPr>
          <a:xfrm>
            <a:off x="1253797" y="0"/>
            <a:ext cx="6040855" cy="1200329"/>
          </a:xfrm>
          <a:prstGeom prst="rect">
            <a:avLst/>
          </a:prstGeom>
          <a:solidFill>
            <a:srgbClr val="EDEDED">
              <a:alpha val="69804"/>
            </a:srgbClr>
          </a:solidFill>
        </p:spPr>
        <p:txBody>
          <a:bodyPr wrap="square">
            <a:spAutoFit/>
          </a:bodyPr>
          <a:lstStyle/>
          <a:p>
            <a:pPr algn="ctr"/>
            <a:r>
              <a:rPr lang="nb-NO" sz="7200" b="1" dirty="0" smtClean="0">
                <a:solidFill>
                  <a:schemeClr val="bg1"/>
                </a:solidFill>
              </a:rPr>
              <a:t>Jesus </a:t>
            </a:r>
            <a:r>
              <a:rPr lang="nb-NO" sz="7200" b="1" dirty="0">
                <a:solidFill>
                  <a:schemeClr val="bg1"/>
                </a:solidFill>
              </a:rPr>
              <a:t>viste seg</a:t>
            </a:r>
          </a:p>
        </p:txBody>
      </p:sp>
    </p:spTree>
    <p:extLst>
      <p:ext uri="{BB962C8B-B14F-4D97-AF65-F5344CB8AC3E}">
        <p14:creationId xmlns:p14="http://schemas.microsoft.com/office/powerpoint/2010/main" val="4254260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kstSylinder 10"/>
          <p:cNvSpPr txBox="1"/>
          <p:nvPr/>
        </p:nvSpPr>
        <p:spPr>
          <a:xfrm>
            <a:off x="0" y="0"/>
            <a:ext cx="12192000" cy="2308324"/>
          </a:xfrm>
          <a:prstGeom prst="rect">
            <a:avLst/>
          </a:prstGeom>
          <a:solidFill>
            <a:srgbClr val="EDEDED">
              <a:alpha val="65882"/>
            </a:srgbClr>
          </a:solidFill>
        </p:spPr>
        <p:txBody>
          <a:bodyPr wrap="square" rtlCol="0">
            <a:spAutoFit/>
          </a:bodyPr>
          <a:lstStyle/>
          <a:p>
            <a:pPr algn="ctr"/>
            <a:r>
              <a:rPr lang="nb-NO" sz="7200" b="1" dirty="0" smtClean="0"/>
              <a:t>Disiplene trodde at Jesus var stått opp fra de døde</a:t>
            </a:r>
            <a:endParaRPr lang="nb-NO" sz="7200" b="1" dirty="0"/>
          </a:p>
        </p:txBody>
      </p:sp>
      <p:pic>
        <p:nvPicPr>
          <p:cNvPr id="29704" name="Picture 8" descr="Jesus showed them the scars on His hands and feet where He had been nailed to the cross. The disciples were full of joy and amazement but still thought they were seeing a ghost.  ‘Do you have anything here to eat?’Jesus asked. – Slide 4"/>
          <p:cNvPicPr>
            <a:picLocks noChangeAspect="1" noChangeArrowheads="1"/>
          </p:cNvPicPr>
          <p:nvPr/>
        </p:nvPicPr>
        <p:blipFill>
          <a:blip r:embed="rId3" cstate="print"/>
          <a:srcRect l="20407" t="14419"/>
          <a:stretch>
            <a:fillRect/>
          </a:stretch>
        </p:blipFill>
        <p:spPr bwMode="auto">
          <a:xfrm>
            <a:off x="699248" y="2410978"/>
            <a:ext cx="5011742" cy="4041609"/>
          </a:xfrm>
          <a:prstGeom prst="rect">
            <a:avLst/>
          </a:prstGeom>
          <a:noFill/>
        </p:spPr>
      </p:pic>
      <p:sp>
        <p:nvSpPr>
          <p:cNvPr id="14" name="Rektangel 13"/>
          <p:cNvSpPr/>
          <p:nvPr/>
        </p:nvSpPr>
        <p:spPr>
          <a:xfrm>
            <a:off x="3345487" y="6080530"/>
            <a:ext cx="2123456" cy="369332"/>
          </a:xfrm>
          <a:prstGeom prst="rect">
            <a:avLst/>
          </a:prstGeom>
        </p:spPr>
        <p:txBody>
          <a:bodyPr wrap="square">
            <a:spAutoFit/>
          </a:bodyPr>
          <a:lstStyle/>
          <a:p>
            <a:r>
              <a:rPr lang="nb-NO" dirty="0">
                <a:solidFill>
                  <a:schemeClr val="bg1"/>
                </a:solidFill>
              </a:rPr>
              <a:t>Freebibleimages.org</a:t>
            </a:r>
          </a:p>
        </p:txBody>
      </p:sp>
      <p:pic>
        <p:nvPicPr>
          <p:cNvPr id="29706" name="Picture 10" descr="They gave Him a piece of broiled fish, and Jesus ate it as they watched. They now knew they were not seeing a ghost. – Slide 5"/>
          <p:cNvPicPr>
            <a:picLocks noChangeAspect="1" noChangeArrowheads="1"/>
          </p:cNvPicPr>
          <p:nvPr/>
        </p:nvPicPr>
        <p:blipFill>
          <a:blip r:embed="rId4" cstate="print"/>
          <a:srcRect/>
          <a:stretch>
            <a:fillRect/>
          </a:stretch>
        </p:blipFill>
        <p:spPr bwMode="auto">
          <a:xfrm>
            <a:off x="6230972" y="2410978"/>
            <a:ext cx="5360334" cy="4020251"/>
          </a:xfrm>
          <a:prstGeom prst="rect">
            <a:avLst/>
          </a:prstGeom>
          <a:noFill/>
        </p:spPr>
      </p:pic>
      <p:sp>
        <p:nvSpPr>
          <p:cNvPr id="17" name="Rektangel 16"/>
          <p:cNvSpPr/>
          <p:nvPr/>
        </p:nvSpPr>
        <p:spPr>
          <a:xfrm>
            <a:off x="9502336" y="6072577"/>
            <a:ext cx="2088970" cy="369332"/>
          </a:xfrm>
          <a:prstGeom prst="rect">
            <a:avLst/>
          </a:prstGeom>
        </p:spPr>
        <p:txBody>
          <a:bodyPr wrap="none">
            <a:spAutoFit/>
          </a:bodyPr>
          <a:lstStyle/>
          <a:p>
            <a:r>
              <a:rPr lang="nb-NO" dirty="0">
                <a:solidFill>
                  <a:schemeClr val="bg1"/>
                </a:solidFill>
              </a:rPr>
              <a:t>Freebibleimages.org</a:t>
            </a:r>
          </a:p>
        </p:txBody>
      </p:sp>
    </p:spTree>
    <p:extLst>
      <p:ext uri="{BB962C8B-B14F-4D97-AF65-F5344CB8AC3E}">
        <p14:creationId xmlns:p14="http://schemas.microsoft.com/office/powerpoint/2010/main" val="4135507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kstSylinder 11"/>
          <p:cNvSpPr txBox="1"/>
          <p:nvPr/>
        </p:nvSpPr>
        <p:spPr>
          <a:xfrm>
            <a:off x="0" y="0"/>
            <a:ext cx="12192000" cy="2554545"/>
          </a:xfrm>
          <a:prstGeom prst="rect">
            <a:avLst/>
          </a:prstGeom>
          <a:solidFill>
            <a:srgbClr val="EDEDED">
              <a:alpha val="65882"/>
            </a:srgbClr>
          </a:solidFill>
        </p:spPr>
        <p:txBody>
          <a:bodyPr wrap="square" rtlCol="0">
            <a:spAutoFit/>
          </a:bodyPr>
          <a:lstStyle/>
          <a:p>
            <a:pPr algn="ctr"/>
            <a:r>
              <a:rPr lang="nb-NO" sz="8000" b="1" dirty="0" smtClean="0"/>
              <a:t>Disiplene var villige til å lide og dø for å fortelle om Jesus</a:t>
            </a:r>
            <a:endParaRPr lang="nb-NO" sz="8000" b="1" dirty="0"/>
          </a:p>
        </p:txBody>
      </p:sp>
      <p:pic>
        <p:nvPicPr>
          <p:cNvPr id="33796" name="Picture 4" descr="Acts chapter 4: The captain of the Temple guard, the priests and the Sadducees were alarmed to hear Peter preaching that Jesus was alive. They seized Peter and John and put them in prison. However, so many people were convinced Jesus had risen from the dead that the number of believers grew to over 5,000. – Slide 4"/>
          <p:cNvPicPr>
            <a:picLocks noChangeAspect="1" noChangeArrowheads="1"/>
          </p:cNvPicPr>
          <p:nvPr/>
        </p:nvPicPr>
        <p:blipFill>
          <a:blip r:embed="rId3" cstate="print"/>
          <a:srcRect r="5724" b="11926"/>
          <a:stretch>
            <a:fillRect/>
          </a:stretch>
        </p:blipFill>
        <p:spPr bwMode="auto">
          <a:xfrm>
            <a:off x="238124" y="2686050"/>
            <a:ext cx="5571588" cy="3903812"/>
          </a:xfrm>
          <a:prstGeom prst="rect">
            <a:avLst/>
          </a:prstGeom>
          <a:noFill/>
        </p:spPr>
      </p:pic>
      <p:sp>
        <p:nvSpPr>
          <p:cNvPr id="14" name="Rektangel 13"/>
          <p:cNvSpPr/>
          <p:nvPr/>
        </p:nvSpPr>
        <p:spPr>
          <a:xfrm>
            <a:off x="3686256" y="6269620"/>
            <a:ext cx="2123456" cy="369332"/>
          </a:xfrm>
          <a:prstGeom prst="rect">
            <a:avLst/>
          </a:prstGeom>
        </p:spPr>
        <p:txBody>
          <a:bodyPr wrap="square">
            <a:spAutoFit/>
          </a:bodyPr>
          <a:lstStyle/>
          <a:p>
            <a:r>
              <a:rPr lang="nb-NO" dirty="0" err="1" smtClean="0">
                <a:solidFill>
                  <a:schemeClr val="bg1"/>
                </a:solidFill>
              </a:rPr>
              <a:t>Freebibleimages.org</a:t>
            </a:r>
            <a:endParaRPr lang="nb-NO" dirty="0">
              <a:solidFill>
                <a:schemeClr val="bg1"/>
              </a:solidFill>
            </a:endParaRPr>
          </a:p>
        </p:txBody>
      </p:sp>
      <p:pic>
        <p:nvPicPr>
          <p:cNvPr id="33798" name="Picture 6" descr="Gamaliel’s speech persuaded the Jewish leaders not to kill the Apostles. Instead the Apostles were brought back in and flogged. Then they were ordered once more not to speak in the name of Jesus. – Slide 10"/>
          <p:cNvPicPr>
            <a:picLocks noChangeAspect="1" noChangeArrowheads="1"/>
          </p:cNvPicPr>
          <p:nvPr/>
        </p:nvPicPr>
        <p:blipFill>
          <a:blip r:embed="rId4" cstate="print"/>
          <a:srcRect l="9155" b="12735"/>
          <a:stretch>
            <a:fillRect/>
          </a:stretch>
        </p:blipFill>
        <p:spPr bwMode="auto">
          <a:xfrm>
            <a:off x="6362700" y="2715880"/>
            <a:ext cx="5448300" cy="3925204"/>
          </a:xfrm>
          <a:prstGeom prst="rect">
            <a:avLst/>
          </a:prstGeom>
          <a:noFill/>
        </p:spPr>
      </p:pic>
      <p:sp>
        <p:nvSpPr>
          <p:cNvPr id="16" name="Rektangel 15"/>
          <p:cNvSpPr/>
          <p:nvPr/>
        </p:nvSpPr>
        <p:spPr>
          <a:xfrm>
            <a:off x="9722030" y="6220530"/>
            <a:ext cx="2088970" cy="369332"/>
          </a:xfrm>
          <a:prstGeom prst="rect">
            <a:avLst/>
          </a:prstGeom>
        </p:spPr>
        <p:txBody>
          <a:bodyPr wrap="none">
            <a:spAutoFit/>
          </a:bodyPr>
          <a:lstStyle/>
          <a:p>
            <a:r>
              <a:rPr lang="nb-NO" dirty="0">
                <a:solidFill>
                  <a:schemeClr val="bg1"/>
                </a:solidFill>
              </a:rPr>
              <a:t>Freebibleimages.org</a:t>
            </a:r>
          </a:p>
        </p:txBody>
      </p:sp>
    </p:spTree>
    <p:extLst>
      <p:ext uri="{BB962C8B-B14F-4D97-AF65-F5344CB8AC3E}">
        <p14:creationId xmlns:p14="http://schemas.microsoft.com/office/powerpoint/2010/main" val="325809598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473F3BDC-7BF8-4E16-86E2-BF5EDD023669}" vid="{8C00AC83-17FC-4DB4-B5DF-ED100FEC1E9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Damaris Norge med svart bakgrunn</Template>
  <TotalTime>448</TotalTime>
  <Words>1194</Words>
  <Application>Microsoft Office PowerPoint</Application>
  <PresentationFormat>Widescreen</PresentationFormat>
  <Paragraphs>128</Paragraphs>
  <Slides>11</Slides>
  <Notes>11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11</vt:i4>
      </vt:variant>
    </vt:vector>
  </HeadingPairs>
  <TitlesOfParts>
    <vt:vector size="14" baseType="lpstr">
      <vt:lpstr>Arial</vt:lpstr>
      <vt:lpstr>Calibri</vt:lpstr>
      <vt:lpstr>Office-tema</vt:lpstr>
      <vt:lpstr>PowerPoint-presentasjon</vt:lpstr>
      <vt:lpstr>PowerPoint-presentasjon</vt:lpstr>
      <vt:lpstr>PowerPoint-presentasjon</vt:lpstr>
      <vt:lpstr>Jesus ble begravet</vt:lpstr>
      <vt:lpstr>Graven bevoktes</vt:lpstr>
      <vt:lpstr>Graven var tom</vt:lpstr>
      <vt:lpstr>PowerPoint-presentasjon</vt:lpstr>
      <vt:lpstr>PowerPoint-presentasjon</vt:lpstr>
      <vt:lpstr>PowerPoint-presentasjon</vt:lpstr>
      <vt:lpstr>GUD reiste Jesus opp fra de døde!</vt:lpstr>
      <vt:lpstr>Samtale i grupper: </vt:lpstr>
    </vt:vector>
  </TitlesOfParts>
  <Company>NLA  Høgskolen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Britt-Ellen Skregelid Birkeland</dc:creator>
  <cp:lastModifiedBy>Britt-Ellen Skregelid Birkeland</cp:lastModifiedBy>
  <cp:revision>24</cp:revision>
  <cp:lastPrinted>2019-03-18T19:56:19Z</cp:lastPrinted>
  <dcterms:created xsi:type="dcterms:W3CDTF">2018-06-18T12:13:03Z</dcterms:created>
  <dcterms:modified xsi:type="dcterms:W3CDTF">2019-03-26T12:38:11Z</dcterms:modified>
</cp:coreProperties>
</file>