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ink/ink1.xml" ContentType="application/inkml+xml"/>
  <Override PartName="/ppt/ink/ink2.xml" ContentType="application/inkml+xml"/>
  <Override PartName="/ppt/ink/ink3.xml" ContentType="application/inkml+xml"/>
  <Override PartName="/ppt/ink/ink4.xml" ContentType="application/inkml+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56" r:id="rId5"/>
    <p:sldId id="276" r:id="rId6"/>
    <p:sldId id="270" r:id="rId7"/>
    <p:sldId id="274" r:id="rId8"/>
    <p:sldId id="259" r:id="rId9"/>
    <p:sldId id="264" r:id="rId10"/>
    <p:sldId id="271" r:id="rId11"/>
    <p:sldId id="277" r:id="rId12"/>
    <p:sldId id="278" r:id="rId13"/>
    <p:sldId id="267" r:id="rId14"/>
    <p:sldId id="269" r:id="rId15"/>
    <p:sldId id="257" r:id="rId16"/>
    <p:sldId id="268" r:id="rId17"/>
    <p:sldId id="273" r:id="rId18"/>
    <p:sldId id="279" r:id="rId19"/>
    <p:sldId id="282" r:id="rId20"/>
    <p:sldId id="283" r:id="rId21"/>
    <p:sldId id="281" r:id="rId22"/>
    <p:sldId id="280" r:id="rId23"/>
    <p:sldId id="284" r:id="rId24"/>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965"/>
    <p:restoredTop sz="68222" autoAdjust="0"/>
  </p:normalViewPr>
  <p:slideViewPr>
    <p:cSldViewPr snapToGrid="0" snapToObjects="1">
      <p:cViewPr varScale="1">
        <p:scale>
          <a:sx n="77" d="100"/>
          <a:sy n="77" d="100"/>
        </p:scale>
        <p:origin x="67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0T21:16:57.780"/>
    </inkml:context>
    <inkml:brush xml:id="br0">
      <inkml:brushProperty name="width" value="0.1" units="cm"/>
      <inkml:brushProperty name="height" value="0.6" units="cm"/>
      <inkml:brushProperty name="color" value="#333333"/>
      <inkml:brushProperty name="inkEffects" value="pencil"/>
    </inkml:brush>
  </inkml:definitions>
  <inkml:trace contextRef="#ctx0" brushRef="#br0">1 0 16383,'0'0'0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0T21:21:41.047"/>
    </inkml:context>
    <inkml:brush xml:id="br0">
      <inkml:brushProperty name="width" value="0.05" units="cm"/>
      <inkml:brushProperty name="height" value="0.05" units="cm"/>
    </inkml:brush>
  </inkml:definitions>
  <inkml:trace contextRef="#ctx0" brushRef="#br0">0 1 24575,'0'88'0,"0"-4"0,0-34 0,0 2-807,0 46 807,0-7 0,0-41 0,0 0 0,0 41 0,0-12 0,0-12 266,0 0-266,0-8 134,0 8-134,0 0 0,0-15 0,0 13 407,0-24-407,0 7 0,0-8 0,0-7 0,0-8 0,0-8 0,0-7 0,0 1 0,0 0 0,0 0 0,0 0 0,0 0 0,0-5 0,0-1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0T21:21:43.586"/>
    </inkml:context>
    <inkml:brush xml:id="br0">
      <inkml:brushProperty name="width" value="0.05" units="cm"/>
      <inkml:brushProperty name="height" value="0.05" units="cm"/>
    </inkml:brush>
  </inkml:definitions>
  <inkml:trace contextRef="#ctx0" brushRef="#br0">1 0 24575,'0'78'0,"0"0"0,0-23 0,0 2-1751,0 39 1751,0-28 0,0-1 0,0 18 0,0-13 0,0-1 0,0 1 0,0-9 0,0-3 566,0-8-566,0 21 290,0-36-290,0 11 0,0-23 0,0-7 895,0-1-895,0-1 0,0-3 0,0 4 0,0-6 0,0-1 0,0 1 0,0 0 0,0 0 0,0-5 0,0-1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0T21:21:45.335"/>
    </inkml:context>
    <inkml:brush xml:id="br0">
      <inkml:brushProperty name="width" value="0.05" units="cm"/>
      <inkml:brushProperty name="height" value="0.05" units="cm"/>
    </inkml:brush>
  </inkml:definitions>
  <inkml:trace contextRef="#ctx0" brushRef="#br0">0 0 24575,'0'31'0,"0"29"0,0 4 0,0 15 0,0-3 0,0 3 0,0 1 0,0 18 0,0-26 0,0 5 0,0-10 0,0-7 0,0-2 0,0-2 0,0-14 0,0 5 0,0-20 0,0-3 0,0-13 0,0 0 0,0 0 0,0 0 0,0 5 0,0-3 0,0 9 0,0-3 0,0 5 0,0-6 0,0 5 0,0-11 0,0 5 0,0-11 0,0-1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0T21:16:58.695"/>
    </inkml:context>
    <inkml:brush xml:id="br0">
      <inkml:brushProperty name="width" value="0.1" units="cm"/>
      <inkml:brushProperty name="height" value="0.6" units="cm"/>
      <inkml:brushProperty name="color" value="#333333"/>
      <inkml:brushProperty name="inkEffects" value="pencil"/>
    </inkml:brush>
  </inkml:definitions>
  <inkml:trace contextRef="#ctx0" brushRef="#br0">0 0 16383,'0'0'0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0T21:17:04.474"/>
    </inkml:context>
    <inkml:brush xml:id="br0">
      <inkml:brushProperty name="width" value="0.1" units="cm"/>
      <inkml:brushProperty name="height" value="0.6" units="cm"/>
      <inkml:brushProperty name="color" value="#333333"/>
      <inkml:brushProperty name="inkEffects" value="pencil"/>
    </inkml:brush>
  </inkml:definitions>
  <inkml:trace contextRef="#ctx0" brushRef="#br0">0 0 16383,'0'0'0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0T21:17:08.459"/>
    </inkml:context>
    <inkml:brush xml:id="br0">
      <inkml:brushProperty name="width" value="0.1" units="cm"/>
      <inkml:brushProperty name="height" value="0.6" units="cm"/>
      <inkml:brushProperty name="color" value="#333333"/>
      <inkml:brushProperty name="inkEffects" value="pencil"/>
    </inkml:brush>
  </inkml:definitions>
  <inkml:trace contextRef="#ctx0" brushRef="#br0">0 0 16383,'0'0'0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0T21:17:21.462"/>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0 1,'0'0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0T21:18:28.256"/>
    </inkml:context>
    <inkml:brush xml:id="br0">
      <inkml:brushProperty name="width" value="0.05" units="cm"/>
      <inkml:brushProperty name="height" value="0.05" units="cm"/>
    </inkml:brush>
  </inkml:definitions>
  <inkml:trace contextRef="#ctx0" brushRef="#br0">1 1 24575,'1'91'0,"1"0"0,-1 0 0,0 0 0,0 2 0,-1-5 0,1-11 0,2-12 0,-1-16 0,-2-20 0,0-13 0,0-5 0,0 0 0,0 0 0,0-1 0,0 1 0,0 0 0,0 0 0,0 0 0,0 0 0,0 14 0,0-10 0,0 11 0,0-16 0,0 1 0,0 0 0,0 0 0,0 0 0,0 0 0,0 0 0,0 0 0,0 0 0,0 0 0,0 0 0,0-1 0,0 1 0,0 0 0,0 0 0,0 0 0,0 0 0,0 0 0,0 0 0,0 0 0,0 0 0,0 0 0,0 0 0,0-1 0,0 1 0,0 0 0,0 6 0,0-5 0,0 5 0,0 0 0,0-5 0,0 5 0,0-6 0,0 0 0,0-5 0,0-1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0T21:19:15.891"/>
    </inkml:context>
    <inkml:brush xml:id="br0">
      <inkml:brushProperty name="width" value="0.05" units="cm"/>
      <inkml:brushProperty name="height" value="0.05" units="cm"/>
    </inkml:brush>
  </inkml:definitions>
  <inkml:trace contextRef="#ctx0" brushRef="#br0">0 0 24575,'0'0'0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0T21:21:34.137"/>
    </inkml:context>
    <inkml:brush xml:id="br0">
      <inkml:brushProperty name="width" value="0.05" units="cm"/>
      <inkml:brushProperty name="height" value="0.05" units="cm"/>
    </inkml:brush>
  </inkml:definitions>
  <inkml:trace contextRef="#ctx0" brushRef="#br0">0 0 24575,'0'31'0,"0"2"0,0 34 0,0-21 0,0 29 0,0-16 0,0 10 0,0 19 0,0-7 0,0-2 0,0-4 0,0-23 0,0 5 0,0-24 0,0 5 0,0-12 0,0 5 0,0-7 0,0 0 0,0 7 0,0-5 0,0 5 0,0-7 0,0-6 0,0 5 0,0-10 0,0 9 0,0-9 0,0 3 0,0-5 0,0 0 0,0 0 0,0 0 0,0 0 0,0 0 0,0 0 0,0 0 0,0 0 0,0 0 0,0-5 0,0-2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0T21:21:37.036"/>
    </inkml:context>
    <inkml:brush xml:id="br0">
      <inkml:brushProperty name="width" value="0.05" units="cm"/>
      <inkml:brushProperty name="height" value="0.05" units="cm"/>
    </inkml:brush>
  </inkml:definitions>
  <inkml:trace contextRef="#ctx0" brushRef="#br0">1 1 24575,'0'57'0,"0"-5"0,0 23 0,0-15 0,0 37-681,0-1 681,0-8 0,0-30 0,0 0 0,0 18 0,0 17 0,0 3 0,0-42 168,0 21-168,0-33 0,0 6 0,0-16 0,0-1 0,0-6 513,0-7-513,0-1 0,0-1 0,0-3 0,0 4 0,0-6 0,0-5 0,0-2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C24771-7A56-D94D-A853-0E7595984604}" type="datetimeFigureOut">
              <a:rPr lang="nb-NO" smtClean="0"/>
              <a:t>11.03.2020</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52DAAD-CD6E-CB48-B449-DB4137A4A391}" type="slidenum">
              <a:rPr lang="nb-NO" smtClean="0"/>
              <a:t>‹#›</a:t>
            </a:fld>
            <a:endParaRPr lang="nb-NO"/>
          </a:p>
        </p:txBody>
      </p:sp>
    </p:spTree>
    <p:extLst>
      <p:ext uri="{BB962C8B-B14F-4D97-AF65-F5344CB8AC3E}">
        <p14:creationId xmlns:p14="http://schemas.microsoft.com/office/powerpoint/2010/main" val="2485985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dirty="0"/>
              <a:t>Dette var </a:t>
            </a:r>
            <a:r>
              <a:rPr lang="nb-NO" sz="1800" dirty="0" err="1"/>
              <a:t>nokre</a:t>
            </a:r>
            <a:r>
              <a:rPr lang="nb-NO" sz="1800" dirty="0"/>
              <a:t> av </a:t>
            </a:r>
            <a:r>
              <a:rPr lang="nb-NO" sz="1800" dirty="0" err="1"/>
              <a:t>dei</a:t>
            </a:r>
            <a:r>
              <a:rPr lang="nb-NO" sz="1800" dirty="0"/>
              <a:t> mål, </a:t>
            </a:r>
            <a:r>
              <a:rPr lang="nb-NO" sz="1800" dirty="0" err="1"/>
              <a:t>føresetnader</a:t>
            </a:r>
            <a:r>
              <a:rPr lang="nb-NO" sz="1800" dirty="0"/>
              <a:t> og rammer </a:t>
            </a:r>
            <a:r>
              <a:rPr lang="nb-NO" sz="1800" dirty="0" err="1"/>
              <a:t>eg</a:t>
            </a:r>
            <a:r>
              <a:rPr lang="nb-NO" sz="1800" dirty="0"/>
              <a:t> jobba ut </a:t>
            </a:r>
            <a:r>
              <a:rPr lang="nb-NO" sz="1800" dirty="0" err="1"/>
              <a:t>frå</a:t>
            </a:r>
            <a:r>
              <a:rPr lang="nb-NO" sz="1800" dirty="0"/>
              <a:t> då </a:t>
            </a:r>
            <a:r>
              <a:rPr lang="nb-NO" sz="1800" dirty="0" err="1"/>
              <a:t>eg</a:t>
            </a:r>
            <a:r>
              <a:rPr lang="nb-NO" sz="1800" dirty="0"/>
              <a:t> planla opplegget. </a:t>
            </a:r>
          </a:p>
        </p:txBody>
      </p:sp>
      <p:sp>
        <p:nvSpPr>
          <p:cNvPr id="4" name="Plassholder for lysbildenummer 3"/>
          <p:cNvSpPr>
            <a:spLocks noGrp="1"/>
          </p:cNvSpPr>
          <p:nvPr>
            <p:ph type="sldNum" sz="quarter" idx="5"/>
          </p:nvPr>
        </p:nvSpPr>
        <p:spPr/>
        <p:txBody>
          <a:bodyPr/>
          <a:lstStyle/>
          <a:p>
            <a:fld id="{1852DAAD-CD6E-CB48-B449-DB4137A4A391}" type="slidenum">
              <a:rPr lang="nb-NO" smtClean="0"/>
              <a:t>4</a:t>
            </a:fld>
            <a:endParaRPr lang="nb-NO"/>
          </a:p>
        </p:txBody>
      </p:sp>
    </p:spTree>
    <p:extLst>
      <p:ext uri="{BB962C8B-B14F-4D97-AF65-F5344CB8AC3E}">
        <p14:creationId xmlns:p14="http://schemas.microsoft.com/office/powerpoint/2010/main" val="850521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Innspela</a:t>
            </a:r>
            <a:r>
              <a:rPr lang="nb-NO" dirty="0"/>
              <a:t> </a:t>
            </a:r>
            <a:r>
              <a:rPr lang="nb-NO" dirty="0" err="1"/>
              <a:t>frå</a:t>
            </a:r>
            <a:r>
              <a:rPr lang="nb-NO" dirty="0"/>
              <a:t> </a:t>
            </a:r>
            <a:r>
              <a:rPr lang="nb-NO" dirty="0" err="1"/>
              <a:t>elevane</a:t>
            </a:r>
            <a:r>
              <a:rPr lang="nb-NO" dirty="0"/>
              <a:t> førte til at </a:t>
            </a:r>
            <a:r>
              <a:rPr lang="nb-NO" dirty="0" err="1"/>
              <a:t>eg</a:t>
            </a:r>
            <a:r>
              <a:rPr lang="nb-NO" dirty="0"/>
              <a:t> måtte føye til </a:t>
            </a:r>
            <a:r>
              <a:rPr lang="nb-NO" dirty="0" err="1"/>
              <a:t>nokre</a:t>
            </a:r>
            <a:r>
              <a:rPr lang="nb-NO" dirty="0"/>
              <a:t> punkt under rammer/</a:t>
            </a:r>
            <a:r>
              <a:rPr lang="nb-NO" dirty="0" err="1"/>
              <a:t>føresetnader</a:t>
            </a:r>
            <a:r>
              <a:rPr lang="nb-NO" dirty="0"/>
              <a:t>. </a:t>
            </a:r>
            <a:r>
              <a:rPr lang="nb-NO" dirty="0" err="1"/>
              <a:t>Desse</a:t>
            </a:r>
            <a:r>
              <a:rPr lang="nb-NO" dirty="0"/>
              <a:t> står under den stipla linja. </a:t>
            </a:r>
          </a:p>
        </p:txBody>
      </p:sp>
      <p:sp>
        <p:nvSpPr>
          <p:cNvPr id="4" name="Plassholder for lysbildenummer 3"/>
          <p:cNvSpPr>
            <a:spLocks noGrp="1"/>
          </p:cNvSpPr>
          <p:nvPr>
            <p:ph type="sldNum" sz="quarter" idx="5"/>
          </p:nvPr>
        </p:nvSpPr>
        <p:spPr/>
        <p:txBody>
          <a:bodyPr/>
          <a:lstStyle/>
          <a:p>
            <a:fld id="{1852DAAD-CD6E-CB48-B449-DB4137A4A391}" type="slidenum">
              <a:rPr lang="nb-NO" smtClean="0"/>
              <a:t>14</a:t>
            </a:fld>
            <a:endParaRPr lang="nb-NO"/>
          </a:p>
        </p:txBody>
      </p:sp>
    </p:spTree>
    <p:extLst>
      <p:ext uri="{BB962C8B-B14F-4D97-AF65-F5344CB8AC3E}">
        <p14:creationId xmlns:p14="http://schemas.microsoft.com/office/powerpoint/2010/main" val="3157175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Dette er </a:t>
            </a:r>
            <a:r>
              <a:rPr lang="nb-NO" dirty="0" err="1"/>
              <a:t>innhaldet</a:t>
            </a:r>
            <a:r>
              <a:rPr lang="nb-NO" dirty="0"/>
              <a:t> </a:t>
            </a:r>
            <a:r>
              <a:rPr lang="nb-NO" dirty="0" err="1"/>
              <a:t>dei</a:t>
            </a:r>
            <a:r>
              <a:rPr lang="nb-NO" dirty="0"/>
              <a:t> </a:t>
            </a:r>
            <a:r>
              <a:rPr lang="nb-NO" dirty="0" err="1"/>
              <a:t>fekk</a:t>
            </a:r>
            <a:r>
              <a:rPr lang="nb-NO" dirty="0"/>
              <a:t> i prøvearket. Dei hadde ei veke </a:t>
            </a:r>
            <a:r>
              <a:rPr lang="nb-NO" dirty="0" err="1"/>
              <a:t>frå</a:t>
            </a:r>
            <a:r>
              <a:rPr lang="nb-NO" dirty="0"/>
              <a:t> </a:t>
            </a:r>
            <a:r>
              <a:rPr lang="nb-NO" dirty="0" err="1"/>
              <a:t>dei</a:t>
            </a:r>
            <a:r>
              <a:rPr lang="nb-NO" dirty="0"/>
              <a:t> </a:t>
            </a:r>
            <a:r>
              <a:rPr lang="nb-NO" dirty="0" err="1"/>
              <a:t>fekk</a:t>
            </a:r>
            <a:r>
              <a:rPr lang="nb-NO" dirty="0"/>
              <a:t> prøvearket til fagsamtalen vart gjennomført. Det vart lagt vekt på å formulere spørsmål og vurderingskriterier som </a:t>
            </a:r>
            <a:r>
              <a:rPr lang="nb-NO" dirty="0" err="1" smtClean="0"/>
              <a:t>elevane</a:t>
            </a:r>
            <a:r>
              <a:rPr lang="nb-NO" dirty="0" smtClean="0"/>
              <a:t> hadde </a:t>
            </a:r>
            <a:r>
              <a:rPr lang="nb-NO" dirty="0" err="1"/>
              <a:t>føresetnader</a:t>
            </a:r>
            <a:r>
              <a:rPr lang="nb-NO" dirty="0"/>
              <a:t> for å forstå. </a:t>
            </a:r>
          </a:p>
        </p:txBody>
      </p:sp>
      <p:sp>
        <p:nvSpPr>
          <p:cNvPr id="4" name="Plassholder for lysbildenummer 3"/>
          <p:cNvSpPr>
            <a:spLocks noGrp="1"/>
          </p:cNvSpPr>
          <p:nvPr>
            <p:ph type="sldNum" sz="quarter" idx="5"/>
          </p:nvPr>
        </p:nvSpPr>
        <p:spPr/>
        <p:txBody>
          <a:bodyPr/>
          <a:lstStyle/>
          <a:p>
            <a:fld id="{1852DAAD-CD6E-CB48-B449-DB4137A4A391}" type="slidenum">
              <a:rPr lang="nb-NO" smtClean="0"/>
              <a:t>15</a:t>
            </a:fld>
            <a:endParaRPr lang="nb-NO"/>
          </a:p>
        </p:txBody>
      </p:sp>
    </p:spTree>
    <p:extLst>
      <p:ext uri="{BB962C8B-B14F-4D97-AF65-F5344CB8AC3E}">
        <p14:creationId xmlns:p14="http://schemas.microsoft.com/office/powerpoint/2010/main" val="2305556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At </a:t>
            </a:r>
            <a:r>
              <a:rPr lang="nb-NO" dirty="0" err="1"/>
              <a:t>elevane</a:t>
            </a:r>
            <a:r>
              <a:rPr lang="nb-NO" dirty="0"/>
              <a:t> </a:t>
            </a:r>
            <a:r>
              <a:rPr lang="nb-NO" dirty="0" err="1"/>
              <a:t>ikkje</a:t>
            </a:r>
            <a:r>
              <a:rPr lang="nb-NO" dirty="0"/>
              <a:t> </a:t>
            </a:r>
            <a:r>
              <a:rPr lang="nb-NO" dirty="0" err="1"/>
              <a:t>fekk</a:t>
            </a:r>
            <a:r>
              <a:rPr lang="nb-NO" dirty="0"/>
              <a:t> </a:t>
            </a:r>
            <a:r>
              <a:rPr lang="nb-NO" dirty="0" err="1"/>
              <a:t>noko</a:t>
            </a:r>
            <a:r>
              <a:rPr lang="nb-NO" dirty="0"/>
              <a:t> samtaleark med bilder denne gongen </a:t>
            </a:r>
            <a:r>
              <a:rPr lang="nb-NO" dirty="0" err="1"/>
              <a:t>skilde</a:t>
            </a:r>
            <a:r>
              <a:rPr lang="nb-NO" dirty="0"/>
              <a:t> seg </a:t>
            </a:r>
            <a:r>
              <a:rPr lang="nb-NO" dirty="0" err="1"/>
              <a:t>frå</a:t>
            </a:r>
            <a:r>
              <a:rPr lang="nb-NO" dirty="0"/>
              <a:t> øvingssamtalen. Dette er </a:t>
            </a:r>
            <a:r>
              <a:rPr lang="nb-NO" dirty="0" err="1"/>
              <a:t>noko</a:t>
            </a:r>
            <a:r>
              <a:rPr lang="nb-NO" dirty="0"/>
              <a:t> </a:t>
            </a:r>
            <a:r>
              <a:rPr lang="nb-NO" dirty="0" err="1"/>
              <a:t>eg</a:t>
            </a:r>
            <a:r>
              <a:rPr lang="nb-NO" dirty="0"/>
              <a:t> har sett i etterkant, og som </a:t>
            </a:r>
            <a:r>
              <a:rPr lang="nb-NO" dirty="0" err="1"/>
              <a:t>eg</a:t>
            </a:r>
            <a:r>
              <a:rPr lang="nb-NO" dirty="0"/>
              <a:t> </a:t>
            </a:r>
            <a:r>
              <a:rPr lang="nb-NO" dirty="0" err="1"/>
              <a:t>ikkje</a:t>
            </a:r>
            <a:r>
              <a:rPr lang="nb-NO" dirty="0"/>
              <a:t> var vaken for å vurdere undervegs i prosessen. Ingen av </a:t>
            </a:r>
            <a:r>
              <a:rPr lang="nb-NO" dirty="0" err="1"/>
              <a:t>elevane</a:t>
            </a:r>
            <a:r>
              <a:rPr lang="nb-NO" dirty="0"/>
              <a:t> etterspurte samtaleark, men det betyr </a:t>
            </a:r>
            <a:r>
              <a:rPr lang="nb-NO" dirty="0" err="1"/>
              <a:t>ikkje</a:t>
            </a:r>
            <a:r>
              <a:rPr lang="nb-NO" dirty="0"/>
              <a:t> nødvendigvis at det </a:t>
            </a:r>
            <a:r>
              <a:rPr lang="nb-NO" dirty="0" err="1"/>
              <a:t>ikkje</a:t>
            </a:r>
            <a:r>
              <a:rPr lang="nb-NO" dirty="0"/>
              <a:t> var behov for det, eller kunne gi støtte til </a:t>
            </a:r>
            <a:r>
              <a:rPr lang="nb-NO" dirty="0" err="1"/>
              <a:t>nokon</a:t>
            </a:r>
            <a:r>
              <a:rPr lang="nb-NO" dirty="0"/>
              <a:t> som kanskje </a:t>
            </a:r>
            <a:r>
              <a:rPr lang="nb-NO" dirty="0" err="1"/>
              <a:t>trengde</a:t>
            </a:r>
            <a:r>
              <a:rPr lang="nb-NO" dirty="0"/>
              <a:t> det...</a:t>
            </a:r>
          </a:p>
          <a:p>
            <a:r>
              <a:rPr lang="nb-NO" dirty="0"/>
              <a:t>VIKTIG: Vi brukte taleopptak-</a:t>
            </a:r>
            <a:r>
              <a:rPr lang="nb-NO" dirty="0" err="1"/>
              <a:t>app’ar</a:t>
            </a:r>
            <a:r>
              <a:rPr lang="nb-NO" dirty="0"/>
              <a:t> på våre private </a:t>
            </a:r>
            <a:r>
              <a:rPr lang="nb-NO" dirty="0" err="1"/>
              <a:t>mobiltelefonar</a:t>
            </a:r>
            <a:r>
              <a:rPr lang="nb-NO" dirty="0"/>
              <a:t> for å ta opp </a:t>
            </a:r>
            <a:r>
              <a:rPr lang="nb-NO" dirty="0" err="1"/>
              <a:t>samtalane</a:t>
            </a:r>
            <a:r>
              <a:rPr lang="nb-NO" dirty="0"/>
              <a:t>. Her oversende </a:t>
            </a:r>
            <a:r>
              <a:rPr lang="nb-NO" dirty="0" err="1"/>
              <a:t>dei</a:t>
            </a:r>
            <a:r>
              <a:rPr lang="nb-NO" dirty="0"/>
              <a:t> </a:t>
            </a:r>
            <a:r>
              <a:rPr lang="nb-NO" dirty="0" err="1"/>
              <a:t>vaksne</a:t>
            </a:r>
            <a:r>
              <a:rPr lang="nb-NO" dirty="0"/>
              <a:t> lydfilene til meg rett etter samtalen, og så sletta </a:t>
            </a:r>
            <a:r>
              <a:rPr lang="nb-NO" dirty="0" err="1"/>
              <a:t>dei</a:t>
            </a:r>
            <a:r>
              <a:rPr lang="nb-NO" dirty="0"/>
              <a:t> filene </a:t>
            </a:r>
            <a:r>
              <a:rPr lang="nb-NO" dirty="0" err="1"/>
              <a:t>frå</a:t>
            </a:r>
            <a:r>
              <a:rPr lang="nb-NO" dirty="0"/>
              <a:t> </a:t>
            </a:r>
            <a:r>
              <a:rPr lang="nb-NO" dirty="0" err="1"/>
              <a:t>telefonane</a:t>
            </a:r>
            <a:r>
              <a:rPr lang="nb-NO" dirty="0"/>
              <a:t> sine. </a:t>
            </a:r>
            <a:r>
              <a:rPr lang="nb-NO" dirty="0" err="1"/>
              <a:t>Samtalane</a:t>
            </a:r>
            <a:r>
              <a:rPr lang="nb-NO" dirty="0"/>
              <a:t> lagra </a:t>
            </a:r>
            <a:r>
              <a:rPr lang="nb-NO" dirty="0" err="1"/>
              <a:t>eg</a:t>
            </a:r>
            <a:r>
              <a:rPr lang="nb-NO" dirty="0"/>
              <a:t> på </a:t>
            </a:r>
            <a:r>
              <a:rPr lang="nb-NO" dirty="0" err="1"/>
              <a:t>skulens</a:t>
            </a:r>
            <a:r>
              <a:rPr lang="nb-NO" dirty="0"/>
              <a:t> lagringsområde, som er kryptert og krev </a:t>
            </a:r>
            <a:r>
              <a:rPr lang="nb-NO" dirty="0" err="1" smtClean="0"/>
              <a:t>tostegs</a:t>
            </a:r>
            <a:r>
              <a:rPr lang="nb-NO" dirty="0" smtClean="0"/>
              <a:t>-autentisering</a:t>
            </a:r>
            <a:r>
              <a:rPr lang="nb-NO" dirty="0"/>
              <a:t>. </a:t>
            </a:r>
          </a:p>
        </p:txBody>
      </p:sp>
      <p:sp>
        <p:nvSpPr>
          <p:cNvPr id="4" name="Plassholder for lysbildenummer 3"/>
          <p:cNvSpPr>
            <a:spLocks noGrp="1"/>
          </p:cNvSpPr>
          <p:nvPr>
            <p:ph type="sldNum" sz="quarter" idx="5"/>
          </p:nvPr>
        </p:nvSpPr>
        <p:spPr/>
        <p:txBody>
          <a:bodyPr/>
          <a:lstStyle/>
          <a:p>
            <a:fld id="{1852DAAD-CD6E-CB48-B449-DB4137A4A391}" type="slidenum">
              <a:rPr lang="nb-NO" smtClean="0"/>
              <a:t>16</a:t>
            </a:fld>
            <a:endParaRPr lang="nb-NO"/>
          </a:p>
        </p:txBody>
      </p:sp>
    </p:spTree>
    <p:extLst>
      <p:ext uri="{BB962C8B-B14F-4D97-AF65-F5344CB8AC3E}">
        <p14:creationId xmlns:p14="http://schemas.microsoft.com/office/powerpoint/2010/main" val="2232680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MERK: Alle </a:t>
            </a:r>
            <a:r>
              <a:rPr lang="nb-NO" dirty="0" err="1"/>
              <a:t>namn</a:t>
            </a:r>
            <a:r>
              <a:rPr lang="nb-NO" dirty="0"/>
              <a:t> er fingerte. </a:t>
            </a:r>
          </a:p>
        </p:txBody>
      </p:sp>
      <p:sp>
        <p:nvSpPr>
          <p:cNvPr id="4" name="Plassholder for lysbildenummer 3"/>
          <p:cNvSpPr>
            <a:spLocks noGrp="1"/>
          </p:cNvSpPr>
          <p:nvPr>
            <p:ph type="sldNum" sz="quarter" idx="5"/>
          </p:nvPr>
        </p:nvSpPr>
        <p:spPr/>
        <p:txBody>
          <a:bodyPr/>
          <a:lstStyle/>
          <a:p>
            <a:fld id="{1852DAAD-CD6E-CB48-B449-DB4137A4A391}" type="slidenum">
              <a:rPr lang="nb-NO" smtClean="0"/>
              <a:t>17</a:t>
            </a:fld>
            <a:endParaRPr lang="nb-NO"/>
          </a:p>
        </p:txBody>
      </p:sp>
    </p:spTree>
    <p:extLst>
      <p:ext uri="{BB962C8B-B14F-4D97-AF65-F5344CB8AC3E}">
        <p14:creationId xmlns:p14="http://schemas.microsoft.com/office/powerpoint/2010/main" val="934327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MERK: </a:t>
            </a:r>
            <a:r>
              <a:rPr lang="nb-NO" dirty="0" err="1"/>
              <a:t>Namna</a:t>
            </a:r>
            <a:r>
              <a:rPr lang="nb-NO" dirty="0"/>
              <a:t> er fingerte. </a:t>
            </a:r>
            <a:r>
              <a:rPr lang="nb-NO" dirty="0" err="1"/>
              <a:t>Karakterane</a:t>
            </a:r>
            <a:r>
              <a:rPr lang="nb-NO" dirty="0"/>
              <a:t> </a:t>
            </a:r>
            <a:r>
              <a:rPr lang="nb-NO" dirty="0" err="1"/>
              <a:t>elevane</a:t>
            </a:r>
            <a:r>
              <a:rPr lang="nb-NO" dirty="0"/>
              <a:t> </a:t>
            </a:r>
            <a:r>
              <a:rPr lang="nb-NO" dirty="0" err="1"/>
              <a:t>fekk</a:t>
            </a:r>
            <a:r>
              <a:rPr lang="nb-NO" dirty="0"/>
              <a:t> var </a:t>
            </a:r>
            <a:r>
              <a:rPr lang="nb-NO" dirty="0" err="1"/>
              <a:t>frå</a:t>
            </a:r>
            <a:r>
              <a:rPr lang="nb-NO" dirty="0"/>
              <a:t> skalaen 1-6, med 6 som beste karakter. </a:t>
            </a:r>
          </a:p>
          <a:p>
            <a:r>
              <a:rPr lang="nb-NO" dirty="0" err="1"/>
              <a:t>Nokre</a:t>
            </a:r>
            <a:r>
              <a:rPr lang="nb-NO" dirty="0"/>
              <a:t> </a:t>
            </a:r>
            <a:r>
              <a:rPr lang="nb-NO" dirty="0" err="1"/>
              <a:t>elevar</a:t>
            </a:r>
            <a:r>
              <a:rPr lang="nb-NO" dirty="0"/>
              <a:t> har solide </a:t>
            </a:r>
            <a:r>
              <a:rPr lang="nb-NO" dirty="0" err="1"/>
              <a:t>fagkunnskapar</a:t>
            </a:r>
            <a:r>
              <a:rPr lang="nb-NO" dirty="0"/>
              <a:t> som </a:t>
            </a:r>
            <a:r>
              <a:rPr lang="nb-NO" dirty="0" err="1"/>
              <a:t>strekkjer</a:t>
            </a:r>
            <a:r>
              <a:rPr lang="nb-NO" dirty="0"/>
              <a:t> seg ut over det som </a:t>
            </a:r>
            <a:r>
              <a:rPr lang="nb-NO" dirty="0" err="1"/>
              <a:t>eigentleg</a:t>
            </a:r>
            <a:r>
              <a:rPr lang="nb-NO" dirty="0"/>
              <a:t> kan </a:t>
            </a:r>
            <a:r>
              <a:rPr lang="nb-NO" dirty="0" err="1"/>
              <a:t>forventast</a:t>
            </a:r>
            <a:r>
              <a:rPr lang="nb-NO" dirty="0"/>
              <a:t>. Andre </a:t>
            </a:r>
            <a:r>
              <a:rPr lang="nb-NO" dirty="0" err="1"/>
              <a:t>elevar</a:t>
            </a:r>
            <a:r>
              <a:rPr lang="nb-NO" dirty="0"/>
              <a:t> stiller med ingen eller få </a:t>
            </a:r>
            <a:r>
              <a:rPr lang="nb-NO" dirty="0" err="1"/>
              <a:t>forkunnskapar</a:t>
            </a:r>
            <a:r>
              <a:rPr lang="nb-NO" dirty="0"/>
              <a:t>. Spennet er stort. Likevel er det ei </a:t>
            </a:r>
            <a:r>
              <a:rPr lang="nb-NO" dirty="0" err="1"/>
              <a:t>målsetjing</a:t>
            </a:r>
            <a:r>
              <a:rPr lang="nb-NO" dirty="0"/>
              <a:t> at kvar elev skal få </a:t>
            </a:r>
            <a:r>
              <a:rPr lang="nb-NO" dirty="0" err="1"/>
              <a:t>framovermeldingar</a:t>
            </a:r>
            <a:r>
              <a:rPr lang="nb-NO" dirty="0"/>
              <a:t> som er </a:t>
            </a:r>
            <a:r>
              <a:rPr lang="nb-NO" dirty="0" err="1"/>
              <a:t>forståelege</a:t>
            </a:r>
            <a:r>
              <a:rPr lang="nb-NO" dirty="0"/>
              <a:t> , konkrete og </a:t>
            </a:r>
            <a:r>
              <a:rPr lang="nb-NO" dirty="0" err="1"/>
              <a:t>motiverande</a:t>
            </a:r>
            <a:r>
              <a:rPr lang="nb-NO" dirty="0"/>
              <a:t> for å </a:t>
            </a:r>
            <a:r>
              <a:rPr lang="nb-NO" dirty="0" err="1"/>
              <a:t>strekkje</a:t>
            </a:r>
            <a:r>
              <a:rPr lang="nb-NO" dirty="0"/>
              <a:t> seg </a:t>
            </a:r>
            <a:r>
              <a:rPr lang="nb-NO" dirty="0" err="1"/>
              <a:t>vidare</a:t>
            </a:r>
            <a:r>
              <a:rPr lang="nb-NO" dirty="0"/>
              <a:t> </a:t>
            </a:r>
            <a:r>
              <a:rPr lang="nb-NO" dirty="0" err="1"/>
              <a:t>frå</a:t>
            </a:r>
            <a:r>
              <a:rPr lang="nb-NO" dirty="0"/>
              <a:t> sitt utgangspunkt. </a:t>
            </a:r>
          </a:p>
        </p:txBody>
      </p:sp>
      <p:sp>
        <p:nvSpPr>
          <p:cNvPr id="4" name="Plassholder for lysbildenummer 3"/>
          <p:cNvSpPr>
            <a:spLocks noGrp="1"/>
          </p:cNvSpPr>
          <p:nvPr>
            <p:ph type="sldNum" sz="quarter" idx="5"/>
          </p:nvPr>
        </p:nvSpPr>
        <p:spPr/>
        <p:txBody>
          <a:bodyPr/>
          <a:lstStyle/>
          <a:p>
            <a:fld id="{1852DAAD-CD6E-CB48-B449-DB4137A4A391}" type="slidenum">
              <a:rPr lang="nb-NO" smtClean="0"/>
              <a:t>18</a:t>
            </a:fld>
            <a:endParaRPr lang="nb-NO"/>
          </a:p>
        </p:txBody>
      </p:sp>
    </p:spTree>
    <p:extLst>
      <p:ext uri="{BB962C8B-B14F-4D97-AF65-F5344CB8AC3E}">
        <p14:creationId xmlns:p14="http://schemas.microsoft.com/office/powerpoint/2010/main" val="3958123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b="1" smtClean="0"/>
              <a:t>Tilføyingar til eigenrefleksjon</a:t>
            </a:r>
          </a:p>
          <a:p>
            <a:r>
              <a:rPr lang="nn-NO" i="1" smtClean="0"/>
              <a:t>Vurderingsarbeid vil alltid ta tid. Eg brukte om lag fire klokketimar på bearbeidinga av elevsvar og tilbakemeldingar til elevane. Eg trur ikkje dette skil seg vesentleg frå kva tid eg brukar på å rette skriftlege prøver, med tilbakemelding til elevane. Så høyrer det med at dette er noko av det eg synest er motiverande, for då får eg sjå om målsetjingane har nådd elevane. </a:t>
            </a:r>
            <a:endParaRPr lang="nn-NO" smtClean="0"/>
          </a:p>
          <a:p>
            <a:endParaRPr lang="nb-NO"/>
          </a:p>
        </p:txBody>
      </p:sp>
      <p:sp>
        <p:nvSpPr>
          <p:cNvPr id="4" name="Plassholder for lysbildenummer 3"/>
          <p:cNvSpPr>
            <a:spLocks noGrp="1"/>
          </p:cNvSpPr>
          <p:nvPr>
            <p:ph type="sldNum" sz="quarter" idx="10"/>
          </p:nvPr>
        </p:nvSpPr>
        <p:spPr/>
        <p:txBody>
          <a:bodyPr/>
          <a:lstStyle/>
          <a:p>
            <a:fld id="{1852DAAD-CD6E-CB48-B449-DB4137A4A391}" type="slidenum">
              <a:rPr lang="nb-NO" smtClean="0"/>
              <a:t>19</a:t>
            </a:fld>
            <a:endParaRPr lang="nb-NO"/>
          </a:p>
        </p:txBody>
      </p:sp>
    </p:spTree>
    <p:extLst>
      <p:ext uri="{BB962C8B-B14F-4D97-AF65-F5344CB8AC3E}">
        <p14:creationId xmlns:p14="http://schemas.microsoft.com/office/powerpoint/2010/main" val="4065420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1852DAAD-CD6E-CB48-B449-DB4137A4A391}" type="slidenum">
              <a:rPr lang="nb-NO" smtClean="0"/>
              <a:t>20</a:t>
            </a:fld>
            <a:endParaRPr lang="nb-NO"/>
          </a:p>
        </p:txBody>
      </p:sp>
    </p:spTree>
    <p:extLst>
      <p:ext uri="{BB962C8B-B14F-4D97-AF65-F5344CB8AC3E}">
        <p14:creationId xmlns:p14="http://schemas.microsoft.com/office/powerpoint/2010/main" val="2018884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Etter at vi hadde jobba oss gjennom stoff om Abraham, var det tid for å førebu vurderinga i temaet. Dette var </a:t>
            </a:r>
            <a:r>
              <a:rPr lang="nb-NO" dirty="0" err="1"/>
              <a:t>eit</a:t>
            </a:r>
            <a:r>
              <a:rPr lang="nb-NO" dirty="0"/>
              <a:t> lysbilde som vart brukt i førebuingstimen der ei ny vurderingsform: ‘Fagsamtale’ vart introdusert for </a:t>
            </a:r>
            <a:r>
              <a:rPr lang="nb-NO" dirty="0" err="1"/>
              <a:t>elevane</a:t>
            </a:r>
            <a:r>
              <a:rPr lang="nb-NO" dirty="0"/>
              <a:t>. I timen skulle </a:t>
            </a:r>
            <a:r>
              <a:rPr lang="nb-NO" dirty="0" err="1"/>
              <a:t>dei</a:t>
            </a:r>
            <a:r>
              <a:rPr lang="nb-NO" dirty="0"/>
              <a:t> bruke kjent stoff – Urtida – i ei øving der </a:t>
            </a:r>
            <a:r>
              <a:rPr lang="nb-NO" dirty="0" err="1"/>
              <a:t>målsetjinga</a:t>
            </a:r>
            <a:r>
              <a:rPr lang="nb-NO" dirty="0"/>
              <a:t> var at </a:t>
            </a:r>
            <a:r>
              <a:rPr lang="nb-NO" dirty="0" err="1"/>
              <a:t>dei</a:t>
            </a:r>
            <a:r>
              <a:rPr lang="nb-NO" dirty="0"/>
              <a:t> </a:t>
            </a:r>
            <a:r>
              <a:rPr lang="nb-NO" dirty="0" err="1"/>
              <a:t>fekk</a:t>
            </a:r>
            <a:r>
              <a:rPr lang="nb-NO" dirty="0"/>
              <a:t> erfare </a:t>
            </a:r>
            <a:r>
              <a:rPr lang="nb-NO" dirty="0" err="1"/>
              <a:t>korleis</a:t>
            </a:r>
            <a:r>
              <a:rPr lang="nb-NO" dirty="0"/>
              <a:t> </a:t>
            </a:r>
            <a:r>
              <a:rPr lang="nb-NO" dirty="0" err="1"/>
              <a:t>ein</a:t>
            </a:r>
            <a:r>
              <a:rPr lang="nb-NO" dirty="0"/>
              <a:t> fagsamtale vert gjennomført. </a:t>
            </a:r>
          </a:p>
        </p:txBody>
      </p:sp>
      <p:sp>
        <p:nvSpPr>
          <p:cNvPr id="4" name="Plassholder for lysbildenummer 3"/>
          <p:cNvSpPr>
            <a:spLocks noGrp="1"/>
          </p:cNvSpPr>
          <p:nvPr>
            <p:ph type="sldNum" sz="quarter" idx="5"/>
          </p:nvPr>
        </p:nvSpPr>
        <p:spPr/>
        <p:txBody>
          <a:bodyPr/>
          <a:lstStyle/>
          <a:p>
            <a:fld id="{1852DAAD-CD6E-CB48-B449-DB4137A4A391}" type="slidenum">
              <a:rPr lang="nb-NO" smtClean="0"/>
              <a:t>5</a:t>
            </a:fld>
            <a:endParaRPr lang="nb-NO"/>
          </a:p>
        </p:txBody>
      </p:sp>
    </p:spTree>
    <p:extLst>
      <p:ext uri="{BB962C8B-B14F-4D97-AF65-F5344CB8AC3E}">
        <p14:creationId xmlns:p14="http://schemas.microsoft.com/office/powerpoint/2010/main" val="2750442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repeterte </a:t>
            </a:r>
            <a:r>
              <a:rPr lang="nb-NO" dirty="0" err="1"/>
              <a:t>dei</a:t>
            </a:r>
            <a:r>
              <a:rPr lang="nb-NO" dirty="0"/>
              <a:t> ulike </a:t>
            </a:r>
            <a:r>
              <a:rPr lang="nb-NO" dirty="0" err="1"/>
              <a:t>hendingane</a:t>
            </a:r>
            <a:r>
              <a:rPr lang="nb-NO" dirty="0"/>
              <a:t> i Urtida som vi hadde jobba med i </a:t>
            </a:r>
            <a:r>
              <a:rPr lang="nb-NO" dirty="0" err="1"/>
              <a:t>tidlegare</a:t>
            </a:r>
            <a:r>
              <a:rPr lang="nb-NO" dirty="0"/>
              <a:t> </a:t>
            </a:r>
            <a:r>
              <a:rPr lang="nb-NO" dirty="0" err="1"/>
              <a:t>timar</a:t>
            </a:r>
            <a:r>
              <a:rPr lang="nb-NO" dirty="0"/>
              <a:t>. Fin sjanse til å repetere stoffet også!</a:t>
            </a:r>
          </a:p>
        </p:txBody>
      </p:sp>
      <p:sp>
        <p:nvSpPr>
          <p:cNvPr id="4" name="Plassholder for lysbildenummer 3"/>
          <p:cNvSpPr>
            <a:spLocks noGrp="1"/>
          </p:cNvSpPr>
          <p:nvPr>
            <p:ph type="sldNum" sz="quarter" idx="5"/>
          </p:nvPr>
        </p:nvSpPr>
        <p:spPr/>
        <p:txBody>
          <a:bodyPr/>
          <a:lstStyle/>
          <a:p>
            <a:fld id="{1852DAAD-CD6E-CB48-B449-DB4137A4A391}" type="slidenum">
              <a:rPr lang="nb-NO" smtClean="0"/>
              <a:t>6</a:t>
            </a:fld>
            <a:endParaRPr lang="nb-NO"/>
          </a:p>
        </p:txBody>
      </p:sp>
    </p:spTree>
    <p:extLst>
      <p:ext uri="{BB962C8B-B14F-4D97-AF65-F5344CB8AC3E}">
        <p14:creationId xmlns:p14="http://schemas.microsoft.com/office/powerpoint/2010/main" val="1453998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Som støtte i øvinga, </a:t>
            </a:r>
            <a:r>
              <a:rPr lang="nb-NO" dirty="0" err="1"/>
              <a:t>fekk</a:t>
            </a:r>
            <a:r>
              <a:rPr lang="nb-NO" dirty="0"/>
              <a:t> </a:t>
            </a:r>
            <a:r>
              <a:rPr lang="nb-NO" dirty="0" err="1"/>
              <a:t>elevane</a:t>
            </a:r>
            <a:r>
              <a:rPr lang="nb-NO" dirty="0"/>
              <a:t> </a:t>
            </a:r>
            <a:r>
              <a:rPr lang="nb-NO" dirty="0" err="1"/>
              <a:t>eit</a:t>
            </a:r>
            <a:r>
              <a:rPr lang="nb-NO" dirty="0"/>
              <a:t> ‘samtaleark’ med </a:t>
            </a:r>
            <a:r>
              <a:rPr lang="nb-NO" dirty="0" err="1"/>
              <a:t>illustrasjonar</a:t>
            </a:r>
            <a:r>
              <a:rPr lang="nb-NO" dirty="0"/>
              <a:t> knytt til </a:t>
            </a:r>
            <a:r>
              <a:rPr lang="nb-NO" dirty="0" err="1"/>
              <a:t>hendingane</a:t>
            </a:r>
            <a:r>
              <a:rPr lang="nb-NO" dirty="0"/>
              <a:t> </a:t>
            </a:r>
            <a:r>
              <a:rPr lang="nb-NO" dirty="0" err="1"/>
              <a:t>dei</a:t>
            </a:r>
            <a:r>
              <a:rPr lang="nb-NO" dirty="0"/>
              <a:t> </a:t>
            </a:r>
            <a:r>
              <a:rPr lang="nb-NO" dirty="0" err="1"/>
              <a:t>kjende</a:t>
            </a:r>
            <a:r>
              <a:rPr lang="nb-NO" dirty="0"/>
              <a:t> </a:t>
            </a:r>
            <a:r>
              <a:rPr lang="nb-NO" dirty="0" err="1"/>
              <a:t>frå</a:t>
            </a:r>
            <a:r>
              <a:rPr lang="nb-NO" dirty="0"/>
              <a:t> Urtida. Her er med vilje brukt </a:t>
            </a:r>
            <a:r>
              <a:rPr lang="nb-NO" dirty="0" err="1"/>
              <a:t>illustrasjonar</a:t>
            </a:r>
            <a:r>
              <a:rPr lang="nb-NO" dirty="0"/>
              <a:t> og </a:t>
            </a:r>
            <a:r>
              <a:rPr lang="nb-NO" dirty="0" err="1"/>
              <a:t>ikkje</a:t>
            </a:r>
            <a:r>
              <a:rPr lang="nb-NO" dirty="0"/>
              <a:t> tekst av </a:t>
            </a:r>
            <a:r>
              <a:rPr lang="nb-NO" dirty="0" err="1"/>
              <a:t>fleire</a:t>
            </a:r>
            <a:r>
              <a:rPr lang="nb-NO" dirty="0"/>
              <a:t> omsyn:</a:t>
            </a:r>
          </a:p>
          <a:p>
            <a:pPr marL="171450" indent="-171450">
              <a:buFontTx/>
              <a:buChar char="-"/>
            </a:pPr>
            <a:r>
              <a:rPr lang="nb-NO" dirty="0"/>
              <a:t>bilde forklarer </a:t>
            </a:r>
            <a:r>
              <a:rPr lang="nb-NO" dirty="0" err="1"/>
              <a:t>meir</a:t>
            </a:r>
            <a:r>
              <a:rPr lang="nb-NO" dirty="0"/>
              <a:t> enn tusen ord...</a:t>
            </a:r>
          </a:p>
          <a:p>
            <a:pPr marL="171450" indent="-171450">
              <a:buFontTx/>
              <a:buChar char="-"/>
            </a:pPr>
            <a:r>
              <a:rPr lang="nb-NO" dirty="0"/>
              <a:t>bildene var </a:t>
            </a:r>
            <a:r>
              <a:rPr lang="nb-NO" dirty="0" err="1"/>
              <a:t>kjende</a:t>
            </a:r>
            <a:r>
              <a:rPr lang="nb-NO" dirty="0"/>
              <a:t> for </a:t>
            </a:r>
            <a:r>
              <a:rPr lang="nb-NO" dirty="0" err="1"/>
              <a:t>elevane</a:t>
            </a:r>
            <a:r>
              <a:rPr lang="nb-NO" dirty="0"/>
              <a:t> </a:t>
            </a:r>
            <a:r>
              <a:rPr lang="nb-NO" dirty="0" err="1"/>
              <a:t>frå</a:t>
            </a:r>
            <a:r>
              <a:rPr lang="nb-NO" dirty="0"/>
              <a:t> opplegget om Urtida</a:t>
            </a:r>
          </a:p>
          <a:p>
            <a:pPr marL="171450" indent="-171450">
              <a:buFontTx/>
              <a:buChar char="-"/>
            </a:pPr>
            <a:r>
              <a:rPr lang="nb-NO" dirty="0"/>
              <a:t>bilde krev </a:t>
            </a:r>
            <a:r>
              <a:rPr lang="nb-NO" dirty="0" err="1"/>
              <a:t>ikkje</a:t>
            </a:r>
            <a:r>
              <a:rPr lang="nb-NO" dirty="0"/>
              <a:t> </a:t>
            </a:r>
            <a:r>
              <a:rPr lang="nb-NO" dirty="0" err="1"/>
              <a:t>ferdigheiter</a:t>
            </a:r>
            <a:r>
              <a:rPr lang="nb-NO" dirty="0"/>
              <a:t> til å lese tekst, og kan </a:t>
            </a:r>
            <a:r>
              <a:rPr lang="nb-NO" dirty="0" err="1"/>
              <a:t>difor</a:t>
            </a:r>
            <a:r>
              <a:rPr lang="nb-NO" dirty="0"/>
              <a:t> invitere alle </a:t>
            </a:r>
            <a:r>
              <a:rPr lang="nb-NO" dirty="0" err="1"/>
              <a:t>elevar</a:t>
            </a:r>
            <a:r>
              <a:rPr lang="nb-NO" dirty="0"/>
              <a:t> til </a:t>
            </a:r>
            <a:r>
              <a:rPr lang="nb-NO" dirty="0" err="1"/>
              <a:t>munnleg</a:t>
            </a:r>
            <a:r>
              <a:rPr lang="nb-NO" dirty="0"/>
              <a:t> deltaking </a:t>
            </a:r>
            <a:br>
              <a:rPr lang="nb-NO" dirty="0"/>
            </a:br>
            <a:r>
              <a:rPr lang="nb-NO" dirty="0"/>
              <a:t>Opphav til </a:t>
            </a:r>
            <a:r>
              <a:rPr lang="nb-NO" dirty="0" err="1"/>
              <a:t>illustrasjonar</a:t>
            </a:r>
            <a:r>
              <a:rPr lang="nb-NO" dirty="0"/>
              <a:t> er kun lagt til i denne versjonen. </a:t>
            </a:r>
          </a:p>
        </p:txBody>
      </p:sp>
      <p:sp>
        <p:nvSpPr>
          <p:cNvPr id="4" name="Plassholder for lysbildenummer 3"/>
          <p:cNvSpPr>
            <a:spLocks noGrp="1"/>
          </p:cNvSpPr>
          <p:nvPr>
            <p:ph type="sldNum" sz="quarter" idx="5"/>
          </p:nvPr>
        </p:nvSpPr>
        <p:spPr/>
        <p:txBody>
          <a:bodyPr/>
          <a:lstStyle/>
          <a:p>
            <a:fld id="{1852DAAD-CD6E-CB48-B449-DB4137A4A391}" type="slidenum">
              <a:rPr lang="nb-NO" smtClean="0"/>
              <a:t>7</a:t>
            </a:fld>
            <a:endParaRPr lang="nb-NO"/>
          </a:p>
        </p:txBody>
      </p:sp>
    </p:spTree>
    <p:extLst>
      <p:ext uri="{BB962C8B-B14F-4D97-AF65-F5344CB8AC3E}">
        <p14:creationId xmlns:p14="http://schemas.microsoft.com/office/powerpoint/2010/main" val="3995155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Desse</a:t>
            </a:r>
            <a:r>
              <a:rPr lang="nb-NO" dirty="0"/>
              <a:t> spørsmåla var forslag som </a:t>
            </a:r>
            <a:r>
              <a:rPr lang="nb-NO" dirty="0" err="1"/>
              <a:t>dei</a:t>
            </a:r>
            <a:r>
              <a:rPr lang="nb-NO" dirty="0"/>
              <a:t> </a:t>
            </a:r>
            <a:r>
              <a:rPr lang="nb-NO" dirty="0" err="1"/>
              <a:t>vaksne</a:t>
            </a:r>
            <a:r>
              <a:rPr lang="nb-NO" dirty="0"/>
              <a:t> kunne støtte seg på. Dei kunne også stille andre relevante spørsmål, vurdert ut </a:t>
            </a:r>
            <a:r>
              <a:rPr lang="nb-NO" dirty="0" err="1"/>
              <a:t>frå</a:t>
            </a:r>
            <a:r>
              <a:rPr lang="nb-NO" dirty="0"/>
              <a:t> situasjonen. Alle </a:t>
            </a:r>
            <a:r>
              <a:rPr lang="nb-NO" dirty="0" err="1"/>
              <a:t>dei</a:t>
            </a:r>
            <a:r>
              <a:rPr lang="nb-NO" dirty="0"/>
              <a:t> </a:t>
            </a:r>
            <a:r>
              <a:rPr lang="nb-NO" dirty="0" err="1"/>
              <a:t>vaksne</a:t>
            </a:r>
            <a:r>
              <a:rPr lang="nb-NO" dirty="0"/>
              <a:t> er trygge i rolla si, og hadde </a:t>
            </a:r>
            <a:r>
              <a:rPr lang="nb-NO" dirty="0" err="1"/>
              <a:t>vore</a:t>
            </a:r>
            <a:r>
              <a:rPr lang="nb-NO" dirty="0"/>
              <a:t> </a:t>
            </a:r>
            <a:r>
              <a:rPr lang="nb-NO" dirty="0" err="1"/>
              <a:t>tilstades</a:t>
            </a:r>
            <a:r>
              <a:rPr lang="nb-NO" dirty="0"/>
              <a:t> i </a:t>
            </a:r>
            <a:r>
              <a:rPr lang="nb-NO" dirty="0" err="1"/>
              <a:t>timane</a:t>
            </a:r>
            <a:r>
              <a:rPr lang="nb-NO" dirty="0"/>
              <a:t>, så </a:t>
            </a:r>
            <a:r>
              <a:rPr lang="nb-NO" dirty="0" err="1"/>
              <a:t>dei</a:t>
            </a:r>
            <a:r>
              <a:rPr lang="nb-NO" dirty="0"/>
              <a:t> hadde fått kjennskap til det samme </a:t>
            </a:r>
            <a:r>
              <a:rPr lang="nb-NO" dirty="0" err="1"/>
              <a:t>innhaldet</a:t>
            </a:r>
            <a:r>
              <a:rPr lang="nb-NO" dirty="0"/>
              <a:t> som </a:t>
            </a:r>
            <a:r>
              <a:rPr lang="nb-NO" dirty="0" err="1"/>
              <a:t>elevane</a:t>
            </a:r>
            <a:r>
              <a:rPr lang="nb-NO" dirty="0"/>
              <a:t>. </a:t>
            </a:r>
          </a:p>
        </p:txBody>
      </p:sp>
      <p:sp>
        <p:nvSpPr>
          <p:cNvPr id="4" name="Plassholder for lysbildenummer 3"/>
          <p:cNvSpPr>
            <a:spLocks noGrp="1"/>
          </p:cNvSpPr>
          <p:nvPr>
            <p:ph type="sldNum" sz="quarter" idx="5"/>
          </p:nvPr>
        </p:nvSpPr>
        <p:spPr/>
        <p:txBody>
          <a:bodyPr/>
          <a:lstStyle/>
          <a:p>
            <a:fld id="{1852DAAD-CD6E-CB48-B449-DB4137A4A391}" type="slidenum">
              <a:rPr lang="nb-NO" smtClean="0"/>
              <a:t>9</a:t>
            </a:fld>
            <a:endParaRPr lang="nb-NO"/>
          </a:p>
        </p:txBody>
      </p:sp>
    </p:spTree>
    <p:extLst>
      <p:ext uri="{BB962C8B-B14F-4D97-AF65-F5344CB8AC3E}">
        <p14:creationId xmlns:p14="http://schemas.microsoft.com/office/powerpoint/2010/main" val="3657833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For at </a:t>
            </a:r>
            <a:r>
              <a:rPr lang="nb-NO" dirty="0" err="1"/>
              <a:t>elevane</a:t>
            </a:r>
            <a:r>
              <a:rPr lang="nb-NO" dirty="0"/>
              <a:t> skulle bearbeide stoffet om om Abraham, </a:t>
            </a:r>
            <a:r>
              <a:rPr lang="nb-NO" dirty="0" err="1"/>
              <a:t>fekk</a:t>
            </a:r>
            <a:r>
              <a:rPr lang="nb-NO" dirty="0"/>
              <a:t> </a:t>
            </a:r>
            <a:r>
              <a:rPr lang="nb-NO" dirty="0" err="1"/>
              <a:t>dei</a:t>
            </a:r>
            <a:r>
              <a:rPr lang="nb-NO" dirty="0"/>
              <a:t> ei lekse. </a:t>
            </a:r>
            <a:r>
              <a:rPr lang="nb-NO" dirty="0" err="1"/>
              <a:t>Oppgåva</a:t>
            </a:r>
            <a:r>
              <a:rPr lang="nb-NO" dirty="0"/>
              <a:t> var å formulere spørsmål. Metoden vart valt for å tilnærme seg stoffet på </a:t>
            </a:r>
            <a:r>
              <a:rPr lang="nb-NO" dirty="0" err="1"/>
              <a:t>ein</a:t>
            </a:r>
            <a:r>
              <a:rPr lang="nb-NO" dirty="0"/>
              <a:t> </a:t>
            </a:r>
            <a:r>
              <a:rPr lang="nb-NO" dirty="0" err="1"/>
              <a:t>utforskande</a:t>
            </a:r>
            <a:r>
              <a:rPr lang="nb-NO" dirty="0"/>
              <a:t> måte. </a:t>
            </a:r>
          </a:p>
          <a:p>
            <a:r>
              <a:rPr lang="nb-NO" dirty="0" err="1"/>
              <a:t>Korleis</a:t>
            </a:r>
            <a:r>
              <a:rPr lang="nb-NO" dirty="0"/>
              <a:t> </a:t>
            </a:r>
            <a:r>
              <a:rPr lang="nb-NO" dirty="0" err="1"/>
              <a:t>elevane</a:t>
            </a:r>
            <a:r>
              <a:rPr lang="nb-NO" dirty="0"/>
              <a:t> definerte lette og </a:t>
            </a:r>
            <a:r>
              <a:rPr lang="nb-NO" dirty="0" err="1"/>
              <a:t>vanskelege</a:t>
            </a:r>
            <a:r>
              <a:rPr lang="nb-NO" dirty="0"/>
              <a:t> spørsmål vart gjeve </a:t>
            </a:r>
            <a:r>
              <a:rPr lang="nb-NO" dirty="0" err="1"/>
              <a:t>ope</a:t>
            </a:r>
            <a:r>
              <a:rPr lang="nb-NO" dirty="0"/>
              <a:t>. </a:t>
            </a:r>
            <a:r>
              <a:rPr lang="nb-NO" dirty="0" err="1"/>
              <a:t>Elevane</a:t>
            </a:r>
            <a:r>
              <a:rPr lang="nb-NO" dirty="0"/>
              <a:t> </a:t>
            </a:r>
            <a:r>
              <a:rPr lang="nb-NO" dirty="0" err="1"/>
              <a:t>fekk</a:t>
            </a:r>
            <a:r>
              <a:rPr lang="nb-NO" dirty="0"/>
              <a:t> tilbakemelding og vurdering </a:t>
            </a:r>
            <a:r>
              <a:rPr lang="nb-NO" dirty="0" err="1"/>
              <a:t>utan</a:t>
            </a:r>
            <a:r>
              <a:rPr lang="nb-NO" dirty="0"/>
              <a:t> karakter i It’s Learning på arbeidet. </a:t>
            </a:r>
          </a:p>
          <a:p>
            <a:r>
              <a:rPr lang="nb-NO" dirty="0"/>
              <a:t>It’s Learning er læringsplattformen vi brukar. </a:t>
            </a:r>
          </a:p>
        </p:txBody>
      </p:sp>
      <p:sp>
        <p:nvSpPr>
          <p:cNvPr id="4" name="Plassholder for lysbildenummer 3"/>
          <p:cNvSpPr>
            <a:spLocks noGrp="1"/>
          </p:cNvSpPr>
          <p:nvPr>
            <p:ph type="sldNum" sz="quarter" idx="5"/>
          </p:nvPr>
        </p:nvSpPr>
        <p:spPr/>
        <p:txBody>
          <a:bodyPr/>
          <a:lstStyle/>
          <a:p>
            <a:fld id="{1852DAAD-CD6E-CB48-B449-DB4137A4A391}" type="slidenum">
              <a:rPr lang="nb-NO" smtClean="0"/>
              <a:t>10</a:t>
            </a:fld>
            <a:endParaRPr lang="nb-NO"/>
          </a:p>
        </p:txBody>
      </p:sp>
    </p:spTree>
    <p:extLst>
      <p:ext uri="{BB962C8B-B14F-4D97-AF65-F5344CB8AC3E}">
        <p14:creationId xmlns:p14="http://schemas.microsoft.com/office/powerpoint/2010/main" val="1553021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 timen </a:t>
            </a:r>
            <a:r>
              <a:rPr lang="nb-NO" dirty="0" err="1"/>
              <a:t>tysdag</a:t>
            </a:r>
            <a:r>
              <a:rPr lang="nb-NO" dirty="0"/>
              <a:t> 04.02. presenterte </a:t>
            </a:r>
            <a:r>
              <a:rPr lang="nb-NO" dirty="0" err="1"/>
              <a:t>eg</a:t>
            </a:r>
            <a:r>
              <a:rPr lang="nb-NO" dirty="0"/>
              <a:t> </a:t>
            </a:r>
            <a:r>
              <a:rPr lang="nb-NO" dirty="0" err="1"/>
              <a:t>nokre</a:t>
            </a:r>
            <a:r>
              <a:rPr lang="nb-NO" dirty="0"/>
              <a:t> av spørsmåla som </a:t>
            </a:r>
            <a:r>
              <a:rPr lang="nb-NO" dirty="0" err="1"/>
              <a:t>elevane</a:t>
            </a:r>
            <a:r>
              <a:rPr lang="nb-NO" dirty="0"/>
              <a:t> hadde laga, som døme på ulike </a:t>
            </a:r>
            <a:r>
              <a:rPr lang="nb-NO" dirty="0" err="1"/>
              <a:t>typar</a:t>
            </a:r>
            <a:r>
              <a:rPr lang="nb-NO" dirty="0"/>
              <a:t> spørsmål. </a:t>
            </a:r>
          </a:p>
          <a:p>
            <a:r>
              <a:rPr lang="nb-NO" dirty="0" err="1"/>
              <a:t>Eg</a:t>
            </a:r>
            <a:r>
              <a:rPr lang="nb-NO" dirty="0"/>
              <a:t> </a:t>
            </a:r>
            <a:r>
              <a:rPr lang="nb-NO" dirty="0" err="1"/>
              <a:t>ønskja</a:t>
            </a:r>
            <a:r>
              <a:rPr lang="nb-NO" dirty="0"/>
              <a:t> at </a:t>
            </a:r>
            <a:r>
              <a:rPr lang="nb-NO" dirty="0" err="1"/>
              <a:t>elevane</a:t>
            </a:r>
            <a:r>
              <a:rPr lang="nb-NO" dirty="0"/>
              <a:t> skulle sjå at </a:t>
            </a:r>
            <a:r>
              <a:rPr lang="nb-NO" dirty="0" err="1"/>
              <a:t>nokre</a:t>
            </a:r>
            <a:r>
              <a:rPr lang="nb-NO" dirty="0"/>
              <a:t> spørsmål er retta mot å vite fakta. </a:t>
            </a:r>
            <a:r>
              <a:rPr lang="nb-NO" dirty="0" err="1"/>
              <a:t>Nokre</a:t>
            </a:r>
            <a:r>
              <a:rPr lang="nb-NO" dirty="0"/>
              <a:t> fakta er </a:t>
            </a:r>
            <a:r>
              <a:rPr lang="nb-NO" dirty="0" err="1"/>
              <a:t>lettare</a:t>
            </a:r>
            <a:r>
              <a:rPr lang="nb-NO" dirty="0"/>
              <a:t> å få tilgang til, andre fakta krev at </a:t>
            </a:r>
            <a:r>
              <a:rPr lang="nb-NO" dirty="0" err="1"/>
              <a:t>ein</a:t>
            </a:r>
            <a:r>
              <a:rPr lang="nb-NO" dirty="0"/>
              <a:t> må ha lest stoffet godt. </a:t>
            </a:r>
          </a:p>
          <a:p>
            <a:r>
              <a:rPr lang="nb-NO" dirty="0"/>
              <a:t>Refleksjonsspørsmål krev at </a:t>
            </a:r>
            <a:r>
              <a:rPr lang="nb-NO" dirty="0" err="1"/>
              <a:t>ein</a:t>
            </a:r>
            <a:r>
              <a:rPr lang="nb-NO" dirty="0"/>
              <a:t> kan </a:t>
            </a:r>
            <a:r>
              <a:rPr lang="nb-NO" dirty="0" err="1"/>
              <a:t>tenkje</a:t>
            </a:r>
            <a:r>
              <a:rPr lang="nb-NO" dirty="0"/>
              <a:t> </a:t>
            </a:r>
            <a:r>
              <a:rPr lang="nb-NO" dirty="0" err="1"/>
              <a:t>sjølv</a:t>
            </a:r>
            <a:r>
              <a:rPr lang="nb-NO" dirty="0"/>
              <a:t>: </a:t>
            </a:r>
            <a:r>
              <a:rPr lang="nb-NO" dirty="0" err="1" smtClean="0"/>
              <a:t>samanlikne</a:t>
            </a:r>
            <a:r>
              <a:rPr lang="nb-NO" dirty="0"/>
              <a:t>, tolke, sjå ting i </a:t>
            </a:r>
            <a:r>
              <a:rPr lang="nb-NO" dirty="0" err="1"/>
              <a:t>samanheng</a:t>
            </a:r>
            <a:r>
              <a:rPr lang="nb-NO" dirty="0"/>
              <a:t>, aktivere kva </a:t>
            </a:r>
            <a:r>
              <a:rPr lang="nb-NO" dirty="0" err="1"/>
              <a:t>ein</a:t>
            </a:r>
            <a:r>
              <a:rPr lang="nb-NO" dirty="0"/>
              <a:t> </a:t>
            </a:r>
            <a:r>
              <a:rPr lang="nb-NO" dirty="0" err="1"/>
              <a:t>sjølv</a:t>
            </a:r>
            <a:r>
              <a:rPr lang="nb-NO" dirty="0"/>
              <a:t> trur. </a:t>
            </a:r>
          </a:p>
          <a:p>
            <a:endParaRPr lang="nb-NO" dirty="0"/>
          </a:p>
        </p:txBody>
      </p:sp>
      <p:sp>
        <p:nvSpPr>
          <p:cNvPr id="4" name="Plassholder for lysbildenummer 3"/>
          <p:cNvSpPr>
            <a:spLocks noGrp="1"/>
          </p:cNvSpPr>
          <p:nvPr>
            <p:ph type="sldNum" sz="quarter" idx="5"/>
          </p:nvPr>
        </p:nvSpPr>
        <p:spPr/>
        <p:txBody>
          <a:bodyPr/>
          <a:lstStyle/>
          <a:p>
            <a:fld id="{1852DAAD-CD6E-CB48-B449-DB4137A4A391}" type="slidenum">
              <a:rPr lang="nb-NO" smtClean="0"/>
              <a:t>11</a:t>
            </a:fld>
            <a:endParaRPr lang="nb-NO"/>
          </a:p>
        </p:txBody>
      </p:sp>
    </p:spTree>
    <p:extLst>
      <p:ext uri="{BB962C8B-B14F-4D97-AF65-F5344CB8AC3E}">
        <p14:creationId xmlns:p14="http://schemas.microsoft.com/office/powerpoint/2010/main" val="241916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Å høyre </a:t>
            </a:r>
            <a:r>
              <a:rPr lang="nb-NO" dirty="0" err="1"/>
              <a:t>korleis</a:t>
            </a:r>
            <a:r>
              <a:rPr lang="nb-NO" dirty="0"/>
              <a:t> </a:t>
            </a:r>
            <a:r>
              <a:rPr lang="nb-NO" dirty="0" err="1"/>
              <a:t>elevane</a:t>
            </a:r>
            <a:r>
              <a:rPr lang="nb-NO" dirty="0"/>
              <a:t> opplevde øvingssamtalen, var </a:t>
            </a:r>
            <a:r>
              <a:rPr lang="nb-NO" dirty="0" err="1"/>
              <a:t>eit</a:t>
            </a:r>
            <a:r>
              <a:rPr lang="nb-NO" dirty="0"/>
              <a:t> val </a:t>
            </a:r>
            <a:r>
              <a:rPr lang="nb-NO" dirty="0" err="1"/>
              <a:t>mtp</a:t>
            </a:r>
            <a:r>
              <a:rPr lang="nb-NO" dirty="0"/>
              <a:t> å late </a:t>
            </a:r>
            <a:r>
              <a:rPr lang="nb-NO" dirty="0" err="1"/>
              <a:t>dei</a:t>
            </a:r>
            <a:r>
              <a:rPr lang="nb-NO" dirty="0"/>
              <a:t> få </a:t>
            </a:r>
            <a:r>
              <a:rPr lang="nb-NO" dirty="0" err="1"/>
              <a:t>medverknad</a:t>
            </a:r>
            <a:r>
              <a:rPr lang="nb-NO" dirty="0"/>
              <a:t> i prosessen. Her </a:t>
            </a:r>
            <a:r>
              <a:rPr lang="nb-NO" dirty="0" err="1"/>
              <a:t>fekk</a:t>
            </a:r>
            <a:r>
              <a:rPr lang="nb-NO" dirty="0"/>
              <a:t> </a:t>
            </a:r>
            <a:r>
              <a:rPr lang="nb-NO" dirty="0" err="1"/>
              <a:t>eg</a:t>
            </a:r>
            <a:r>
              <a:rPr lang="nb-NO" dirty="0"/>
              <a:t> verdifulle </a:t>
            </a:r>
            <a:r>
              <a:rPr lang="nb-NO" dirty="0" err="1"/>
              <a:t>innspel</a:t>
            </a:r>
            <a:r>
              <a:rPr lang="nb-NO" dirty="0"/>
              <a:t> for </a:t>
            </a:r>
            <a:r>
              <a:rPr lang="nb-NO" dirty="0" err="1"/>
              <a:t>korleis</a:t>
            </a:r>
            <a:r>
              <a:rPr lang="nb-NO" dirty="0"/>
              <a:t> </a:t>
            </a:r>
            <a:r>
              <a:rPr lang="nb-NO" dirty="0" err="1"/>
              <a:t>eg</a:t>
            </a:r>
            <a:r>
              <a:rPr lang="nb-NO" dirty="0"/>
              <a:t> kunne hjelpe </a:t>
            </a:r>
            <a:r>
              <a:rPr lang="nb-NO" dirty="0" err="1"/>
              <a:t>dei</a:t>
            </a:r>
            <a:r>
              <a:rPr lang="nb-NO" dirty="0"/>
              <a:t> å førebu seg til fagsamtalen. </a:t>
            </a:r>
          </a:p>
          <a:p>
            <a:r>
              <a:rPr lang="nb-NO" dirty="0" err="1"/>
              <a:t>Særleg</a:t>
            </a:r>
            <a:r>
              <a:rPr lang="nb-NO" dirty="0"/>
              <a:t> dette med stress var viktig: fagsamtale er ei ny vurderingsform, og det er viktig å ta omsyn til at fagsamtalen skal </a:t>
            </a:r>
            <a:r>
              <a:rPr lang="nb-NO" dirty="0" err="1"/>
              <a:t>kjennast</a:t>
            </a:r>
            <a:r>
              <a:rPr lang="nb-NO" dirty="0"/>
              <a:t> trygg. </a:t>
            </a:r>
            <a:r>
              <a:rPr lang="nb-NO" dirty="0" err="1"/>
              <a:t>Innspelet</a:t>
            </a:r>
            <a:r>
              <a:rPr lang="nb-NO" dirty="0"/>
              <a:t> om </a:t>
            </a:r>
            <a:r>
              <a:rPr lang="nb-NO" dirty="0" err="1"/>
              <a:t>øveark</a:t>
            </a:r>
            <a:r>
              <a:rPr lang="nb-NO" dirty="0"/>
              <a:t> var også verdifullt: Dei </a:t>
            </a:r>
            <a:r>
              <a:rPr lang="nb-NO" dirty="0" err="1"/>
              <a:t>ønskja</a:t>
            </a:r>
            <a:r>
              <a:rPr lang="nb-NO" dirty="0"/>
              <a:t> </a:t>
            </a:r>
            <a:r>
              <a:rPr lang="nb-NO" dirty="0" err="1"/>
              <a:t>noko</a:t>
            </a:r>
            <a:r>
              <a:rPr lang="nb-NO" dirty="0"/>
              <a:t> konkret å forholde seg til i førebuingsfasen. </a:t>
            </a:r>
          </a:p>
        </p:txBody>
      </p:sp>
      <p:sp>
        <p:nvSpPr>
          <p:cNvPr id="4" name="Plassholder for lysbildenummer 3"/>
          <p:cNvSpPr>
            <a:spLocks noGrp="1"/>
          </p:cNvSpPr>
          <p:nvPr>
            <p:ph type="sldNum" sz="quarter" idx="5"/>
          </p:nvPr>
        </p:nvSpPr>
        <p:spPr/>
        <p:txBody>
          <a:bodyPr/>
          <a:lstStyle/>
          <a:p>
            <a:fld id="{1852DAAD-CD6E-CB48-B449-DB4137A4A391}" type="slidenum">
              <a:rPr lang="nb-NO" smtClean="0"/>
              <a:t>12</a:t>
            </a:fld>
            <a:endParaRPr lang="nb-NO"/>
          </a:p>
        </p:txBody>
      </p:sp>
    </p:spTree>
    <p:extLst>
      <p:ext uri="{BB962C8B-B14F-4D97-AF65-F5344CB8AC3E}">
        <p14:creationId xmlns:p14="http://schemas.microsoft.com/office/powerpoint/2010/main" val="1239949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Vidare</a:t>
            </a:r>
            <a:r>
              <a:rPr lang="nb-NO" dirty="0"/>
              <a:t> brukte vi litt tid på at </a:t>
            </a:r>
            <a:r>
              <a:rPr lang="nb-NO" dirty="0" err="1"/>
              <a:t>elevane</a:t>
            </a:r>
            <a:r>
              <a:rPr lang="nb-NO" dirty="0"/>
              <a:t> </a:t>
            </a:r>
            <a:r>
              <a:rPr lang="nb-NO" dirty="0" err="1"/>
              <a:t>fekk</a:t>
            </a:r>
            <a:r>
              <a:rPr lang="nb-NO" dirty="0"/>
              <a:t> komme med forslag til vurderingskriterier. Det interessante her er at </a:t>
            </a:r>
            <a:r>
              <a:rPr lang="nb-NO" dirty="0" err="1"/>
              <a:t>dei</a:t>
            </a:r>
            <a:r>
              <a:rPr lang="nb-NO" dirty="0"/>
              <a:t> få </a:t>
            </a:r>
            <a:r>
              <a:rPr lang="nb-NO" dirty="0" err="1"/>
              <a:t>innspela</a:t>
            </a:r>
            <a:r>
              <a:rPr lang="nb-NO" dirty="0"/>
              <a:t> som kom var </a:t>
            </a:r>
            <a:r>
              <a:rPr lang="nb-NO" dirty="0" err="1"/>
              <a:t>ein</a:t>
            </a:r>
            <a:r>
              <a:rPr lang="nb-NO" dirty="0"/>
              <a:t> mix av kriterier for </a:t>
            </a:r>
            <a:r>
              <a:rPr lang="nb-NO" dirty="0" err="1"/>
              <a:t>faglege</a:t>
            </a:r>
            <a:r>
              <a:rPr lang="nb-NO" dirty="0"/>
              <a:t> </a:t>
            </a:r>
            <a:r>
              <a:rPr lang="nb-NO" dirty="0" err="1"/>
              <a:t>kunnskapar</a:t>
            </a:r>
            <a:r>
              <a:rPr lang="nb-NO" dirty="0"/>
              <a:t> og </a:t>
            </a:r>
            <a:r>
              <a:rPr lang="nb-NO" dirty="0" err="1"/>
              <a:t>ferdigheiter</a:t>
            </a:r>
            <a:r>
              <a:rPr lang="nb-NO" dirty="0"/>
              <a:t>, men også kriterier for </a:t>
            </a:r>
            <a:r>
              <a:rPr lang="nb-NO" dirty="0" err="1"/>
              <a:t>korleis</a:t>
            </a:r>
            <a:r>
              <a:rPr lang="nb-NO" dirty="0"/>
              <a:t> samtalen skulle </a:t>
            </a:r>
            <a:r>
              <a:rPr lang="nb-NO" dirty="0" err="1"/>
              <a:t>føregå</a:t>
            </a:r>
            <a:r>
              <a:rPr lang="nb-NO" dirty="0"/>
              <a:t>. Det gir meg </a:t>
            </a:r>
            <a:r>
              <a:rPr lang="nb-NO" dirty="0" err="1"/>
              <a:t>ein</a:t>
            </a:r>
            <a:r>
              <a:rPr lang="nb-NO" dirty="0"/>
              <a:t> indikasjon på at kanskje </a:t>
            </a:r>
            <a:r>
              <a:rPr lang="nb-NO" dirty="0" err="1"/>
              <a:t>dei</a:t>
            </a:r>
            <a:r>
              <a:rPr lang="nb-NO" dirty="0"/>
              <a:t> </a:t>
            </a:r>
            <a:r>
              <a:rPr lang="nb-NO" dirty="0" err="1"/>
              <a:t>ikkje</a:t>
            </a:r>
            <a:r>
              <a:rPr lang="nb-NO" dirty="0"/>
              <a:t> er trente på å lage kriterier, samt at det er viktig for </a:t>
            </a:r>
            <a:r>
              <a:rPr lang="nb-NO" dirty="0" err="1"/>
              <a:t>dei</a:t>
            </a:r>
            <a:r>
              <a:rPr lang="nb-NO" dirty="0"/>
              <a:t> at samtalen skjer på </a:t>
            </a:r>
            <a:r>
              <a:rPr lang="nb-NO" dirty="0" err="1"/>
              <a:t>ein</a:t>
            </a:r>
            <a:r>
              <a:rPr lang="nb-NO" dirty="0"/>
              <a:t> god måte der det er trygt å delta. Det som står under den stipla linja er mine eigne kriterier som </a:t>
            </a:r>
            <a:r>
              <a:rPr lang="nb-NO" dirty="0" err="1"/>
              <a:t>eg</a:t>
            </a:r>
            <a:r>
              <a:rPr lang="nb-NO" dirty="0"/>
              <a:t> føyde til i etterkant. </a:t>
            </a:r>
          </a:p>
        </p:txBody>
      </p:sp>
      <p:sp>
        <p:nvSpPr>
          <p:cNvPr id="4" name="Plassholder for lysbildenummer 3"/>
          <p:cNvSpPr>
            <a:spLocks noGrp="1"/>
          </p:cNvSpPr>
          <p:nvPr>
            <p:ph type="sldNum" sz="quarter" idx="5"/>
          </p:nvPr>
        </p:nvSpPr>
        <p:spPr/>
        <p:txBody>
          <a:bodyPr/>
          <a:lstStyle/>
          <a:p>
            <a:fld id="{1852DAAD-CD6E-CB48-B449-DB4137A4A391}" type="slidenum">
              <a:rPr lang="nb-NO" smtClean="0"/>
              <a:t>13</a:t>
            </a:fld>
            <a:endParaRPr lang="nb-NO"/>
          </a:p>
        </p:txBody>
      </p:sp>
    </p:spTree>
    <p:extLst>
      <p:ext uri="{BB962C8B-B14F-4D97-AF65-F5344CB8AC3E}">
        <p14:creationId xmlns:p14="http://schemas.microsoft.com/office/powerpoint/2010/main" val="76152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id="{A31A207E-190B-9244-B4A1-DC90546720C5}"/>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 xmlns:a16="http://schemas.microsoft.com/office/drawing/2014/main" id="{D6F92BF6-FBC3-2F44-88B2-7D939138C5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 xmlns:a16="http://schemas.microsoft.com/office/drawing/2014/main" id="{A8BD67C2-47A6-9E4E-A474-D561B4723593}"/>
              </a:ext>
            </a:extLst>
          </p:cNvPr>
          <p:cNvSpPr>
            <a:spLocks noGrp="1"/>
          </p:cNvSpPr>
          <p:nvPr>
            <p:ph type="dt" sz="half" idx="10"/>
          </p:nvPr>
        </p:nvSpPr>
        <p:spPr/>
        <p:txBody>
          <a:bodyPr/>
          <a:lstStyle/>
          <a:p>
            <a:fld id="{B86DB7FC-1620-0441-9644-BA18C2528851}" type="datetimeFigureOut">
              <a:rPr lang="nb-NO" smtClean="0"/>
              <a:t>11.03.2020</a:t>
            </a:fld>
            <a:endParaRPr lang="nb-NO"/>
          </a:p>
        </p:txBody>
      </p:sp>
      <p:sp>
        <p:nvSpPr>
          <p:cNvPr id="5" name="Plassholder for bunntekst 4">
            <a:extLst>
              <a:ext uri="{FF2B5EF4-FFF2-40B4-BE49-F238E27FC236}">
                <a16:creationId xmlns="" xmlns:a16="http://schemas.microsoft.com/office/drawing/2014/main" id="{94AC31B6-0406-A049-93AD-1B030AE849C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 xmlns:a16="http://schemas.microsoft.com/office/drawing/2014/main" id="{04E11FBB-C767-5543-947E-762D22C98021}"/>
              </a:ext>
            </a:extLst>
          </p:cNvPr>
          <p:cNvSpPr>
            <a:spLocks noGrp="1"/>
          </p:cNvSpPr>
          <p:nvPr>
            <p:ph type="sldNum" sz="quarter" idx="12"/>
          </p:nvPr>
        </p:nvSpPr>
        <p:spPr/>
        <p:txBody>
          <a:bodyPr/>
          <a:lstStyle/>
          <a:p>
            <a:fld id="{A7E7BF66-E679-BB40-9966-59C0F91B6718}" type="slidenum">
              <a:rPr lang="nb-NO" smtClean="0"/>
              <a:t>‹#›</a:t>
            </a:fld>
            <a:endParaRPr lang="nb-NO"/>
          </a:p>
        </p:txBody>
      </p:sp>
    </p:spTree>
    <p:extLst>
      <p:ext uri="{BB962C8B-B14F-4D97-AF65-F5344CB8AC3E}">
        <p14:creationId xmlns:p14="http://schemas.microsoft.com/office/powerpoint/2010/main" val="126949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id="{94713BA4-63B2-B647-8F9F-2DBA9B4F9D33}"/>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 xmlns:a16="http://schemas.microsoft.com/office/drawing/2014/main" id="{88CE589D-C515-A542-A094-60B70AB4A14B}"/>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 xmlns:a16="http://schemas.microsoft.com/office/drawing/2014/main" id="{9C13FE07-A037-9C4D-BD95-D92CF5C5BE43}"/>
              </a:ext>
            </a:extLst>
          </p:cNvPr>
          <p:cNvSpPr>
            <a:spLocks noGrp="1"/>
          </p:cNvSpPr>
          <p:nvPr>
            <p:ph type="dt" sz="half" idx="10"/>
          </p:nvPr>
        </p:nvSpPr>
        <p:spPr/>
        <p:txBody>
          <a:bodyPr/>
          <a:lstStyle/>
          <a:p>
            <a:fld id="{B86DB7FC-1620-0441-9644-BA18C2528851}" type="datetimeFigureOut">
              <a:rPr lang="nb-NO" smtClean="0"/>
              <a:t>11.03.2020</a:t>
            </a:fld>
            <a:endParaRPr lang="nb-NO"/>
          </a:p>
        </p:txBody>
      </p:sp>
      <p:sp>
        <p:nvSpPr>
          <p:cNvPr id="5" name="Plassholder for bunntekst 4">
            <a:extLst>
              <a:ext uri="{FF2B5EF4-FFF2-40B4-BE49-F238E27FC236}">
                <a16:creationId xmlns="" xmlns:a16="http://schemas.microsoft.com/office/drawing/2014/main" id="{2191C558-E02B-9C49-B31C-A6D178B0FCE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 xmlns:a16="http://schemas.microsoft.com/office/drawing/2014/main" id="{E1837229-CCD9-5242-AE65-8B018DE3A442}"/>
              </a:ext>
            </a:extLst>
          </p:cNvPr>
          <p:cNvSpPr>
            <a:spLocks noGrp="1"/>
          </p:cNvSpPr>
          <p:nvPr>
            <p:ph type="sldNum" sz="quarter" idx="12"/>
          </p:nvPr>
        </p:nvSpPr>
        <p:spPr/>
        <p:txBody>
          <a:bodyPr/>
          <a:lstStyle/>
          <a:p>
            <a:fld id="{A7E7BF66-E679-BB40-9966-59C0F91B6718}" type="slidenum">
              <a:rPr lang="nb-NO" smtClean="0"/>
              <a:t>‹#›</a:t>
            </a:fld>
            <a:endParaRPr lang="nb-NO"/>
          </a:p>
        </p:txBody>
      </p:sp>
    </p:spTree>
    <p:extLst>
      <p:ext uri="{BB962C8B-B14F-4D97-AF65-F5344CB8AC3E}">
        <p14:creationId xmlns:p14="http://schemas.microsoft.com/office/powerpoint/2010/main" val="1178570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 xmlns:a16="http://schemas.microsoft.com/office/drawing/2014/main" id="{C5B12700-B3C6-A94F-89B3-B4111ABD48EA}"/>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 xmlns:a16="http://schemas.microsoft.com/office/drawing/2014/main" id="{4EB0A345-05B0-FF4F-AC33-05805D162024}"/>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 xmlns:a16="http://schemas.microsoft.com/office/drawing/2014/main" id="{C3D47311-D5D6-6548-82E4-76EAD9510C25}"/>
              </a:ext>
            </a:extLst>
          </p:cNvPr>
          <p:cNvSpPr>
            <a:spLocks noGrp="1"/>
          </p:cNvSpPr>
          <p:nvPr>
            <p:ph type="dt" sz="half" idx="10"/>
          </p:nvPr>
        </p:nvSpPr>
        <p:spPr/>
        <p:txBody>
          <a:bodyPr/>
          <a:lstStyle/>
          <a:p>
            <a:fld id="{B86DB7FC-1620-0441-9644-BA18C2528851}" type="datetimeFigureOut">
              <a:rPr lang="nb-NO" smtClean="0"/>
              <a:t>11.03.2020</a:t>
            </a:fld>
            <a:endParaRPr lang="nb-NO"/>
          </a:p>
        </p:txBody>
      </p:sp>
      <p:sp>
        <p:nvSpPr>
          <p:cNvPr id="5" name="Plassholder for bunntekst 4">
            <a:extLst>
              <a:ext uri="{FF2B5EF4-FFF2-40B4-BE49-F238E27FC236}">
                <a16:creationId xmlns="" xmlns:a16="http://schemas.microsoft.com/office/drawing/2014/main" id="{4EC5D42E-661B-B845-9C04-A102858E46B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 xmlns:a16="http://schemas.microsoft.com/office/drawing/2014/main" id="{3141F65D-2600-2548-B151-8154B5D0F9E3}"/>
              </a:ext>
            </a:extLst>
          </p:cNvPr>
          <p:cNvSpPr>
            <a:spLocks noGrp="1"/>
          </p:cNvSpPr>
          <p:nvPr>
            <p:ph type="sldNum" sz="quarter" idx="12"/>
          </p:nvPr>
        </p:nvSpPr>
        <p:spPr/>
        <p:txBody>
          <a:bodyPr/>
          <a:lstStyle/>
          <a:p>
            <a:fld id="{A7E7BF66-E679-BB40-9966-59C0F91B6718}" type="slidenum">
              <a:rPr lang="nb-NO" smtClean="0"/>
              <a:t>‹#›</a:t>
            </a:fld>
            <a:endParaRPr lang="nb-NO"/>
          </a:p>
        </p:txBody>
      </p:sp>
    </p:spTree>
    <p:extLst>
      <p:ext uri="{BB962C8B-B14F-4D97-AF65-F5344CB8AC3E}">
        <p14:creationId xmlns:p14="http://schemas.microsoft.com/office/powerpoint/2010/main" val="3437320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id="{AC7F60EA-C73F-0444-B33C-5186A5E0CC14}"/>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 xmlns:a16="http://schemas.microsoft.com/office/drawing/2014/main" id="{61C0D422-ABEB-E943-AC64-57672FEAAD0D}"/>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 xmlns:a16="http://schemas.microsoft.com/office/drawing/2014/main" id="{6F952105-7D64-F840-A659-A6F716930199}"/>
              </a:ext>
            </a:extLst>
          </p:cNvPr>
          <p:cNvSpPr>
            <a:spLocks noGrp="1"/>
          </p:cNvSpPr>
          <p:nvPr>
            <p:ph type="dt" sz="half" idx="10"/>
          </p:nvPr>
        </p:nvSpPr>
        <p:spPr/>
        <p:txBody>
          <a:bodyPr/>
          <a:lstStyle/>
          <a:p>
            <a:fld id="{B86DB7FC-1620-0441-9644-BA18C2528851}" type="datetimeFigureOut">
              <a:rPr lang="nb-NO" smtClean="0"/>
              <a:t>11.03.2020</a:t>
            </a:fld>
            <a:endParaRPr lang="nb-NO"/>
          </a:p>
        </p:txBody>
      </p:sp>
      <p:sp>
        <p:nvSpPr>
          <p:cNvPr id="5" name="Plassholder for bunntekst 4">
            <a:extLst>
              <a:ext uri="{FF2B5EF4-FFF2-40B4-BE49-F238E27FC236}">
                <a16:creationId xmlns="" xmlns:a16="http://schemas.microsoft.com/office/drawing/2014/main" id="{2C553A4A-F8C5-3A40-BA00-4D5AF817D56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 xmlns:a16="http://schemas.microsoft.com/office/drawing/2014/main" id="{4B62678A-6CD5-A645-AAF3-6293CE9ABBA1}"/>
              </a:ext>
            </a:extLst>
          </p:cNvPr>
          <p:cNvSpPr>
            <a:spLocks noGrp="1"/>
          </p:cNvSpPr>
          <p:nvPr>
            <p:ph type="sldNum" sz="quarter" idx="12"/>
          </p:nvPr>
        </p:nvSpPr>
        <p:spPr/>
        <p:txBody>
          <a:bodyPr/>
          <a:lstStyle/>
          <a:p>
            <a:fld id="{A7E7BF66-E679-BB40-9966-59C0F91B6718}" type="slidenum">
              <a:rPr lang="nb-NO" smtClean="0"/>
              <a:t>‹#›</a:t>
            </a:fld>
            <a:endParaRPr lang="nb-NO"/>
          </a:p>
        </p:txBody>
      </p:sp>
    </p:spTree>
    <p:extLst>
      <p:ext uri="{BB962C8B-B14F-4D97-AF65-F5344CB8AC3E}">
        <p14:creationId xmlns:p14="http://schemas.microsoft.com/office/powerpoint/2010/main" val="2389190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id="{C970AFEF-CF7D-3E41-B06F-A444F7D43972}"/>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 xmlns:a16="http://schemas.microsoft.com/office/drawing/2014/main" id="{684CC81A-E1FD-A54F-BA39-D8CB8DBAC9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 xmlns:a16="http://schemas.microsoft.com/office/drawing/2014/main" id="{9A985975-7B0D-D547-8C6F-6F7BB6197105}"/>
              </a:ext>
            </a:extLst>
          </p:cNvPr>
          <p:cNvSpPr>
            <a:spLocks noGrp="1"/>
          </p:cNvSpPr>
          <p:nvPr>
            <p:ph type="dt" sz="half" idx="10"/>
          </p:nvPr>
        </p:nvSpPr>
        <p:spPr/>
        <p:txBody>
          <a:bodyPr/>
          <a:lstStyle/>
          <a:p>
            <a:fld id="{B86DB7FC-1620-0441-9644-BA18C2528851}" type="datetimeFigureOut">
              <a:rPr lang="nb-NO" smtClean="0"/>
              <a:t>11.03.2020</a:t>
            </a:fld>
            <a:endParaRPr lang="nb-NO"/>
          </a:p>
        </p:txBody>
      </p:sp>
      <p:sp>
        <p:nvSpPr>
          <p:cNvPr id="5" name="Plassholder for bunntekst 4">
            <a:extLst>
              <a:ext uri="{FF2B5EF4-FFF2-40B4-BE49-F238E27FC236}">
                <a16:creationId xmlns="" xmlns:a16="http://schemas.microsoft.com/office/drawing/2014/main" id="{4436C62B-E3AF-E04C-B643-1671DA4BC2C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 xmlns:a16="http://schemas.microsoft.com/office/drawing/2014/main" id="{6983E4D4-CA55-BD43-847A-BEB57EF89E19}"/>
              </a:ext>
            </a:extLst>
          </p:cNvPr>
          <p:cNvSpPr>
            <a:spLocks noGrp="1"/>
          </p:cNvSpPr>
          <p:nvPr>
            <p:ph type="sldNum" sz="quarter" idx="12"/>
          </p:nvPr>
        </p:nvSpPr>
        <p:spPr/>
        <p:txBody>
          <a:bodyPr/>
          <a:lstStyle/>
          <a:p>
            <a:fld id="{A7E7BF66-E679-BB40-9966-59C0F91B6718}" type="slidenum">
              <a:rPr lang="nb-NO" smtClean="0"/>
              <a:t>‹#›</a:t>
            </a:fld>
            <a:endParaRPr lang="nb-NO"/>
          </a:p>
        </p:txBody>
      </p:sp>
    </p:spTree>
    <p:extLst>
      <p:ext uri="{BB962C8B-B14F-4D97-AF65-F5344CB8AC3E}">
        <p14:creationId xmlns:p14="http://schemas.microsoft.com/office/powerpoint/2010/main" val="3802142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id="{2AA8953D-800B-454D-8A20-9CF26679FFD2}"/>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 xmlns:a16="http://schemas.microsoft.com/office/drawing/2014/main" id="{527273FF-865E-4B48-86FC-E398B92C73F6}"/>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 xmlns:a16="http://schemas.microsoft.com/office/drawing/2014/main" id="{98D2B9C7-7C9F-C14D-9BDF-0CC0698BC7CA}"/>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 xmlns:a16="http://schemas.microsoft.com/office/drawing/2014/main" id="{4D046D43-4381-F940-876A-D247A460191D}"/>
              </a:ext>
            </a:extLst>
          </p:cNvPr>
          <p:cNvSpPr>
            <a:spLocks noGrp="1"/>
          </p:cNvSpPr>
          <p:nvPr>
            <p:ph type="dt" sz="half" idx="10"/>
          </p:nvPr>
        </p:nvSpPr>
        <p:spPr/>
        <p:txBody>
          <a:bodyPr/>
          <a:lstStyle/>
          <a:p>
            <a:fld id="{B86DB7FC-1620-0441-9644-BA18C2528851}" type="datetimeFigureOut">
              <a:rPr lang="nb-NO" smtClean="0"/>
              <a:t>11.03.2020</a:t>
            </a:fld>
            <a:endParaRPr lang="nb-NO"/>
          </a:p>
        </p:txBody>
      </p:sp>
      <p:sp>
        <p:nvSpPr>
          <p:cNvPr id="6" name="Plassholder for bunntekst 5">
            <a:extLst>
              <a:ext uri="{FF2B5EF4-FFF2-40B4-BE49-F238E27FC236}">
                <a16:creationId xmlns="" xmlns:a16="http://schemas.microsoft.com/office/drawing/2014/main" id="{D4339B71-3B2B-9A48-9979-8F6D6F77485E}"/>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 xmlns:a16="http://schemas.microsoft.com/office/drawing/2014/main" id="{CF705DD6-22D7-594D-9C44-A1E3965B8D6B}"/>
              </a:ext>
            </a:extLst>
          </p:cNvPr>
          <p:cNvSpPr>
            <a:spLocks noGrp="1"/>
          </p:cNvSpPr>
          <p:nvPr>
            <p:ph type="sldNum" sz="quarter" idx="12"/>
          </p:nvPr>
        </p:nvSpPr>
        <p:spPr/>
        <p:txBody>
          <a:bodyPr/>
          <a:lstStyle/>
          <a:p>
            <a:fld id="{A7E7BF66-E679-BB40-9966-59C0F91B6718}" type="slidenum">
              <a:rPr lang="nb-NO" smtClean="0"/>
              <a:t>‹#›</a:t>
            </a:fld>
            <a:endParaRPr lang="nb-NO"/>
          </a:p>
        </p:txBody>
      </p:sp>
    </p:spTree>
    <p:extLst>
      <p:ext uri="{BB962C8B-B14F-4D97-AF65-F5344CB8AC3E}">
        <p14:creationId xmlns:p14="http://schemas.microsoft.com/office/powerpoint/2010/main" val="3769653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id="{6AF46015-9F43-F04C-AA83-C7A2F94CD5C2}"/>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 xmlns:a16="http://schemas.microsoft.com/office/drawing/2014/main" id="{BE66100E-659F-3246-9502-C5F60D971F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 xmlns:a16="http://schemas.microsoft.com/office/drawing/2014/main" id="{E3E92DF8-7F96-5844-9504-30E1F0089AAF}"/>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 xmlns:a16="http://schemas.microsoft.com/office/drawing/2014/main" id="{5DC756B3-1C47-0D40-81D3-6E5CAB6AD1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 xmlns:a16="http://schemas.microsoft.com/office/drawing/2014/main" id="{02088631-DF2D-B344-A6ED-A431582EA7AB}"/>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 xmlns:a16="http://schemas.microsoft.com/office/drawing/2014/main" id="{9F8DB6FE-A634-C743-8E06-D3F5CAD73EDE}"/>
              </a:ext>
            </a:extLst>
          </p:cNvPr>
          <p:cNvSpPr>
            <a:spLocks noGrp="1"/>
          </p:cNvSpPr>
          <p:nvPr>
            <p:ph type="dt" sz="half" idx="10"/>
          </p:nvPr>
        </p:nvSpPr>
        <p:spPr/>
        <p:txBody>
          <a:bodyPr/>
          <a:lstStyle/>
          <a:p>
            <a:fld id="{B86DB7FC-1620-0441-9644-BA18C2528851}" type="datetimeFigureOut">
              <a:rPr lang="nb-NO" smtClean="0"/>
              <a:t>11.03.2020</a:t>
            </a:fld>
            <a:endParaRPr lang="nb-NO"/>
          </a:p>
        </p:txBody>
      </p:sp>
      <p:sp>
        <p:nvSpPr>
          <p:cNvPr id="8" name="Plassholder for bunntekst 7">
            <a:extLst>
              <a:ext uri="{FF2B5EF4-FFF2-40B4-BE49-F238E27FC236}">
                <a16:creationId xmlns="" xmlns:a16="http://schemas.microsoft.com/office/drawing/2014/main" id="{60951743-2662-0342-9167-ED00CB239EB4}"/>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 xmlns:a16="http://schemas.microsoft.com/office/drawing/2014/main" id="{8E3D9181-2541-E54D-8C2D-3D30CF762AD7}"/>
              </a:ext>
            </a:extLst>
          </p:cNvPr>
          <p:cNvSpPr>
            <a:spLocks noGrp="1"/>
          </p:cNvSpPr>
          <p:nvPr>
            <p:ph type="sldNum" sz="quarter" idx="12"/>
          </p:nvPr>
        </p:nvSpPr>
        <p:spPr/>
        <p:txBody>
          <a:bodyPr/>
          <a:lstStyle/>
          <a:p>
            <a:fld id="{A7E7BF66-E679-BB40-9966-59C0F91B6718}" type="slidenum">
              <a:rPr lang="nb-NO" smtClean="0"/>
              <a:t>‹#›</a:t>
            </a:fld>
            <a:endParaRPr lang="nb-NO"/>
          </a:p>
        </p:txBody>
      </p:sp>
    </p:spTree>
    <p:extLst>
      <p:ext uri="{BB962C8B-B14F-4D97-AF65-F5344CB8AC3E}">
        <p14:creationId xmlns:p14="http://schemas.microsoft.com/office/powerpoint/2010/main" val="2701367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id="{7B2339D9-BFB1-E440-B460-16A5D5EC82B2}"/>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 xmlns:a16="http://schemas.microsoft.com/office/drawing/2014/main" id="{AF25647D-CF9A-194C-A054-74D15EE51940}"/>
              </a:ext>
            </a:extLst>
          </p:cNvPr>
          <p:cNvSpPr>
            <a:spLocks noGrp="1"/>
          </p:cNvSpPr>
          <p:nvPr>
            <p:ph type="dt" sz="half" idx="10"/>
          </p:nvPr>
        </p:nvSpPr>
        <p:spPr/>
        <p:txBody>
          <a:bodyPr/>
          <a:lstStyle/>
          <a:p>
            <a:fld id="{B86DB7FC-1620-0441-9644-BA18C2528851}" type="datetimeFigureOut">
              <a:rPr lang="nb-NO" smtClean="0"/>
              <a:t>11.03.2020</a:t>
            </a:fld>
            <a:endParaRPr lang="nb-NO"/>
          </a:p>
        </p:txBody>
      </p:sp>
      <p:sp>
        <p:nvSpPr>
          <p:cNvPr id="4" name="Plassholder for bunntekst 3">
            <a:extLst>
              <a:ext uri="{FF2B5EF4-FFF2-40B4-BE49-F238E27FC236}">
                <a16:creationId xmlns="" xmlns:a16="http://schemas.microsoft.com/office/drawing/2014/main" id="{31E4C9B0-E282-E14C-A3B3-4F16A5B687B8}"/>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 xmlns:a16="http://schemas.microsoft.com/office/drawing/2014/main" id="{464119C8-3E8C-EC4B-97C6-4E8A8A8F37A0}"/>
              </a:ext>
            </a:extLst>
          </p:cNvPr>
          <p:cNvSpPr>
            <a:spLocks noGrp="1"/>
          </p:cNvSpPr>
          <p:nvPr>
            <p:ph type="sldNum" sz="quarter" idx="12"/>
          </p:nvPr>
        </p:nvSpPr>
        <p:spPr/>
        <p:txBody>
          <a:bodyPr/>
          <a:lstStyle/>
          <a:p>
            <a:fld id="{A7E7BF66-E679-BB40-9966-59C0F91B6718}" type="slidenum">
              <a:rPr lang="nb-NO" smtClean="0"/>
              <a:t>‹#›</a:t>
            </a:fld>
            <a:endParaRPr lang="nb-NO"/>
          </a:p>
        </p:txBody>
      </p:sp>
    </p:spTree>
    <p:extLst>
      <p:ext uri="{BB962C8B-B14F-4D97-AF65-F5344CB8AC3E}">
        <p14:creationId xmlns:p14="http://schemas.microsoft.com/office/powerpoint/2010/main" val="1133629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 xmlns:a16="http://schemas.microsoft.com/office/drawing/2014/main" id="{4327A3B2-AD39-9149-98D1-52A160C3B670}"/>
              </a:ext>
            </a:extLst>
          </p:cNvPr>
          <p:cNvSpPr>
            <a:spLocks noGrp="1"/>
          </p:cNvSpPr>
          <p:nvPr>
            <p:ph type="dt" sz="half" idx="10"/>
          </p:nvPr>
        </p:nvSpPr>
        <p:spPr/>
        <p:txBody>
          <a:bodyPr/>
          <a:lstStyle/>
          <a:p>
            <a:fld id="{B86DB7FC-1620-0441-9644-BA18C2528851}" type="datetimeFigureOut">
              <a:rPr lang="nb-NO" smtClean="0"/>
              <a:t>11.03.2020</a:t>
            </a:fld>
            <a:endParaRPr lang="nb-NO"/>
          </a:p>
        </p:txBody>
      </p:sp>
      <p:sp>
        <p:nvSpPr>
          <p:cNvPr id="3" name="Plassholder for bunntekst 2">
            <a:extLst>
              <a:ext uri="{FF2B5EF4-FFF2-40B4-BE49-F238E27FC236}">
                <a16:creationId xmlns="" xmlns:a16="http://schemas.microsoft.com/office/drawing/2014/main" id="{A3B78417-EF4F-F54C-AD88-71AD80794CCC}"/>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 xmlns:a16="http://schemas.microsoft.com/office/drawing/2014/main" id="{0D1C8B34-791D-1946-BAC0-434CCC1B9A46}"/>
              </a:ext>
            </a:extLst>
          </p:cNvPr>
          <p:cNvSpPr>
            <a:spLocks noGrp="1"/>
          </p:cNvSpPr>
          <p:nvPr>
            <p:ph type="sldNum" sz="quarter" idx="12"/>
          </p:nvPr>
        </p:nvSpPr>
        <p:spPr/>
        <p:txBody>
          <a:bodyPr/>
          <a:lstStyle/>
          <a:p>
            <a:fld id="{A7E7BF66-E679-BB40-9966-59C0F91B6718}" type="slidenum">
              <a:rPr lang="nb-NO" smtClean="0"/>
              <a:t>‹#›</a:t>
            </a:fld>
            <a:endParaRPr lang="nb-NO"/>
          </a:p>
        </p:txBody>
      </p:sp>
    </p:spTree>
    <p:extLst>
      <p:ext uri="{BB962C8B-B14F-4D97-AF65-F5344CB8AC3E}">
        <p14:creationId xmlns:p14="http://schemas.microsoft.com/office/powerpoint/2010/main" val="2916473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id="{56E16D58-3954-C540-BB6E-AE776E5D9FA9}"/>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 xmlns:a16="http://schemas.microsoft.com/office/drawing/2014/main" id="{FF1C7EB7-5390-674A-AEE9-D15B9B23E5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 xmlns:a16="http://schemas.microsoft.com/office/drawing/2014/main" id="{FBF53962-CC7E-C742-9460-4B91C74CCE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 xmlns:a16="http://schemas.microsoft.com/office/drawing/2014/main" id="{3532FF43-8246-D74D-A0B7-E30EC1CC2DB3}"/>
              </a:ext>
            </a:extLst>
          </p:cNvPr>
          <p:cNvSpPr>
            <a:spLocks noGrp="1"/>
          </p:cNvSpPr>
          <p:nvPr>
            <p:ph type="dt" sz="half" idx="10"/>
          </p:nvPr>
        </p:nvSpPr>
        <p:spPr/>
        <p:txBody>
          <a:bodyPr/>
          <a:lstStyle/>
          <a:p>
            <a:fld id="{B86DB7FC-1620-0441-9644-BA18C2528851}" type="datetimeFigureOut">
              <a:rPr lang="nb-NO" smtClean="0"/>
              <a:t>11.03.2020</a:t>
            </a:fld>
            <a:endParaRPr lang="nb-NO"/>
          </a:p>
        </p:txBody>
      </p:sp>
      <p:sp>
        <p:nvSpPr>
          <p:cNvPr id="6" name="Plassholder for bunntekst 5">
            <a:extLst>
              <a:ext uri="{FF2B5EF4-FFF2-40B4-BE49-F238E27FC236}">
                <a16:creationId xmlns="" xmlns:a16="http://schemas.microsoft.com/office/drawing/2014/main" id="{7CEF1C10-C3D0-7B41-AFE0-5E1217513E36}"/>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 xmlns:a16="http://schemas.microsoft.com/office/drawing/2014/main" id="{2EEDA334-F95F-6847-B5F7-3D8D2E0300D9}"/>
              </a:ext>
            </a:extLst>
          </p:cNvPr>
          <p:cNvSpPr>
            <a:spLocks noGrp="1"/>
          </p:cNvSpPr>
          <p:nvPr>
            <p:ph type="sldNum" sz="quarter" idx="12"/>
          </p:nvPr>
        </p:nvSpPr>
        <p:spPr/>
        <p:txBody>
          <a:bodyPr/>
          <a:lstStyle/>
          <a:p>
            <a:fld id="{A7E7BF66-E679-BB40-9966-59C0F91B6718}" type="slidenum">
              <a:rPr lang="nb-NO" smtClean="0"/>
              <a:t>‹#›</a:t>
            </a:fld>
            <a:endParaRPr lang="nb-NO"/>
          </a:p>
        </p:txBody>
      </p:sp>
    </p:spTree>
    <p:extLst>
      <p:ext uri="{BB962C8B-B14F-4D97-AF65-F5344CB8AC3E}">
        <p14:creationId xmlns:p14="http://schemas.microsoft.com/office/powerpoint/2010/main" val="2543693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id="{7AC7C029-960F-C040-8DA9-A276F65D5165}"/>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 xmlns:a16="http://schemas.microsoft.com/office/drawing/2014/main" id="{14961D1A-22B2-CA4C-87BD-6B6FDEEFBF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 xmlns:a16="http://schemas.microsoft.com/office/drawing/2014/main" id="{6F7A2500-9FDD-514F-9290-05D4B03593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 xmlns:a16="http://schemas.microsoft.com/office/drawing/2014/main" id="{D6FCE0B1-1DC3-D140-A4FF-6EF8A58F4388}"/>
              </a:ext>
            </a:extLst>
          </p:cNvPr>
          <p:cNvSpPr>
            <a:spLocks noGrp="1"/>
          </p:cNvSpPr>
          <p:nvPr>
            <p:ph type="dt" sz="half" idx="10"/>
          </p:nvPr>
        </p:nvSpPr>
        <p:spPr/>
        <p:txBody>
          <a:bodyPr/>
          <a:lstStyle/>
          <a:p>
            <a:fld id="{B86DB7FC-1620-0441-9644-BA18C2528851}" type="datetimeFigureOut">
              <a:rPr lang="nb-NO" smtClean="0"/>
              <a:t>11.03.2020</a:t>
            </a:fld>
            <a:endParaRPr lang="nb-NO"/>
          </a:p>
        </p:txBody>
      </p:sp>
      <p:sp>
        <p:nvSpPr>
          <p:cNvPr id="6" name="Plassholder for bunntekst 5">
            <a:extLst>
              <a:ext uri="{FF2B5EF4-FFF2-40B4-BE49-F238E27FC236}">
                <a16:creationId xmlns="" xmlns:a16="http://schemas.microsoft.com/office/drawing/2014/main" id="{8C1A2648-DE8A-AF41-8519-5AC1C09C7355}"/>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 xmlns:a16="http://schemas.microsoft.com/office/drawing/2014/main" id="{B30928D8-DFEF-F54B-B9B1-F8C268D8C44C}"/>
              </a:ext>
            </a:extLst>
          </p:cNvPr>
          <p:cNvSpPr>
            <a:spLocks noGrp="1"/>
          </p:cNvSpPr>
          <p:nvPr>
            <p:ph type="sldNum" sz="quarter" idx="12"/>
          </p:nvPr>
        </p:nvSpPr>
        <p:spPr/>
        <p:txBody>
          <a:bodyPr/>
          <a:lstStyle/>
          <a:p>
            <a:fld id="{A7E7BF66-E679-BB40-9966-59C0F91B6718}" type="slidenum">
              <a:rPr lang="nb-NO" smtClean="0"/>
              <a:t>‹#›</a:t>
            </a:fld>
            <a:endParaRPr lang="nb-NO"/>
          </a:p>
        </p:txBody>
      </p:sp>
    </p:spTree>
    <p:extLst>
      <p:ext uri="{BB962C8B-B14F-4D97-AF65-F5344CB8AC3E}">
        <p14:creationId xmlns:p14="http://schemas.microsoft.com/office/powerpoint/2010/main" val="3529447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 xmlns:a16="http://schemas.microsoft.com/office/drawing/2014/main" id="{2A1D8699-9E2F-B543-9E4C-97D838EB76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 xmlns:a16="http://schemas.microsoft.com/office/drawing/2014/main" id="{5B47B468-154E-8B4F-80CE-2719DB8E33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 xmlns:a16="http://schemas.microsoft.com/office/drawing/2014/main" id="{8EEDE754-EE1C-8E47-8457-09C3AE07B5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DB7FC-1620-0441-9644-BA18C2528851}" type="datetimeFigureOut">
              <a:rPr lang="nb-NO" smtClean="0"/>
              <a:t>11.03.2020</a:t>
            </a:fld>
            <a:endParaRPr lang="nb-NO"/>
          </a:p>
        </p:txBody>
      </p:sp>
      <p:sp>
        <p:nvSpPr>
          <p:cNvPr id="5" name="Plassholder for bunntekst 4">
            <a:extLst>
              <a:ext uri="{FF2B5EF4-FFF2-40B4-BE49-F238E27FC236}">
                <a16:creationId xmlns="" xmlns:a16="http://schemas.microsoft.com/office/drawing/2014/main" id="{EFD1D237-F7AB-5140-A3D0-6CF20D87E8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 xmlns:a16="http://schemas.microsoft.com/office/drawing/2014/main" id="{021E8DB5-C37C-CD4F-8F81-5A5B9DD43F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E7BF66-E679-BB40-9966-59C0F91B6718}" type="slidenum">
              <a:rPr lang="nb-NO" smtClean="0"/>
              <a:t>‹#›</a:t>
            </a:fld>
            <a:endParaRPr lang="nb-NO"/>
          </a:p>
        </p:txBody>
      </p:sp>
    </p:spTree>
    <p:extLst>
      <p:ext uri="{BB962C8B-B14F-4D97-AF65-F5344CB8AC3E}">
        <p14:creationId xmlns:p14="http://schemas.microsoft.com/office/powerpoint/2010/main" val="2892439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customXml" Target="../ink/ink6.xml"/><Relationship Id="rId18" Type="http://schemas.openxmlformats.org/officeDocument/2006/relationships/image" Target="../media/image10.png"/><Relationship Id="rId26" Type="http://schemas.openxmlformats.org/officeDocument/2006/relationships/image" Target="../media/image14.png"/><Relationship Id="rId3" Type="http://schemas.openxmlformats.org/officeDocument/2006/relationships/customXml" Target="../ink/ink1.xml"/><Relationship Id="rId21" Type="http://schemas.openxmlformats.org/officeDocument/2006/relationships/customXml" Target="../ink/ink10.xml"/><Relationship Id="rId7" Type="http://schemas.openxmlformats.org/officeDocument/2006/relationships/customXml" Target="../ink/ink3.xml"/><Relationship Id="rId12" Type="http://schemas.openxmlformats.org/officeDocument/2006/relationships/image" Target="../media/image70.png"/><Relationship Id="rId17" Type="http://schemas.openxmlformats.org/officeDocument/2006/relationships/customXml" Target="../ink/ink8.xml"/><Relationship Id="rId25" Type="http://schemas.openxmlformats.org/officeDocument/2006/relationships/customXml" Target="../ink/ink12.xml"/><Relationship Id="rId2" Type="http://schemas.openxmlformats.org/officeDocument/2006/relationships/notesSlide" Target="../notesSlides/notesSlide3.xml"/><Relationship Id="rId16" Type="http://schemas.openxmlformats.org/officeDocument/2006/relationships/image" Target="../media/image9.png"/><Relationship Id="rId20"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customXml" Target="../ink/ink5.xml"/><Relationship Id="rId24" Type="http://schemas.openxmlformats.org/officeDocument/2006/relationships/image" Target="../media/image13.png"/><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10" Type="http://schemas.openxmlformats.org/officeDocument/2006/relationships/image" Target="../media/image7.png"/><Relationship Id="rId19" Type="http://schemas.openxmlformats.org/officeDocument/2006/relationships/customXml" Target="../ink/ink9.xml"/><Relationship Id="rId4" Type="http://schemas.openxmlformats.org/officeDocument/2006/relationships/image" Target="../media/image4.png"/><Relationship Id="rId9" Type="http://schemas.openxmlformats.org/officeDocument/2006/relationships/customXml" Target="../ink/ink4.xml"/><Relationship Id="rId14" Type="http://schemas.openxmlformats.org/officeDocument/2006/relationships/image" Target="../media/image8.png"/><Relationship Id="rId22"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71B2258F-86CA-4D4D-8270-BC05FCDEBF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e 4" descr="Et bilde som inneholder vann, mann, svømme, blå&#10;&#10;Automatisk generert beskrivelse">
            <a:extLst>
              <a:ext uri="{FF2B5EF4-FFF2-40B4-BE49-F238E27FC236}">
                <a16:creationId xmlns="" xmlns:a16="http://schemas.microsoft.com/office/drawing/2014/main" id="{E62713F5-C0F6-2B42-80D6-F7540FE559AD}"/>
              </a:ext>
            </a:extLst>
          </p:cNvPr>
          <p:cNvPicPr>
            <a:picLocks noChangeAspect="1"/>
          </p:cNvPicPr>
          <p:nvPr/>
        </p:nvPicPr>
        <p:blipFill rotWithShape="1">
          <a:blip r:embed="rId2">
            <a:alphaModFix amt="50000"/>
          </a:blip>
          <a:srcRect r="11111"/>
          <a:stretch/>
        </p:blipFill>
        <p:spPr>
          <a:xfrm>
            <a:off x="20" y="1"/>
            <a:ext cx="12191980" cy="6857999"/>
          </a:xfrm>
          <a:prstGeom prst="rect">
            <a:avLst/>
          </a:prstGeom>
        </p:spPr>
      </p:pic>
      <p:sp>
        <p:nvSpPr>
          <p:cNvPr id="2" name="Tittel 1">
            <a:extLst>
              <a:ext uri="{FF2B5EF4-FFF2-40B4-BE49-F238E27FC236}">
                <a16:creationId xmlns="" xmlns:a16="http://schemas.microsoft.com/office/drawing/2014/main" id="{AD82ED9D-AEA1-6744-BFD3-0D9C89C7EA5A}"/>
              </a:ext>
            </a:extLst>
          </p:cNvPr>
          <p:cNvSpPr>
            <a:spLocks noGrp="1"/>
          </p:cNvSpPr>
          <p:nvPr>
            <p:ph type="ctrTitle"/>
          </p:nvPr>
        </p:nvSpPr>
        <p:spPr>
          <a:xfrm>
            <a:off x="1524000" y="4181784"/>
            <a:ext cx="9144000" cy="1098396"/>
          </a:xfrm>
        </p:spPr>
        <p:txBody>
          <a:bodyPr>
            <a:normAutofit/>
          </a:bodyPr>
          <a:lstStyle/>
          <a:p>
            <a:r>
              <a:rPr lang="nb-NO" b="1" dirty="0">
                <a:solidFill>
                  <a:srgbClr val="FFFFFF"/>
                </a:solidFill>
              </a:rPr>
              <a:t>Praksisdeling</a:t>
            </a:r>
          </a:p>
        </p:txBody>
      </p:sp>
      <p:sp>
        <p:nvSpPr>
          <p:cNvPr id="3" name="Undertittel 2">
            <a:extLst>
              <a:ext uri="{FF2B5EF4-FFF2-40B4-BE49-F238E27FC236}">
                <a16:creationId xmlns="" xmlns:a16="http://schemas.microsoft.com/office/drawing/2014/main" id="{962C2AB4-9873-0B47-B0C1-51E264405C83}"/>
              </a:ext>
            </a:extLst>
          </p:cNvPr>
          <p:cNvSpPr>
            <a:spLocks noGrp="1"/>
          </p:cNvSpPr>
          <p:nvPr>
            <p:ph type="subTitle" idx="1"/>
          </p:nvPr>
        </p:nvSpPr>
        <p:spPr>
          <a:xfrm>
            <a:off x="1524000" y="5416704"/>
            <a:ext cx="9144000" cy="1098395"/>
          </a:xfrm>
        </p:spPr>
        <p:txBody>
          <a:bodyPr>
            <a:normAutofit fontScale="92500" lnSpcReduction="20000"/>
          </a:bodyPr>
          <a:lstStyle/>
          <a:p>
            <a:r>
              <a:rPr lang="nb-NO" dirty="0">
                <a:solidFill>
                  <a:srgbClr val="FFFFFF"/>
                </a:solidFill>
              </a:rPr>
              <a:t>Fagdag KRLE/Kristendom</a:t>
            </a:r>
          </a:p>
          <a:p>
            <a:r>
              <a:rPr lang="nb-NO" dirty="0">
                <a:solidFill>
                  <a:srgbClr val="FFFFFF"/>
                </a:solidFill>
              </a:rPr>
              <a:t>NLA Sandviken 05.02.20</a:t>
            </a:r>
          </a:p>
          <a:p>
            <a:r>
              <a:rPr lang="nb-NO" dirty="0">
                <a:solidFill>
                  <a:srgbClr val="FFFFFF"/>
                </a:solidFill>
              </a:rPr>
              <a:t>Petrin Listou Kvam</a:t>
            </a:r>
          </a:p>
        </p:txBody>
      </p:sp>
    </p:spTree>
    <p:extLst>
      <p:ext uri="{BB962C8B-B14F-4D97-AF65-F5344CB8AC3E}">
        <p14:creationId xmlns:p14="http://schemas.microsoft.com/office/powerpoint/2010/main" val="43371651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id="{A5ADE1E0-909A-784C-9741-5E8E72A4ED0C}"/>
              </a:ext>
            </a:extLst>
          </p:cNvPr>
          <p:cNvSpPr>
            <a:spLocks noGrp="1"/>
          </p:cNvSpPr>
          <p:nvPr>
            <p:ph type="title"/>
          </p:nvPr>
        </p:nvSpPr>
        <p:spPr>
          <a:xfrm>
            <a:off x="762001" y="803325"/>
            <a:ext cx="5314536" cy="1325563"/>
          </a:xfrm>
        </p:spPr>
        <p:txBody>
          <a:bodyPr>
            <a:normAutofit/>
          </a:bodyPr>
          <a:lstStyle/>
          <a:p>
            <a:r>
              <a:rPr lang="nb-NO" dirty="0"/>
              <a:t>Lekse til </a:t>
            </a:r>
            <a:r>
              <a:rPr lang="nb-NO" dirty="0" err="1"/>
              <a:t>tysdag</a:t>
            </a:r>
            <a:r>
              <a:rPr lang="nb-NO" dirty="0"/>
              <a:t> 04.02.</a:t>
            </a:r>
            <a:endParaRPr lang="nb-NO"/>
          </a:p>
        </p:txBody>
      </p:sp>
      <p:sp>
        <p:nvSpPr>
          <p:cNvPr id="3" name="Plassholder for innhold 2">
            <a:extLst>
              <a:ext uri="{FF2B5EF4-FFF2-40B4-BE49-F238E27FC236}">
                <a16:creationId xmlns="" xmlns:a16="http://schemas.microsoft.com/office/drawing/2014/main" id="{0C6C4307-95F5-684C-AD17-E098607CB27C}"/>
              </a:ext>
            </a:extLst>
          </p:cNvPr>
          <p:cNvSpPr>
            <a:spLocks noGrp="1"/>
          </p:cNvSpPr>
          <p:nvPr>
            <p:ph idx="1"/>
          </p:nvPr>
        </p:nvSpPr>
        <p:spPr>
          <a:xfrm>
            <a:off x="762000" y="2279018"/>
            <a:ext cx="5314543" cy="3375920"/>
          </a:xfrm>
        </p:spPr>
        <p:txBody>
          <a:bodyPr anchor="t">
            <a:normAutofit/>
          </a:bodyPr>
          <a:lstStyle/>
          <a:p>
            <a:r>
              <a:rPr lang="nb-NO" sz="1800" b="1" dirty="0"/>
              <a:t>Til fagsamtale om Abraham</a:t>
            </a:r>
          </a:p>
          <a:p>
            <a:endParaRPr lang="nb-NO" sz="1800" dirty="0"/>
          </a:p>
          <a:p>
            <a:r>
              <a:rPr lang="nb-NO" sz="1800" dirty="0"/>
              <a:t>1. Lag minst 3 lette spørsmål.</a:t>
            </a:r>
          </a:p>
          <a:p>
            <a:r>
              <a:rPr lang="nb-NO" sz="1800" dirty="0"/>
              <a:t>2. Lag minst 3 litt </a:t>
            </a:r>
            <a:r>
              <a:rPr lang="nb-NO" sz="1800" dirty="0" err="1"/>
              <a:t>vanskelegare</a:t>
            </a:r>
            <a:r>
              <a:rPr lang="nb-NO" sz="1800" dirty="0"/>
              <a:t> spørsmål. </a:t>
            </a:r>
          </a:p>
          <a:p>
            <a:pPr marL="0" indent="0">
              <a:buNone/>
            </a:pPr>
            <a:r>
              <a:rPr lang="nb-NO" sz="1800" dirty="0" err="1"/>
              <a:t>Levér</a:t>
            </a:r>
            <a:r>
              <a:rPr lang="nb-NO" sz="1800" dirty="0"/>
              <a:t> på </a:t>
            </a:r>
            <a:r>
              <a:rPr lang="nb-NO" sz="1800" dirty="0" err="1"/>
              <a:t>it’s</a:t>
            </a:r>
            <a:r>
              <a:rPr lang="nb-NO" sz="1800" dirty="0"/>
              <a:t> </a:t>
            </a:r>
            <a:r>
              <a:rPr lang="nb-NO" sz="1800" dirty="0" err="1"/>
              <a:t>learning</a:t>
            </a:r>
            <a:r>
              <a:rPr lang="nb-NO" sz="1800" dirty="0"/>
              <a:t>!</a:t>
            </a:r>
          </a:p>
          <a:p>
            <a:pPr marL="0" indent="0">
              <a:buNone/>
            </a:pPr>
            <a:endParaRPr lang="nb-NO" sz="1800" dirty="0"/>
          </a:p>
          <a:p>
            <a:pPr marL="0" indent="0">
              <a:buNone/>
            </a:pPr>
            <a:r>
              <a:rPr lang="nb-NO" sz="1000" dirty="0"/>
              <a:t>     Illustrasjon: </a:t>
            </a:r>
            <a:r>
              <a:rPr lang="nb-NO" sz="1000" dirty="0" err="1"/>
              <a:t>pixers</a:t>
            </a:r>
            <a:endParaRPr lang="nb-NO" sz="1000" dirty="0"/>
          </a:p>
        </p:txBody>
      </p:sp>
      <p:sp>
        <p:nvSpPr>
          <p:cNvPr id="10" name="Freeform: Shape 9">
            <a:extLst>
              <a:ext uri="{FF2B5EF4-FFF2-40B4-BE49-F238E27FC236}">
                <a16:creationId xmlns="" xmlns:a16="http://schemas.microsoft.com/office/drawing/2014/main" id="{CF62D2A7-8207-488C-9F46-316BA81A16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Bilde 4" descr="Et bilde som inneholder tegning&#10;&#10;Automatisk generert beskrivelse">
            <a:extLst>
              <a:ext uri="{FF2B5EF4-FFF2-40B4-BE49-F238E27FC236}">
                <a16:creationId xmlns="" xmlns:a16="http://schemas.microsoft.com/office/drawing/2014/main" id="{7E4722DC-805E-9B4C-BBE0-C4D12FA412F3}"/>
              </a:ext>
            </a:extLst>
          </p:cNvPr>
          <p:cNvPicPr>
            <a:picLocks noChangeAspect="1"/>
          </p:cNvPicPr>
          <p:nvPr/>
        </p:nvPicPr>
        <p:blipFill rotWithShape="1">
          <a:blip r:embed="rId3"/>
          <a:srcRect r="2826"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4131094792"/>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 xmlns:a16="http://schemas.microsoft.com/office/drawing/2014/main" id="{F5F8BFFC-EDF2-EF49-B26F-A7B548C4F828}"/>
              </a:ext>
            </a:extLst>
          </p:cNvPr>
          <p:cNvSpPr>
            <a:spLocks noGrp="1"/>
          </p:cNvSpPr>
          <p:nvPr>
            <p:ph type="title"/>
          </p:nvPr>
        </p:nvSpPr>
        <p:spPr/>
        <p:txBody>
          <a:bodyPr/>
          <a:lstStyle/>
          <a:p>
            <a:pPr algn="ctr"/>
            <a:r>
              <a:rPr lang="nb-NO" dirty="0"/>
              <a:t>Ulike </a:t>
            </a:r>
            <a:r>
              <a:rPr lang="nb-NO" dirty="0" err="1"/>
              <a:t>typar</a:t>
            </a:r>
            <a:r>
              <a:rPr lang="nb-NO" dirty="0"/>
              <a:t> spørsmål </a:t>
            </a:r>
          </a:p>
        </p:txBody>
      </p:sp>
      <p:sp>
        <p:nvSpPr>
          <p:cNvPr id="5" name="Plassholder for tekst 4">
            <a:extLst>
              <a:ext uri="{FF2B5EF4-FFF2-40B4-BE49-F238E27FC236}">
                <a16:creationId xmlns="" xmlns:a16="http://schemas.microsoft.com/office/drawing/2014/main" id="{C141FBA1-8385-1348-A936-7CC89F988D96}"/>
              </a:ext>
            </a:extLst>
          </p:cNvPr>
          <p:cNvSpPr>
            <a:spLocks noGrp="1"/>
          </p:cNvSpPr>
          <p:nvPr>
            <p:ph type="body" idx="1"/>
          </p:nvPr>
        </p:nvSpPr>
        <p:spPr/>
        <p:txBody>
          <a:bodyPr/>
          <a:lstStyle/>
          <a:p>
            <a:r>
              <a:rPr lang="nb-NO" dirty="0"/>
              <a:t>Fakta-spørsmål</a:t>
            </a:r>
          </a:p>
        </p:txBody>
      </p:sp>
      <p:sp>
        <p:nvSpPr>
          <p:cNvPr id="6" name="Plassholder for innhold 5">
            <a:extLst>
              <a:ext uri="{FF2B5EF4-FFF2-40B4-BE49-F238E27FC236}">
                <a16:creationId xmlns="" xmlns:a16="http://schemas.microsoft.com/office/drawing/2014/main" id="{836E695B-DBDD-704B-ACB1-06BE43F06140}"/>
              </a:ext>
            </a:extLst>
          </p:cNvPr>
          <p:cNvSpPr>
            <a:spLocks noGrp="1"/>
          </p:cNvSpPr>
          <p:nvPr>
            <p:ph sz="half" idx="2"/>
          </p:nvPr>
        </p:nvSpPr>
        <p:spPr/>
        <p:txBody>
          <a:bodyPr/>
          <a:lstStyle/>
          <a:p>
            <a:r>
              <a:rPr lang="nb-NO" dirty="0"/>
              <a:t>Kva </a:t>
            </a:r>
            <a:r>
              <a:rPr lang="nb-NO" dirty="0" err="1"/>
              <a:t>heiter</a:t>
            </a:r>
            <a:r>
              <a:rPr lang="nb-NO" dirty="0"/>
              <a:t> byen Abraham kom </a:t>
            </a:r>
            <a:r>
              <a:rPr lang="nb-NO" dirty="0" err="1"/>
              <a:t>frå</a:t>
            </a:r>
            <a:r>
              <a:rPr lang="nb-NO" dirty="0"/>
              <a:t>?</a:t>
            </a:r>
          </a:p>
          <a:p>
            <a:endParaRPr lang="nb-NO" dirty="0"/>
          </a:p>
          <a:p>
            <a:r>
              <a:rPr lang="nb-NO" dirty="0"/>
              <a:t>Kva for tre </a:t>
            </a:r>
            <a:r>
              <a:rPr lang="nb-NO" dirty="0" err="1"/>
              <a:t>religionar</a:t>
            </a:r>
            <a:r>
              <a:rPr lang="nb-NO" dirty="0"/>
              <a:t> er Abraham stamfar for?</a:t>
            </a:r>
          </a:p>
        </p:txBody>
      </p:sp>
      <p:sp>
        <p:nvSpPr>
          <p:cNvPr id="7" name="Plassholder for tekst 6">
            <a:extLst>
              <a:ext uri="{FF2B5EF4-FFF2-40B4-BE49-F238E27FC236}">
                <a16:creationId xmlns="" xmlns:a16="http://schemas.microsoft.com/office/drawing/2014/main" id="{7B750E7D-5142-F84C-A970-668736150601}"/>
              </a:ext>
            </a:extLst>
          </p:cNvPr>
          <p:cNvSpPr>
            <a:spLocks noGrp="1"/>
          </p:cNvSpPr>
          <p:nvPr>
            <p:ph type="body" sz="quarter" idx="3"/>
          </p:nvPr>
        </p:nvSpPr>
        <p:spPr/>
        <p:txBody>
          <a:bodyPr/>
          <a:lstStyle/>
          <a:p>
            <a:r>
              <a:rPr lang="nb-NO" dirty="0"/>
              <a:t>Refleksjons-spørsmål</a:t>
            </a:r>
          </a:p>
        </p:txBody>
      </p:sp>
      <p:sp>
        <p:nvSpPr>
          <p:cNvPr id="8" name="Plassholder for innhold 7">
            <a:extLst>
              <a:ext uri="{FF2B5EF4-FFF2-40B4-BE49-F238E27FC236}">
                <a16:creationId xmlns="" xmlns:a16="http://schemas.microsoft.com/office/drawing/2014/main" id="{3D37DDF1-E573-F941-8263-7DAA74470405}"/>
              </a:ext>
            </a:extLst>
          </p:cNvPr>
          <p:cNvSpPr>
            <a:spLocks noGrp="1"/>
          </p:cNvSpPr>
          <p:nvPr>
            <p:ph sz="quarter" idx="4"/>
          </p:nvPr>
        </p:nvSpPr>
        <p:spPr/>
        <p:txBody>
          <a:bodyPr/>
          <a:lstStyle/>
          <a:p>
            <a:r>
              <a:rPr lang="nb-NO" dirty="0" err="1"/>
              <a:t>Kvifor</a:t>
            </a:r>
            <a:r>
              <a:rPr lang="nb-NO" dirty="0"/>
              <a:t> blei Sara og Abraham usikre på om Gud ville </a:t>
            </a:r>
            <a:r>
              <a:rPr lang="nb-NO" dirty="0" err="1"/>
              <a:t>halde</a:t>
            </a:r>
            <a:r>
              <a:rPr lang="nb-NO" dirty="0"/>
              <a:t> det han hadde lova?</a:t>
            </a:r>
          </a:p>
        </p:txBody>
      </p:sp>
    </p:spTree>
    <p:extLst>
      <p:ext uri="{BB962C8B-B14F-4D97-AF65-F5344CB8AC3E}">
        <p14:creationId xmlns:p14="http://schemas.microsoft.com/office/powerpoint/2010/main" val="363996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 xmlns:a16="http://schemas.microsoft.com/office/drawing/2014/main" id="{48A740BC-A0AA-45E0-B899-2AE9C6FE11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tel 1">
            <a:extLst>
              <a:ext uri="{FF2B5EF4-FFF2-40B4-BE49-F238E27FC236}">
                <a16:creationId xmlns="" xmlns:a16="http://schemas.microsoft.com/office/drawing/2014/main" id="{633188D4-08CA-5541-A9DE-D7C31ACD9D2D}"/>
              </a:ext>
            </a:extLst>
          </p:cNvPr>
          <p:cNvSpPr>
            <a:spLocks noGrp="1"/>
          </p:cNvSpPr>
          <p:nvPr>
            <p:ph type="title"/>
          </p:nvPr>
        </p:nvSpPr>
        <p:spPr>
          <a:xfrm>
            <a:off x="655320" y="365125"/>
            <a:ext cx="9013052" cy="1623312"/>
          </a:xfrm>
        </p:spPr>
        <p:txBody>
          <a:bodyPr anchor="b">
            <a:normAutofit/>
          </a:bodyPr>
          <a:lstStyle/>
          <a:p>
            <a:r>
              <a:rPr lang="nb-NO" sz="4000" dirty="0" err="1"/>
              <a:t>Korleis</a:t>
            </a:r>
            <a:r>
              <a:rPr lang="nb-NO" sz="4000" dirty="0"/>
              <a:t> var det å </a:t>
            </a:r>
            <a:r>
              <a:rPr lang="nb-NO" sz="4000" dirty="0" err="1"/>
              <a:t>vere</a:t>
            </a:r>
            <a:r>
              <a:rPr lang="nb-NO" sz="4000" dirty="0"/>
              <a:t> med i </a:t>
            </a:r>
            <a:r>
              <a:rPr lang="nb-NO" sz="4000" dirty="0" err="1"/>
              <a:t>ein</a:t>
            </a:r>
            <a:r>
              <a:rPr lang="nb-NO" sz="4000" dirty="0"/>
              <a:t> fagsamtale?</a:t>
            </a:r>
          </a:p>
        </p:txBody>
      </p:sp>
      <p:cxnSp>
        <p:nvCxnSpPr>
          <p:cNvPr id="10" name="Straight Arrow Connector 9">
            <a:extLst>
              <a:ext uri="{FF2B5EF4-FFF2-40B4-BE49-F238E27FC236}">
                <a16:creationId xmlns="" xmlns:a16="http://schemas.microsoft.com/office/drawing/2014/main" id="{B874EF51-C858-4BB9-97C3-D1775578712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Plassholder for innhold 2">
            <a:extLst>
              <a:ext uri="{FF2B5EF4-FFF2-40B4-BE49-F238E27FC236}">
                <a16:creationId xmlns="" xmlns:a16="http://schemas.microsoft.com/office/drawing/2014/main" id="{2F22F17F-DEDC-ED4C-B152-427507C5A5BB}"/>
              </a:ext>
            </a:extLst>
          </p:cNvPr>
          <p:cNvSpPr>
            <a:spLocks noGrp="1"/>
          </p:cNvSpPr>
          <p:nvPr>
            <p:ph idx="1"/>
          </p:nvPr>
        </p:nvSpPr>
        <p:spPr>
          <a:xfrm>
            <a:off x="655320" y="2644518"/>
            <a:ext cx="9013052" cy="3934406"/>
          </a:xfrm>
        </p:spPr>
        <p:txBody>
          <a:bodyPr>
            <a:normAutofit lnSpcReduction="10000"/>
          </a:bodyPr>
          <a:lstStyle/>
          <a:p>
            <a:r>
              <a:rPr lang="nb-NO" sz="2400" dirty="0"/>
              <a:t>gøy, fordi alle kunne komme med </a:t>
            </a:r>
            <a:r>
              <a:rPr lang="nb-NO" sz="2400" dirty="0" err="1"/>
              <a:t>meiningar</a:t>
            </a:r>
            <a:r>
              <a:rPr lang="nb-NO" sz="2400" dirty="0"/>
              <a:t>, bli </a:t>
            </a:r>
            <a:r>
              <a:rPr lang="nb-NO" sz="2400" dirty="0" err="1"/>
              <a:t>einige</a:t>
            </a:r>
            <a:r>
              <a:rPr lang="nb-NO" sz="2400" dirty="0"/>
              <a:t> i staden for at </a:t>
            </a:r>
            <a:r>
              <a:rPr lang="nb-NO" sz="2400" dirty="0" err="1"/>
              <a:t>ein</a:t>
            </a:r>
            <a:r>
              <a:rPr lang="nb-NO" sz="2400" dirty="0"/>
              <a:t> snakka</a:t>
            </a:r>
          </a:p>
          <a:p>
            <a:r>
              <a:rPr lang="nb-NO" sz="2400" dirty="0"/>
              <a:t>greit, men følte ingenting</a:t>
            </a:r>
          </a:p>
          <a:p>
            <a:r>
              <a:rPr lang="nb-NO" sz="2400" dirty="0" err="1"/>
              <a:t>kjedeleg</a:t>
            </a:r>
            <a:r>
              <a:rPr lang="nb-NO" sz="2400" dirty="0"/>
              <a:t> fordi det er kristendom</a:t>
            </a:r>
          </a:p>
          <a:p>
            <a:r>
              <a:rPr lang="nb-NO" sz="2400" dirty="0"/>
              <a:t>heilt greit, </a:t>
            </a:r>
            <a:r>
              <a:rPr lang="nb-NO" sz="2400" dirty="0" err="1"/>
              <a:t>berre</a:t>
            </a:r>
            <a:r>
              <a:rPr lang="nb-NO" sz="2400" dirty="0"/>
              <a:t> sa </a:t>
            </a:r>
            <a:r>
              <a:rPr lang="nb-NO" sz="2400" dirty="0" err="1"/>
              <a:t>noko</a:t>
            </a:r>
            <a:endParaRPr lang="nb-NO" sz="2400" dirty="0"/>
          </a:p>
          <a:p>
            <a:r>
              <a:rPr lang="nb-NO" sz="2400" dirty="0">
                <a:highlight>
                  <a:srgbClr val="FF0000"/>
                </a:highlight>
              </a:rPr>
              <a:t>litt </a:t>
            </a:r>
            <a:r>
              <a:rPr lang="nb-NO" sz="2400" dirty="0" err="1">
                <a:highlight>
                  <a:srgbClr val="FF0000"/>
                </a:highlight>
              </a:rPr>
              <a:t>stressande</a:t>
            </a:r>
            <a:r>
              <a:rPr lang="nb-NO" sz="2400" dirty="0">
                <a:highlight>
                  <a:srgbClr val="FF0000"/>
                </a:highlight>
              </a:rPr>
              <a:t>, visste </a:t>
            </a:r>
            <a:r>
              <a:rPr lang="nb-NO" sz="2400" dirty="0" err="1">
                <a:highlight>
                  <a:srgbClr val="FF0000"/>
                </a:highlight>
              </a:rPr>
              <a:t>ikkje</a:t>
            </a:r>
            <a:r>
              <a:rPr lang="nb-NO" sz="2400" dirty="0">
                <a:highlight>
                  <a:srgbClr val="FF0000"/>
                </a:highlight>
              </a:rPr>
              <a:t> kva du skulle </a:t>
            </a:r>
            <a:r>
              <a:rPr lang="nb-NO" sz="2400" dirty="0" err="1">
                <a:highlight>
                  <a:srgbClr val="FF0000"/>
                </a:highlight>
              </a:rPr>
              <a:t>spørje</a:t>
            </a:r>
            <a:r>
              <a:rPr lang="nb-NO" sz="2400" dirty="0">
                <a:highlight>
                  <a:srgbClr val="FF0000"/>
                </a:highlight>
              </a:rPr>
              <a:t> om, </a:t>
            </a:r>
            <a:br>
              <a:rPr lang="nb-NO" sz="2400" dirty="0">
                <a:highlight>
                  <a:srgbClr val="FF0000"/>
                </a:highlight>
              </a:rPr>
            </a:br>
            <a:r>
              <a:rPr lang="nb-NO" sz="2400" dirty="0">
                <a:highlight>
                  <a:srgbClr val="FF0000"/>
                </a:highlight>
              </a:rPr>
              <a:t>kanskje </a:t>
            </a:r>
            <a:r>
              <a:rPr lang="nb-NO" sz="2400" dirty="0" err="1">
                <a:highlight>
                  <a:srgbClr val="FF0000"/>
                </a:highlight>
              </a:rPr>
              <a:t>eg</a:t>
            </a:r>
            <a:r>
              <a:rPr lang="nb-NO" sz="2400" dirty="0">
                <a:highlight>
                  <a:srgbClr val="FF0000"/>
                </a:highlight>
              </a:rPr>
              <a:t> </a:t>
            </a:r>
            <a:r>
              <a:rPr lang="nb-NO" sz="2400" dirty="0" err="1">
                <a:highlight>
                  <a:srgbClr val="FF0000"/>
                </a:highlight>
              </a:rPr>
              <a:t>ikkje</a:t>
            </a:r>
            <a:r>
              <a:rPr lang="nb-NO" sz="2400" dirty="0">
                <a:highlight>
                  <a:srgbClr val="FF0000"/>
                </a:highlight>
              </a:rPr>
              <a:t> visste svaret</a:t>
            </a:r>
          </a:p>
          <a:p>
            <a:r>
              <a:rPr lang="nb-NO" sz="2400" dirty="0">
                <a:highlight>
                  <a:srgbClr val="FF0000"/>
                </a:highlight>
              </a:rPr>
              <a:t>litt </a:t>
            </a:r>
            <a:r>
              <a:rPr lang="nb-NO" sz="2400" dirty="0" err="1">
                <a:highlight>
                  <a:srgbClr val="FF0000"/>
                </a:highlight>
              </a:rPr>
              <a:t>irriterande</a:t>
            </a:r>
            <a:r>
              <a:rPr lang="nb-NO" sz="2400" dirty="0">
                <a:highlight>
                  <a:srgbClr val="FF0000"/>
                </a:highlight>
              </a:rPr>
              <a:t>, for alle andre </a:t>
            </a:r>
            <a:r>
              <a:rPr lang="nb-NO" sz="2400" dirty="0" err="1">
                <a:highlight>
                  <a:srgbClr val="FF0000"/>
                </a:highlight>
              </a:rPr>
              <a:t>fekk</a:t>
            </a:r>
            <a:r>
              <a:rPr lang="nb-NO" sz="2400" dirty="0">
                <a:highlight>
                  <a:srgbClr val="FF0000"/>
                </a:highlight>
              </a:rPr>
              <a:t> </a:t>
            </a:r>
            <a:r>
              <a:rPr lang="nb-NO" sz="2400" dirty="0" err="1">
                <a:highlight>
                  <a:srgbClr val="FF0000"/>
                </a:highlight>
              </a:rPr>
              <a:t>spm</a:t>
            </a:r>
            <a:r>
              <a:rPr lang="nb-NO" sz="2400" dirty="0">
                <a:highlight>
                  <a:srgbClr val="FF0000"/>
                </a:highlight>
              </a:rPr>
              <a:t>. som </a:t>
            </a:r>
            <a:r>
              <a:rPr lang="nb-NO" sz="2400" dirty="0" err="1">
                <a:highlight>
                  <a:srgbClr val="FF0000"/>
                </a:highlight>
              </a:rPr>
              <a:t>eg</a:t>
            </a:r>
            <a:r>
              <a:rPr lang="nb-NO" sz="2400" dirty="0">
                <a:highlight>
                  <a:srgbClr val="FF0000"/>
                </a:highlight>
              </a:rPr>
              <a:t> kunne svare på, </a:t>
            </a:r>
            <a:br>
              <a:rPr lang="nb-NO" sz="2400" dirty="0">
                <a:highlight>
                  <a:srgbClr val="FF0000"/>
                </a:highlight>
              </a:rPr>
            </a:br>
            <a:r>
              <a:rPr lang="nb-NO" sz="2400" dirty="0">
                <a:highlight>
                  <a:srgbClr val="FF0000"/>
                </a:highlight>
              </a:rPr>
              <a:t>men </a:t>
            </a:r>
            <a:r>
              <a:rPr lang="nb-NO" sz="2400" dirty="0" err="1">
                <a:highlight>
                  <a:srgbClr val="FF0000"/>
                </a:highlight>
              </a:rPr>
              <a:t>eg</a:t>
            </a:r>
            <a:r>
              <a:rPr lang="nb-NO" sz="2400" dirty="0">
                <a:highlight>
                  <a:srgbClr val="FF0000"/>
                </a:highlight>
              </a:rPr>
              <a:t> </a:t>
            </a:r>
            <a:r>
              <a:rPr lang="nb-NO" sz="2400" dirty="0" err="1">
                <a:highlight>
                  <a:srgbClr val="FF0000"/>
                </a:highlight>
              </a:rPr>
              <a:t>fekk</a:t>
            </a:r>
            <a:r>
              <a:rPr lang="nb-NO" sz="2400" dirty="0">
                <a:highlight>
                  <a:srgbClr val="FF0000"/>
                </a:highlight>
              </a:rPr>
              <a:t> spørsmål </a:t>
            </a:r>
            <a:r>
              <a:rPr lang="nb-NO" sz="2400" dirty="0" err="1">
                <a:highlight>
                  <a:srgbClr val="FF0000"/>
                </a:highlight>
              </a:rPr>
              <a:t>eg</a:t>
            </a:r>
            <a:r>
              <a:rPr lang="nb-NO" sz="2400" dirty="0">
                <a:highlight>
                  <a:srgbClr val="FF0000"/>
                </a:highlight>
              </a:rPr>
              <a:t> </a:t>
            </a:r>
            <a:r>
              <a:rPr lang="nb-NO" sz="2400" dirty="0" err="1">
                <a:highlight>
                  <a:srgbClr val="FF0000"/>
                </a:highlight>
              </a:rPr>
              <a:t>ikkje</a:t>
            </a:r>
            <a:r>
              <a:rPr lang="nb-NO" sz="2400" dirty="0">
                <a:highlight>
                  <a:srgbClr val="FF0000"/>
                </a:highlight>
              </a:rPr>
              <a:t> kunne svare på</a:t>
            </a:r>
          </a:p>
          <a:p>
            <a:r>
              <a:rPr lang="nb-NO" sz="2400" dirty="0">
                <a:highlight>
                  <a:srgbClr val="FF0000"/>
                </a:highlight>
              </a:rPr>
              <a:t>ville likt betre å få prøve med </a:t>
            </a:r>
            <a:r>
              <a:rPr lang="nb-NO" sz="2400" dirty="0" err="1">
                <a:highlight>
                  <a:srgbClr val="FF0000"/>
                </a:highlight>
              </a:rPr>
              <a:t>øveark</a:t>
            </a:r>
            <a:endParaRPr lang="nb-NO" sz="2400" dirty="0">
              <a:highlight>
                <a:srgbClr val="FF0000"/>
              </a:highlight>
            </a:endParaRPr>
          </a:p>
          <a:p>
            <a:endParaRPr lang="nb-NO" sz="2000" dirty="0"/>
          </a:p>
        </p:txBody>
      </p:sp>
    </p:spTree>
    <p:extLst>
      <p:ext uri="{BB962C8B-B14F-4D97-AF65-F5344CB8AC3E}">
        <p14:creationId xmlns:p14="http://schemas.microsoft.com/office/powerpoint/2010/main" val="28465916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id="{BB20E41B-F42C-AF4E-84A1-033B29510B1B}"/>
              </a:ext>
            </a:extLst>
          </p:cNvPr>
          <p:cNvSpPr>
            <a:spLocks noGrp="1"/>
          </p:cNvSpPr>
          <p:nvPr>
            <p:ph type="title"/>
          </p:nvPr>
        </p:nvSpPr>
        <p:spPr/>
        <p:txBody>
          <a:bodyPr/>
          <a:lstStyle/>
          <a:p>
            <a:pPr algn="ctr"/>
            <a:r>
              <a:rPr lang="nb-NO" dirty="0"/>
              <a:t>Vurderingskriterier for fagsamtalen</a:t>
            </a:r>
          </a:p>
        </p:txBody>
      </p:sp>
      <p:sp>
        <p:nvSpPr>
          <p:cNvPr id="3" name="Plassholder for innhold 2">
            <a:extLst>
              <a:ext uri="{FF2B5EF4-FFF2-40B4-BE49-F238E27FC236}">
                <a16:creationId xmlns="" xmlns:a16="http://schemas.microsoft.com/office/drawing/2014/main" id="{9164ED94-9D07-144D-95E2-E2A845DE897F}"/>
              </a:ext>
            </a:extLst>
          </p:cNvPr>
          <p:cNvSpPr>
            <a:spLocks noGrp="1"/>
          </p:cNvSpPr>
          <p:nvPr>
            <p:ph idx="1"/>
          </p:nvPr>
        </p:nvSpPr>
        <p:spPr/>
        <p:txBody>
          <a:bodyPr>
            <a:normAutofit fontScale="85000" lnSpcReduction="20000"/>
          </a:bodyPr>
          <a:lstStyle/>
          <a:p>
            <a:r>
              <a:rPr lang="nb-NO" b="1" dirty="0"/>
              <a:t>Snakk </a:t>
            </a:r>
            <a:r>
              <a:rPr lang="nb-NO" b="1" dirty="0" err="1"/>
              <a:t>saman</a:t>
            </a:r>
            <a:r>
              <a:rPr lang="nb-NO" b="1" dirty="0"/>
              <a:t> 2 og 2:</a:t>
            </a:r>
            <a:br>
              <a:rPr lang="nb-NO" b="1" dirty="0"/>
            </a:br>
            <a:r>
              <a:rPr lang="nb-NO" b="1" dirty="0"/>
              <a:t>- Kva skal </a:t>
            </a:r>
            <a:r>
              <a:rPr lang="nb-NO" b="1" dirty="0" err="1"/>
              <a:t>vere</a:t>
            </a:r>
            <a:r>
              <a:rPr lang="nb-NO" b="1" dirty="0"/>
              <a:t> med og bestemme kva karakter du får på fagsamtalen?</a:t>
            </a:r>
          </a:p>
          <a:p>
            <a:r>
              <a:rPr lang="nb-NO" dirty="0"/>
              <a:t>At svara er informative, heile </a:t>
            </a:r>
            <a:r>
              <a:rPr lang="nb-NO" dirty="0" err="1"/>
              <a:t>setningar</a:t>
            </a:r>
            <a:endParaRPr lang="nb-NO" dirty="0"/>
          </a:p>
          <a:p>
            <a:r>
              <a:rPr lang="nb-NO" dirty="0" err="1"/>
              <a:t>Roleg</a:t>
            </a:r>
            <a:r>
              <a:rPr lang="nb-NO" dirty="0"/>
              <a:t>, lytte til </a:t>
            </a:r>
            <a:r>
              <a:rPr lang="nb-NO" dirty="0" err="1"/>
              <a:t>dei</a:t>
            </a:r>
            <a:r>
              <a:rPr lang="nb-NO" dirty="0"/>
              <a:t> andre</a:t>
            </a:r>
          </a:p>
          <a:p>
            <a:r>
              <a:rPr lang="nb-NO" dirty="0"/>
              <a:t>Gi svar som hjelper andre</a:t>
            </a:r>
          </a:p>
          <a:p>
            <a:r>
              <a:rPr lang="nb-NO" dirty="0"/>
              <a:t>Riktige svar</a:t>
            </a:r>
            <a:br>
              <a:rPr lang="nb-NO" dirty="0"/>
            </a:br>
            <a:r>
              <a:rPr lang="nb-NO" dirty="0"/>
              <a:t>------------</a:t>
            </a:r>
          </a:p>
          <a:p>
            <a:r>
              <a:rPr lang="nb-NO" dirty="0"/>
              <a:t>At eleven kan uttrykke seg </a:t>
            </a:r>
            <a:r>
              <a:rPr lang="nb-NO" dirty="0" err="1"/>
              <a:t>munnleg</a:t>
            </a:r>
            <a:r>
              <a:rPr lang="nb-NO" dirty="0"/>
              <a:t>. </a:t>
            </a:r>
          </a:p>
          <a:p>
            <a:r>
              <a:rPr lang="nb-NO" dirty="0"/>
              <a:t>At eleven kan vise </a:t>
            </a:r>
            <a:r>
              <a:rPr lang="nb-NO" dirty="0" err="1"/>
              <a:t>fagleg</a:t>
            </a:r>
            <a:r>
              <a:rPr lang="nb-NO" dirty="0"/>
              <a:t> kunnskap. </a:t>
            </a:r>
          </a:p>
          <a:p>
            <a:r>
              <a:rPr lang="nb-NO" dirty="0"/>
              <a:t>At eleven har evne til å reflektere. </a:t>
            </a:r>
          </a:p>
          <a:p>
            <a:pPr marL="0" indent="0">
              <a:buNone/>
            </a:pPr>
            <a:r>
              <a:rPr lang="nb-NO" dirty="0"/>
              <a:t/>
            </a:r>
            <a:br>
              <a:rPr lang="nb-NO" dirty="0"/>
            </a:br>
            <a:endParaRPr lang="nb-NO" dirty="0"/>
          </a:p>
          <a:p>
            <a:endParaRPr lang="nb-NO" dirty="0"/>
          </a:p>
        </p:txBody>
      </p:sp>
    </p:spTree>
    <p:extLst>
      <p:ext uri="{BB962C8B-B14F-4D97-AF65-F5344CB8AC3E}">
        <p14:creationId xmlns:p14="http://schemas.microsoft.com/office/powerpoint/2010/main" val="484257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id="{4DDF8321-7526-3448-A280-8596A2DB3CFF}"/>
              </a:ext>
            </a:extLst>
          </p:cNvPr>
          <p:cNvSpPr>
            <a:spLocks noGrp="1"/>
          </p:cNvSpPr>
          <p:nvPr>
            <p:ph type="title"/>
          </p:nvPr>
        </p:nvSpPr>
        <p:spPr>
          <a:xfrm>
            <a:off x="839788" y="365126"/>
            <a:ext cx="10515600" cy="537400"/>
          </a:xfrm>
        </p:spPr>
        <p:txBody>
          <a:bodyPr>
            <a:normAutofit fontScale="90000"/>
          </a:bodyPr>
          <a:lstStyle/>
          <a:p>
            <a:pPr algn="ctr"/>
            <a:r>
              <a:rPr lang="nb-NO" b="1" dirty="0"/>
              <a:t>Refleksjon over praksis</a:t>
            </a:r>
          </a:p>
        </p:txBody>
      </p:sp>
      <p:sp>
        <p:nvSpPr>
          <p:cNvPr id="4" name="Plassholder for tekst 3">
            <a:extLst>
              <a:ext uri="{FF2B5EF4-FFF2-40B4-BE49-F238E27FC236}">
                <a16:creationId xmlns="" xmlns:a16="http://schemas.microsoft.com/office/drawing/2014/main" id="{020DA7E4-BB10-D649-BA79-ADF7DE845AE5}"/>
              </a:ext>
            </a:extLst>
          </p:cNvPr>
          <p:cNvSpPr>
            <a:spLocks noGrp="1"/>
          </p:cNvSpPr>
          <p:nvPr>
            <p:ph type="body" idx="1"/>
          </p:nvPr>
        </p:nvSpPr>
        <p:spPr>
          <a:xfrm>
            <a:off x="839788" y="902527"/>
            <a:ext cx="5157787" cy="537400"/>
          </a:xfrm>
        </p:spPr>
        <p:txBody>
          <a:bodyPr>
            <a:normAutofit/>
          </a:bodyPr>
          <a:lstStyle/>
          <a:p>
            <a:pPr algn="ctr"/>
            <a:r>
              <a:rPr lang="nb-NO" sz="3000" dirty="0"/>
              <a:t>Mål</a:t>
            </a:r>
          </a:p>
        </p:txBody>
      </p:sp>
      <p:graphicFrame>
        <p:nvGraphicFramePr>
          <p:cNvPr id="8" name="Plassholder for innhold 7">
            <a:extLst>
              <a:ext uri="{FF2B5EF4-FFF2-40B4-BE49-F238E27FC236}">
                <a16:creationId xmlns="" xmlns:a16="http://schemas.microsoft.com/office/drawing/2014/main" id="{9656F14D-FEEE-FC42-8831-06729205C36F}"/>
              </a:ext>
            </a:extLst>
          </p:cNvPr>
          <p:cNvGraphicFramePr>
            <a:graphicFrameLocks noGrp="1"/>
          </p:cNvGraphicFramePr>
          <p:nvPr>
            <p:ph sz="half" idx="2"/>
            <p:extLst>
              <p:ext uri="{D42A27DB-BD31-4B8C-83A1-F6EECF244321}">
                <p14:modId xmlns:p14="http://schemas.microsoft.com/office/powerpoint/2010/main" val="902882526"/>
              </p:ext>
            </p:extLst>
          </p:nvPr>
        </p:nvGraphicFramePr>
        <p:xfrm>
          <a:off x="836612" y="1439927"/>
          <a:ext cx="5157787" cy="5334000"/>
        </p:xfrm>
        <a:graphic>
          <a:graphicData uri="http://schemas.openxmlformats.org/drawingml/2006/table">
            <a:tbl>
              <a:tblPr firstRow="1" bandRow="1">
                <a:tableStyleId>{5C22544A-7EE6-4342-B048-85BDC9FD1C3A}</a:tableStyleId>
              </a:tblPr>
              <a:tblGrid>
                <a:gridCol w="5157787">
                  <a:extLst>
                    <a:ext uri="{9D8B030D-6E8A-4147-A177-3AD203B41FA5}">
                      <a16:colId xmlns="" xmlns:a16="http://schemas.microsoft.com/office/drawing/2014/main" val="2096074921"/>
                    </a:ext>
                  </a:extLst>
                </a:gridCol>
              </a:tblGrid>
              <a:tr h="1171902">
                <a:tc>
                  <a:txBody>
                    <a:bodyPr/>
                    <a:lstStyle/>
                    <a:p>
                      <a:pPr marL="285750" indent="-285750">
                        <a:buFont typeface="Arial" panose="020B0604020202020204" pitchFamily="34" charset="0"/>
                        <a:buChar char="•"/>
                      </a:pPr>
                      <a:r>
                        <a:rPr lang="nb-NO" sz="2400" dirty="0"/>
                        <a:t>Misjonsmål:</a:t>
                      </a:r>
                      <a:br>
                        <a:rPr lang="nb-NO" sz="2400" dirty="0"/>
                      </a:br>
                      <a:r>
                        <a:rPr lang="nb-NO" sz="2400" dirty="0"/>
                        <a:t>Gud held sine løfter</a:t>
                      </a:r>
                    </a:p>
                    <a:p>
                      <a:pPr marL="0" indent="0" algn="l">
                        <a:buFont typeface="Arial" panose="020B0604020202020204" pitchFamily="34" charset="0"/>
                        <a:buNone/>
                      </a:pPr>
                      <a:r>
                        <a:rPr lang="nb-NO" sz="2400" dirty="0"/>
                        <a:t>    Gud har </a:t>
                      </a:r>
                      <a:r>
                        <a:rPr lang="nb-NO" sz="2400" dirty="0" err="1"/>
                        <a:t>ein</a:t>
                      </a:r>
                      <a:r>
                        <a:rPr lang="nb-NO" sz="2400" dirty="0"/>
                        <a:t> plan for menneska</a:t>
                      </a:r>
                    </a:p>
                  </a:txBody>
                  <a:tcPr/>
                </a:tc>
                <a:extLst>
                  <a:ext uri="{0D108BD9-81ED-4DB2-BD59-A6C34878D82A}">
                    <a16:rowId xmlns="" xmlns:a16="http://schemas.microsoft.com/office/drawing/2014/main" val="3737699998"/>
                  </a:ext>
                </a:extLst>
              </a:tr>
              <a:tr h="1671822">
                <a:tc>
                  <a:txBody>
                    <a:bodyPr/>
                    <a:lstStyle/>
                    <a:p>
                      <a:pPr marL="285750" indent="-285750">
                        <a:buFont typeface="Arial" panose="020B0604020202020204" pitchFamily="34" charset="0"/>
                        <a:buChar char="•"/>
                      </a:pPr>
                      <a:r>
                        <a:rPr lang="nb-NO" sz="2600" dirty="0" err="1"/>
                        <a:t>Faglege</a:t>
                      </a:r>
                      <a:r>
                        <a:rPr lang="nb-NO" sz="2600" dirty="0"/>
                        <a:t> mål:</a:t>
                      </a:r>
                      <a:br>
                        <a:rPr lang="nb-NO" sz="2600" dirty="0"/>
                      </a:br>
                      <a:r>
                        <a:rPr lang="nb-NO" sz="2600" dirty="0" err="1"/>
                        <a:t>Eg</a:t>
                      </a:r>
                      <a:r>
                        <a:rPr lang="nb-NO" sz="2600" dirty="0"/>
                        <a:t> kan forklare kva rolle Abraham har for Israelsfolket si historie og Guds plan for alle menneske. </a:t>
                      </a:r>
                    </a:p>
                  </a:txBody>
                  <a:tcPr/>
                </a:tc>
                <a:extLst>
                  <a:ext uri="{0D108BD9-81ED-4DB2-BD59-A6C34878D82A}">
                    <a16:rowId xmlns="" xmlns:a16="http://schemas.microsoft.com/office/drawing/2014/main" val="2825566904"/>
                  </a:ext>
                </a:extLst>
              </a:tr>
              <a:tr h="1671822">
                <a:tc>
                  <a:txBody>
                    <a:bodyPr/>
                    <a:lstStyle/>
                    <a:p>
                      <a:pPr marL="285750" indent="-285750">
                        <a:buFont typeface="Arial" panose="020B0604020202020204" pitchFamily="34" charset="0"/>
                        <a:buChar char="•"/>
                      </a:pPr>
                      <a:r>
                        <a:rPr lang="nb-NO" sz="2600" dirty="0"/>
                        <a:t>Pedagogiske og didaktiske mål:</a:t>
                      </a:r>
                      <a:br>
                        <a:rPr lang="nb-NO" sz="2600" dirty="0"/>
                      </a:br>
                      <a:r>
                        <a:rPr lang="nb-NO" sz="2600" dirty="0"/>
                        <a:t>Kvar elev skal kunne erfare at </a:t>
                      </a:r>
                      <a:r>
                        <a:rPr lang="nb-NO" sz="2600" dirty="0" err="1"/>
                        <a:t>dei</a:t>
                      </a:r>
                      <a:r>
                        <a:rPr lang="nb-NO" sz="2600" dirty="0"/>
                        <a:t> kan bidra </a:t>
                      </a:r>
                      <a:r>
                        <a:rPr lang="nb-NO" sz="2600" dirty="0" err="1"/>
                        <a:t>utfrå</a:t>
                      </a:r>
                      <a:r>
                        <a:rPr lang="nb-NO" sz="2600" dirty="0"/>
                        <a:t> sine </a:t>
                      </a:r>
                      <a:r>
                        <a:rPr lang="nb-NO" sz="2600" dirty="0" err="1"/>
                        <a:t>føresetnader</a:t>
                      </a:r>
                      <a:r>
                        <a:rPr lang="nb-NO" sz="2600" dirty="0"/>
                        <a:t>. </a:t>
                      </a:r>
                      <a:r>
                        <a:rPr lang="nb-NO" sz="2600" dirty="0" err="1"/>
                        <a:t>Læringsaktivitetane</a:t>
                      </a:r>
                      <a:r>
                        <a:rPr lang="nb-NO" sz="2600" dirty="0"/>
                        <a:t> skal utruste </a:t>
                      </a:r>
                      <a:r>
                        <a:rPr lang="nb-NO" sz="2600" dirty="0" err="1"/>
                        <a:t>elevane</a:t>
                      </a:r>
                      <a:r>
                        <a:rPr lang="nb-NO" sz="2600" dirty="0"/>
                        <a:t> til aktiv </a:t>
                      </a:r>
                      <a:r>
                        <a:rPr lang="nb-NO" sz="2600" i="1" dirty="0" err="1"/>
                        <a:t>munnleg</a:t>
                      </a:r>
                      <a:r>
                        <a:rPr lang="nb-NO" sz="2600" dirty="0"/>
                        <a:t> deltaking og </a:t>
                      </a:r>
                      <a:r>
                        <a:rPr lang="nb-NO" sz="2600" dirty="0" err="1"/>
                        <a:t>meistring</a:t>
                      </a:r>
                      <a:r>
                        <a:rPr lang="nb-NO" sz="2600" dirty="0"/>
                        <a:t>.  </a:t>
                      </a:r>
                    </a:p>
                  </a:txBody>
                  <a:tcPr/>
                </a:tc>
                <a:extLst>
                  <a:ext uri="{0D108BD9-81ED-4DB2-BD59-A6C34878D82A}">
                    <a16:rowId xmlns="" xmlns:a16="http://schemas.microsoft.com/office/drawing/2014/main" val="2158381400"/>
                  </a:ext>
                </a:extLst>
              </a:tr>
            </a:tbl>
          </a:graphicData>
        </a:graphic>
      </p:graphicFrame>
      <p:sp>
        <p:nvSpPr>
          <p:cNvPr id="6" name="Plassholder for tekst 5">
            <a:extLst>
              <a:ext uri="{FF2B5EF4-FFF2-40B4-BE49-F238E27FC236}">
                <a16:creationId xmlns="" xmlns:a16="http://schemas.microsoft.com/office/drawing/2014/main" id="{DB8AE835-E866-0D40-B600-A100E49A401E}"/>
              </a:ext>
            </a:extLst>
          </p:cNvPr>
          <p:cNvSpPr>
            <a:spLocks noGrp="1"/>
          </p:cNvSpPr>
          <p:nvPr>
            <p:ph type="body" sz="quarter" idx="3"/>
          </p:nvPr>
        </p:nvSpPr>
        <p:spPr>
          <a:xfrm>
            <a:off x="6175376" y="616015"/>
            <a:ext cx="5183188" cy="823912"/>
          </a:xfrm>
        </p:spPr>
        <p:txBody>
          <a:bodyPr>
            <a:normAutofit/>
          </a:bodyPr>
          <a:lstStyle/>
          <a:p>
            <a:pPr algn="ctr"/>
            <a:r>
              <a:rPr lang="nb-NO" sz="3000" dirty="0"/>
              <a:t>Rammer/</a:t>
            </a:r>
            <a:r>
              <a:rPr lang="nb-NO" sz="3000" dirty="0" err="1"/>
              <a:t>Føresetnader</a:t>
            </a:r>
            <a:endParaRPr lang="nb-NO" sz="3000" dirty="0"/>
          </a:p>
        </p:txBody>
      </p:sp>
      <p:graphicFrame>
        <p:nvGraphicFramePr>
          <p:cNvPr id="11" name="Plassholder for innhold 10">
            <a:extLst>
              <a:ext uri="{FF2B5EF4-FFF2-40B4-BE49-F238E27FC236}">
                <a16:creationId xmlns="" xmlns:a16="http://schemas.microsoft.com/office/drawing/2014/main" id="{2CB9B7A8-054E-5A4F-8E6D-DB6EA91A94B4}"/>
              </a:ext>
            </a:extLst>
          </p:cNvPr>
          <p:cNvGraphicFramePr>
            <a:graphicFrameLocks noGrp="1"/>
          </p:cNvGraphicFramePr>
          <p:nvPr>
            <p:ph sz="quarter" idx="4"/>
            <p:extLst>
              <p:ext uri="{D42A27DB-BD31-4B8C-83A1-F6EECF244321}">
                <p14:modId xmlns:p14="http://schemas.microsoft.com/office/powerpoint/2010/main" val="3551078394"/>
              </p:ext>
            </p:extLst>
          </p:nvPr>
        </p:nvGraphicFramePr>
        <p:xfrm>
          <a:off x="6172200" y="1439862"/>
          <a:ext cx="5183188" cy="5334000"/>
        </p:xfrm>
        <a:graphic>
          <a:graphicData uri="http://schemas.openxmlformats.org/drawingml/2006/table">
            <a:tbl>
              <a:tblPr firstRow="1" bandRow="1">
                <a:tableStyleId>{5C22544A-7EE6-4342-B048-85BDC9FD1C3A}</a:tableStyleId>
              </a:tblPr>
              <a:tblGrid>
                <a:gridCol w="5183188">
                  <a:extLst>
                    <a:ext uri="{9D8B030D-6E8A-4147-A177-3AD203B41FA5}">
                      <a16:colId xmlns="" xmlns:a16="http://schemas.microsoft.com/office/drawing/2014/main" val="1712445434"/>
                    </a:ext>
                  </a:extLst>
                </a:gridCol>
              </a:tblGrid>
              <a:tr h="5334000">
                <a:tc>
                  <a:txBody>
                    <a:bodyPr/>
                    <a:lstStyle/>
                    <a:p>
                      <a:pPr marL="457200" indent="-457200">
                        <a:buFont typeface="Arial" panose="020B0604020202020204" pitchFamily="34" charset="0"/>
                        <a:buChar char="•"/>
                      </a:pPr>
                      <a:r>
                        <a:rPr lang="nb-NO" sz="2600" b="0" dirty="0">
                          <a:solidFill>
                            <a:schemeClr val="tx1"/>
                          </a:solidFill>
                        </a:rPr>
                        <a:t>Respekt for eleven!</a:t>
                      </a:r>
                    </a:p>
                    <a:p>
                      <a:pPr marL="457200" indent="-457200">
                        <a:buFont typeface="Arial" panose="020B0604020202020204" pitchFamily="34" charset="0"/>
                        <a:buChar char="•"/>
                      </a:pPr>
                      <a:r>
                        <a:rPr lang="nb-NO" sz="2600" b="0" dirty="0">
                          <a:solidFill>
                            <a:schemeClr val="tx1"/>
                          </a:solidFill>
                        </a:rPr>
                        <a:t>28 </a:t>
                      </a:r>
                      <a:r>
                        <a:rPr lang="nb-NO" sz="2600" b="0" dirty="0" err="1">
                          <a:solidFill>
                            <a:schemeClr val="tx1"/>
                          </a:solidFill>
                        </a:rPr>
                        <a:t>elevar</a:t>
                      </a:r>
                      <a:endParaRPr lang="nb-NO" sz="2600" b="0" dirty="0">
                        <a:solidFill>
                          <a:schemeClr val="tx1"/>
                        </a:solidFill>
                      </a:endParaRPr>
                    </a:p>
                    <a:p>
                      <a:pPr marL="457200" indent="-457200">
                        <a:buFont typeface="Arial" panose="020B0604020202020204" pitchFamily="34" charset="0"/>
                        <a:buChar char="•"/>
                      </a:pPr>
                      <a:r>
                        <a:rPr lang="nb-NO" sz="2600" b="0" dirty="0">
                          <a:solidFill>
                            <a:schemeClr val="tx1"/>
                          </a:solidFill>
                        </a:rPr>
                        <a:t>Elevbakgrunn</a:t>
                      </a:r>
                    </a:p>
                    <a:p>
                      <a:pPr marL="457200" indent="-457200">
                        <a:buFont typeface="Arial" panose="020B0604020202020204" pitchFamily="34" charset="0"/>
                        <a:buChar char="•"/>
                      </a:pPr>
                      <a:r>
                        <a:rPr lang="nb-NO" sz="2600" b="0" dirty="0" err="1">
                          <a:solidFill>
                            <a:schemeClr val="tx1"/>
                          </a:solidFill>
                        </a:rPr>
                        <a:t>Elevars</a:t>
                      </a:r>
                      <a:r>
                        <a:rPr lang="nb-NO" sz="2600" b="0" dirty="0">
                          <a:solidFill>
                            <a:schemeClr val="tx1"/>
                          </a:solidFill>
                        </a:rPr>
                        <a:t> </a:t>
                      </a:r>
                      <a:r>
                        <a:rPr lang="nb-NO" sz="2600" b="0" dirty="0" err="1">
                          <a:solidFill>
                            <a:schemeClr val="tx1"/>
                          </a:solidFill>
                        </a:rPr>
                        <a:t>faglege</a:t>
                      </a:r>
                      <a:r>
                        <a:rPr lang="nb-NO" sz="2600" b="0" dirty="0">
                          <a:solidFill>
                            <a:schemeClr val="tx1"/>
                          </a:solidFill>
                        </a:rPr>
                        <a:t> </a:t>
                      </a:r>
                      <a:r>
                        <a:rPr lang="nb-NO" sz="2600" b="0" dirty="0" err="1">
                          <a:solidFill>
                            <a:schemeClr val="tx1"/>
                          </a:solidFill>
                        </a:rPr>
                        <a:t>føresetnader</a:t>
                      </a:r>
                      <a:endParaRPr lang="nb-NO" sz="2600" b="0" dirty="0">
                        <a:solidFill>
                          <a:schemeClr val="tx1"/>
                        </a:solidFill>
                      </a:endParaRPr>
                    </a:p>
                    <a:p>
                      <a:pPr marL="457200" indent="-457200">
                        <a:buFont typeface="Arial" panose="020B0604020202020204" pitchFamily="34" charset="0"/>
                        <a:buChar char="•"/>
                      </a:pPr>
                      <a:r>
                        <a:rPr lang="nb-NO" sz="2600" b="0" dirty="0">
                          <a:solidFill>
                            <a:schemeClr val="tx1"/>
                          </a:solidFill>
                        </a:rPr>
                        <a:t>Munnlege </a:t>
                      </a:r>
                      <a:r>
                        <a:rPr lang="nb-NO" sz="2600" b="0" dirty="0" err="1">
                          <a:solidFill>
                            <a:schemeClr val="tx1"/>
                          </a:solidFill>
                        </a:rPr>
                        <a:t>ferdigheiter</a:t>
                      </a:r>
                      <a:r>
                        <a:rPr lang="nb-NO" sz="2600" b="0" dirty="0">
                          <a:solidFill>
                            <a:schemeClr val="tx1"/>
                          </a:solidFill>
                        </a:rPr>
                        <a:t>!</a:t>
                      </a:r>
                    </a:p>
                    <a:p>
                      <a:pPr marL="457200" indent="-457200">
                        <a:buFont typeface="Arial" panose="020B0604020202020204" pitchFamily="34" charset="0"/>
                        <a:buChar char="•"/>
                      </a:pPr>
                      <a:r>
                        <a:rPr lang="nb-NO" sz="2600" b="0" dirty="0">
                          <a:solidFill>
                            <a:schemeClr val="tx1"/>
                          </a:solidFill>
                        </a:rPr>
                        <a:t>3 </a:t>
                      </a:r>
                      <a:r>
                        <a:rPr lang="nb-NO" sz="2600" b="0" dirty="0" err="1">
                          <a:solidFill>
                            <a:schemeClr val="tx1"/>
                          </a:solidFill>
                        </a:rPr>
                        <a:t>assistentar</a:t>
                      </a:r>
                      <a:endParaRPr lang="nb-NO" sz="2600" b="0" dirty="0">
                        <a:solidFill>
                          <a:schemeClr val="tx1"/>
                        </a:solidFill>
                      </a:endParaRPr>
                    </a:p>
                    <a:p>
                      <a:pPr marL="457200" indent="-457200">
                        <a:buFont typeface="Arial" panose="020B0604020202020204" pitchFamily="34" charset="0"/>
                        <a:buChar char="•"/>
                      </a:pPr>
                      <a:r>
                        <a:rPr lang="nb-NO" sz="2600" b="0" dirty="0">
                          <a:solidFill>
                            <a:schemeClr val="tx1"/>
                          </a:solidFill>
                        </a:rPr>
                        <a:t>---------------------------------------</a:t>
                      </a:r>
                    </a:p>
                    <a:p>
                      <a:pPr marL="457200" indent="-457200">
                        <a:buFont typeface="Arial" panose="020B0604020202020204" pitchFamily="34" charset="0"/>
                        <a:buChar char="•"/>
                      </a:pPr>
                      <a:r>
                        <a:rPr lang="nb-NO" sz="2600" b="0" dirty="0">
                          <a:solidFill>
                            <a:schemeClr val="tx1"/>
                          </a:solidFill>
                        </a:rPr>
                        <a:t>Praktisk gjennomføring:</a:t>
                      </a:r>
                      <a:br>
                        <a:rPr lang="nb-NO" sz="2600" b="0" dirty="0">
                          <a:solidFill>
                            <a:schemeClr val="tx1"/>
                          </a:solidFill>
                        </a:rPr>
                      </a:br>
                      <a:r>
                        <a:rPr lang="nb-NO" sz="2600" b="0" dirty="0">
                          <a:solidFill>
                            <a:schemeClr val="tx1"/>
                          </a:solidFill>
                        </a:rPr>
                        <a:t>- prøveark</a:t>
                      </a:r>
                    </a:p>
                    <a:p>
                      <a:pPr marL="0" indent="0">
                        <a:buFont typeface="Arial" panose="020B0604020202020204" pitchFamily="34" charset="0"/>
                        <a:buNone/>
                      </a:pPr>
                      <a:r>
                        <a:rPr lang="nb-NO" sz="2600" b="0" dirty="0">
                          <a:solidFill>
                            <a:schemeClr val="tx1"/>
                          </a:solidFill>
                        </a:rPr>
                        <a:t>     - vurderingskriterier</a:t>
                      </a:r>
                      <a:br>
                        <a:rPr lang="nb-NO" sz="2600" b="0" dirty="0">
                          <a:solidFill>
                            <a:schemeClr val="tx1"/>
                          </a:solidFill>
                        </a:rPr>
                      </a:br>
                      <a:r>
                        <a:rPr lang="nb-NO" sz="2600" b="0" dirty="0">
                          <a:solidFill>
                            <a:schemeClr val="tx1"/>
                          </a:solidFill>
                        </a:rPr>
                        <a:t>     - </a:t>
                      </a:r>
                      <a:r>
                        <a:rPr lang="nb-NO" sz="2600" b="0" dirty="0" err="1">
                          <a:solidFill>
                            <a:schemeClr val="tx1"/>
                          </a:solidFill>
                        </a:rPr>
                        <a:t>elevar</a:t>
                      </a:r>
                      <a:r>
                        <a:rPr lang="nb-NO" sz="2600" b="0" dirty="0">
                          <a:solidFill>
                            <a:schemeClr val="tx1"/>
                          </a:solidFill>
                        </a:rPr>
                        <a:t> som treng </a:t>
                      </a:r>
                      <a:r>
                        <a:rPr lang="nb-NO" sz="2600" b="0" dirty="0" err="1">
                          <a:solidFill>
                            <a:schemeClr val="tx1"/>
                          </a:solidFill>
                        </a:rPr>
                        <a:t>meir</a:t>
                      </a:r>
                      <a:r>
                        <a:rPr lang="nb-NO" sz="2600" b="0" dirty="0">
                          <a:solidFill>
                            <a:schemeClr val="tx1"/>
                          </a:solidFill>
                        </a:rPr>
                        <a:t> </a:t>
                      </a:r>
                    </a:p>
                    <a:p>
                      <a:pPr marL="0" indent="0">
                        <a:buFont typeface="Arial" panose="020B0604020202020204" pitchFamily="34" charset="0"/>
                        <a:buNone/>
                      </a:pPr>
                      <a:r>
                        <a:rPr lang="nb-NO" sz="2600" b="0" dirty="0">
                          <a:solidFill>
                            <a:schemeClr val="tx1"/>
                          </a:solidFill>
                        </a:rPr>
                        <a:t>       førebuing</a:t>
                      </a:r>
                    </a:p>
                  </a:txBody>
                  <a:tcPr>
                    <a:solidFill>
                      <a:schemeClr val="accent1">
                        <a:lumMod val="20000"/>
                        <a:lumOff val="80000"/>
                      </a:schemeClr>
                    </a:solidFill>
                  </a:tcPr>
                </a:tc>
                <a:extLst>
                  <a:ext uri="{0D108BD9-81ED-4DB2-BD59-A6C34878D82A}">
                    <a16:rowId xmlns="" xmlns:a16="http://schemas.microsoft.com/office/drawing/2014/main" val="3385424804"/>
                  </a:ext>
                </a:extLst>
              </a:tr>
            </a:tbl>
          </a:graphicData>
        </a:graphic>
      </p:graphicFrame>
    </p:spTree>
    <p:extLst>
      <p:ext uri="{BB962C8B-B14F-4D97-AF65-F5344CB8AC3E}">
        <p14:creationId xmlns:p14="http://schemas.microsoft.com/office/powerpoint/2010/main" val="3586962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a:extLst>
              <a:ext uri="{FF2B5EF4-FFF2-40B4-BE49-F238E27FC236}">
                <a16:creationId xmlns="" xmlns:a16="http://schemas.microsoft.com/office/drawing/2014/main" id="{41939D24-0A3E-F340-A9DE-2D2AAA15B656}"/>
              </a:ext>
            </a:extLst>
          </p:cNvPr>
          <p:cNvSpPr>
            <a:spLocks noGrp="1"/>
          </p:cNvSpPr>
          <p:nvPr>
            <p:ph type="title"/>
          </p:nvPr>
        </p:nvSpPr>
        <p:spPr>
          <a:xfrm>
            <a:off x="838200" y="365126"/>
            <a:ext cx="10515600" cy="573026"/>
          </a:xfrm>
        </p:spPr>
        <p:txBody>
          <a:bodyPr>
            <a:normAutofit fontScale="90000"/>
          </a:bodyPr>
          <a:lstStyle/>
          <a:p>
            <a:pPr algn="ctr"/>
            <a:r>
              <a:rPr lang="nb-NO" dirty="0"/>
              <a:t>Prøveark til fagsamtale i kristendom</a:t>
            </a:r>
          </a:p>
        </p:txBody>
      </p:sp>
      <p:graphicFrame>
        <p:nvGraphicFramePr>
          <p:cNvPr id="9" name="Plassholder for innhold 8">
            <a:extLst>
              <a:ext uri="{FF2B5EF4-FFF2-40B4-BE49-F238E27FC236}">
                <a16:creationId xmlns="" xmlns:a16="http://schemas.microsoft.com/office/drawing/2014/main" id="{31897C7B-3D40-3549-90FB-B45DAFDACD2A}"/>
              </a:ext>
            </a:extLst>
          </p:cNvPr>
          <p:cNvGraphicFramePr>
            <a:graphicFrameLocks noGrp="1"/>
          </p:cNvGraphicFramePr>
          <p:nvPr>
            <p:ph idx="1"/>
            <p:extLst>
              <p:ext uri="{D42A27DB-BD31-4B8C-83A1-F6EECF244321}">
                <p14:modId xmlns:p14="http://schemas.microsoft.com/office/powerpoint/2010/main" val="3793910327"/>
              </p:ext>
            </p:extLst>
          </p:nvPr>
        </p:nvGraphicFramePr>
        <p:xfrm>
          <a:off x="838200" y="938152"/>
          <a:ext cx="10515600" cy="5786120"/>
        </p:xfrm>
        <a:graphic>
          <a:graphicData uri="http://schemas.openxmlformats.org/drawingml/2006/table">
            <a:tbl>
              <a:tblPr firstRow="1" bandRow="1">
                <a:tableStyleId>{5C22544A-7EE6-4342-B048-85BDC9FD1C3A}</a:tableStyleId>
              </a:tblPr>
              <a:tblGrid>
                <a:gridCol w="5257800">
                  <a:extLst>
                    <a:ext uri="{9D8B030D-6E8A-4147-A177-3AD203B41FA5}">
                      <a16:colId xmlns="" xmlns:a16="http://schemas.microsoft.com/office/drawing/2014/main" val="2407587308"/>
                    </a:ext>
                  </a:extLst>
                </a:gridCol>
                <a:gridCol w="5257800">
                  <a:extLst>
                    <a:ext uri="{9D8B030D-6E8A-4147-A177-3AD203B41FA5}">
                      <a16:colId xmlns="" xmlns:a16="http://schemas.microsoft.com/office/drawing/2014/main" val="2575711604"/>
                    </a:ext>
                  </a:extLst>
                </a:gridCol>
              </a:tblGrid>
              <a:tr h="370840">
                <a:tc gridSpan="2">
                  <a:txBody>
                    <a:bodyPr/>
                    <a:lstStyle/>
                    <a:p>
                      <a:pPr algn="ctr"/>
                      <a:r>
                        <a:rPr lang="nn-NO" sz="1200" b="1" kern="1200" dirty="0">
                          <a:solidFill>
                            <a:schemeClr val="bg1"/>
                          </a:solidFill>
                          <a:effectLst/>
                          <a:latin typeface="+mn-lt"/>
                          <a:ea typeface="+mn-ea"/>
                          <a:cs typeface="+mn-cs"/>
                        </a:rPr>
                        <a:t>Spørsmål du</a:t>
                      </a:r>
                      <a:r>
                        <a:rPr lang="nn-NO" sz="1200" b="1" i="1" kern="1200" dirty="0">
                          <a:solidFill>
                            <a:schemeClr val="bg1"/>
                          </a:solidFill>
                          <a:effectLst/>
                          <a:latin typeface="+mn-lt"/>
                          <a:ea typeface="+mn-ea"/>
                          <a:cs typeface="+mn-cs"/>
                        </a:rPr>
                        <a:t> kan </a:t>
                      </a:r>
                      <a:r>
                        <a:rPr lang="nn-NO" sz="1200" b="1" kern="1200" dirty="0">
                          <a:solidFill>
                            <a:schemeClr val="bg1"/>
                          </a:solidFill>
                          <a:effectLst/>
                          <a:latin typeface="+mn-lt"/>
                          <a:ea typeface="+mn-ea"/>
                          <a:cs typeface="+mn-cs"/>
                        </a:rPr>
                        <a:t>få i fagsamtalen</a:t>
                      </a:r>
                      <a:endParaRPr lang="nb-NO" sz="1200" b="1" kern="1200" dirty="0">
                        <a:solidFill>
                          <a:schemeClr val="bg1"/>
                        </a:solidFill>
                        <a:effectLst/>
                        <a:latin typeface="+mn-lt"/>
                        <a:ea typeface="+mn-ea"/>
                        <a:cs typeface="+mn-cs"/>
                      </a:endParaRPr>
                    </a:p>
                    <a:p>
                      <a:pPr algn="ctr"/>
                      <a:r>
                        <a:rPr lang="nn-NO" sz="1200" b="0" kern="1200" dirty="0">
                          <a:solidFill>
                            <a:schemeClr val="tx1"/>
                          </a:solidFill>
                          <a:effectLst/>
                          <a:highlight>
                            <a:srgbClr val="FFFF00"/>
                          </a:highlight>
                          <a:latin typeface="+mn-lt"/>
                          <a:ea typeface="+mn-ea"/>
                          <a:cs typeface="+mn-cs"/>
                        </a:rPr>
                        <a:t>Du kan leite etter </a:t>
                      </a:r>
                      <a:r>
                        <a:rPr lang="nn-NO" sz="1200" b="0" kern="1200" dirty="0" err="1">
                          <a:solidFill>
                            <a:schemeClr val="tx1"/>
                          </a:solidFill>
                          <a:effectLst/>
                          <a:highlight>
                            <a:srgbClr val="FFFF00"/>
                          </a:highlight>
                          <a:latin typeface="+mn-lt"/>
                          <a:ea typeface="+mn-ea"/>
                          <a:cs typeface="+mn-cs"/>
                        </a:rPr>
                        <a:t>svar</a:t>
                      </a:r>
                      <a:r>
                        <a:rPr lang="nn-NO" sz="1200" b="0" kern="1200" dirty="0">
                          <a:solidFill>
                            <a:schemeClr val="tx1"/>
                          </a:solidFill>
                          <a:effectLst/>
                          <a:highlight>
                            <a:srgbClr val="FFFF00"/>
                          </a:highlight>
                          <a:latin typeface="+mn-lt"/>
                          <a:ea typeface="+mn-ea"/>
                          <a:cs typeface="+mn-cs"/>
                        </a:rPr>
                        <a:t> ved å </a:t>
                      </a:r>
                      <a:br>
                        <a:rPr lang="nn-NO" sz="1200" b="0" kern="1200" dirty="0">
                          <a:solidFill>
                            <a:schemeClr val="tx1"/>
                          </a:solidFill>
                          <a:effectLst/>
                          <a:highlight>
                            <a:srgbClr val="FFFF00"/>
                          </a:highlight>
                          <a:latin typeface="+mn-lt"/>
                          <a:ea typeface="+mn-ea"/>
                          <a:cs typeface="+mn-cs"/>
                        </a:rPr>
                      </a:br>
                      <a:r>
                        <a:rPr lang="nn-NO" sz="1200" b="0" kern="1200" dirty="0">
                          <a:solidFill>
                            <a:schemeClr val="tx1"/>
                          </a:solidFill>
                          <a:effectLst/>
                          <a:highlight>
                            <a:srgbClr val="FFFF00"/>
                          </a:highlight>
                          <a:latin typeface="+mn-lt"/>
                          <a:ea typeface="+mn-ea"/>
                          <a:cs typeface="+mn-cs"/>
                        </a:rPr>
                        <a:t>- lese i kapittel 3 i Tro som bærer</a:t>
                      </a:r>
                      <a:endParaRPr lang="nb-NO" sz="1200" b="0" kern="1200" dirty="0">
                        <a:solidFill>
                          <a:schemeClr val="tx1"/>
                        </a:solidFill>
                        <a:effectLst/>
                        <a:highlight>
                          <a:srgbClr val="FFFF00"/>
                        </a:highlight>
                        <a:latin typeface="+mn-lt"/>
                        <a:ea typeface="+mn-ea"/>
                        <a:cs typeface="+mn-cs"/>
                      </a:endParaRPr>
                    </a:p>
                    <a:p>
                      <a:pPr algn="ctr"/>
                      <a:r>
                        <a:rPr lang="nn-NO" sz="1200" b="0" kern="1200" dirty="0">
                          <a:solidFill>
                            <a:schemeClr val="tx1"/>
                          </a:solidFill>
                          <a:effectLst/>
                          <a:highlight>
                            <a:srgbClr val="FFFF00"/>
                          </a:highlight>
                          <a:latin typeface="+mn-lt"/>
                          <a:ea typeface="+mn-ea"/>
                          <a:cs typeface="+mn-cs"/>
                        </a:rPr>
                        <a:t>- sjå på svara til oppgåver du har jobba med i timane</a:t>
                      </a:r>
                      <a:endParaRPr lang="nb-NO" sz="1200" b="0" kern="1200" dirty="0">
                        <a:solidFill>
                          <a:schemeClr val="tx1"/>
                        </a:solidFill>
                        <a:effectLst/>
                        <a:highlight>
                          <a:srgbClr val="FFFF00"/>
                        </a:highlight>
                        <a:latin typeface="+mn-lt"/>
                        <a:ea typeface="+mn-ea"/>
                        <a:cs typeface="+mn-cs"/>
                      </a:endParaRPr>
                    </a:p>
                    <a:p>
                      <a:pPr algn="ctr"/>
                      <a:r>
                        <a:rPr lang="nn-NO" sz="1200" b="0" kern="1200" dirty="0">
                          <a:solidFill>
                            <a:schemeClr val="tx1"/>
                          </a:solidFill>
                          <a:effectLst/>
                          <a:highlight>
                            <a:srgbClr val="FFFF00"/>
                          </a:highlight>
                          <a:latin typeface="+mn-lt"/>
                          <a:ea typeface="+mn-ea"/>
                          <a:cs typeface="+mn-cs"/>
                        </a:rPr>
                        <a:t>- sjå på </a:t>
                      </a:r>
                      <a:r>
                        <a:rPr lang="nn-NO" sz="1200" b="0" kern="1200" dirty="0" err="1">
                          <a:solidFill>
                            <a:schemeClr val="tx1"/>
                          </a:solidFill>
                          <a:effectLst/>
                          <a:highlight>
                            <a:srgbClr val="FFFF00"/>
                          </a:highlight>
                          <a:latin typeface="+mn-lt"/>
                          <a:ea typeface="+mn-ea"/>
                          <a:cs typeface="+mn-cs"/>
                        </a:rPr>
                        <a:t>Ressurser</a:t>
                      </a:r>
                      <a:r>
                        <a:rPr lang="nn-NO" sz="1200" b="0" kern="1200" dirty="0">
                          <a:solidFill>
                            <a:schemeClr val="tx1"/>
                          </a:solidFill>
                          <a:effectLst/>
                          <a:highlight>
                            <a:srgbClr val="FFFF00"/>
                          </a:highlight>
                          <a:latin typeface="+mn-lt"/>
                          <a:ea typeface="+mn-ea"/>
                          <a:cs typeface="+mn-cs"/>
                        </a:rPr>
                        <a:t> på It's Learning i mappa Fedrehistoria</a:t>
                      </a:r>
                      <a:r>
                        <a:rPr lang="nb-NO" sz="1200" b="0" dirty="0">
                          <a:solidFill>
                            <a:schemeClr val="tx1"/>
                          </a:solidFill>
                          <a:effectLst/>
                          <a:highlight>
                            <a:srgbClr val="FFFF00"/>
                          </a:highlight>
                        </a:rPr>
                        <a:t> </a:t>
                      </a:r>
                      <a:endParaRPr lang="nb-NO" sz="1200" b="0" dirty="0">
                        <a:solidFill>
                          <a:schemeClr val="tx1"/>
                        </a:solidFill>
                        <a:highlight>
                          <a:srgbClr val="FFFF00"/>
                        </a:highlight>
                      </a:endParaRPr>
                    </a:p>
                  </a:txBody>
                  <a:tcPr/>
                </a:tc>
                <a:tc hMerge="1">
                  <a:txBody>
                    <a:bodyPr/>
                    <a:lstStyle/>
                    <a:p>
                      <a:endParaRPr lang="nb-NO" dirty="0"/>
                    </a:p>
                  </a:txBody>
                  <a:tcPr/>
                </a:tc>
                <a:extLst>
                  <a:ext uri="{0D108BD9-81ED-4DB2-BD59-A6C34878D82A}">
                    <a16:rowId xmlns="" xmlns:a16="http://schemas.microsoft.com/office/drawing/2014/main" val="630640237"/>
                  </a:ext>
                </a:extLst>
              </a:tr>
              <a:tr h="181630">
                <a:tc>
                  <a:txBody>
                    <a:bodyPr/>
                    <a:lstStyle/>
                    <a:p>
                      <a:pPr>
                        <a:spcAft>
                          <a:spcPts val="0"/>
                        </a:spcAft>
                      </a:pPr>
                      <a:r>
                        <a:rPr lang="nn-NO" sz="1200" b="1" dirty="0">
                          <a:effectLst/>
                          <a:latin typeface="Calibri" panose="020F0502020204030204" pitchFamily="34" charset="0"/>
                          <a:ea typeface="Calibri" panose="020F0502020204030204" pitchFamily="34" charset="0"/>
                          <a:cs typeface="Times New Roman" panose="02020603050405020304" pitchFamily="18" charset="0"/>
                        </a:rPr>
                        <a:t>Fakta-spørsmål</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n-NO" sz="1200" b="1" dirty="0">
                          <a:effectLst/>
                          <a:latin typeface="Calibri" panose="020F0502020204030204" pitchFamily="34" charset="0"/>
                          <a:ea typeface="Calibri" panose="020F0502020204030204" pitchFamily="34" charset="0"/>
                          <a:cs typeface="Times New Roman" panose="02020603050405020304" pitchFamily="18" charset="0"/>
                        </a:rPr>
                        <a:t>Refleksjonsspørsmål</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623519829"/>
                  </a:ext>
                </a:extLst>
              </a:tr>
              <a:tr h="370840">
                <a:tc>
                  <a:txBody>
                    <a:bodyPr/>
                    <a:lstStyle/>
                    <a:p>
                      <a:pPr marL="342900" lvl="0" indent="-342900">
                        <a:spcAft>
                          <a:spcPts val="0"/>
                        </a:spcAft>
                        <a:buFont typeface="Symbol" pitchFamily="2" charset="2"/>
                        <a:buChar char=""/>
                      </a:pPr>
                      <a:r>
                        <a:rPr lang="nn-NO" sz="1200">
                          <a:effectLst/>
                          <a:latin typeface="Calibri" panose="020F0502020204030204" pitchFamily="34" charset="0"/>
                          <a:ea typeface="Calibri" panose="020F0502020204030204" pitchFamily="34" charset="0"/>
                          <a:cs typeface="Times New Roman" panose="02020603050405020304" pitchFamily="18" charset="0"/>
                        </a:rPr>
                        <a:t>Kor kom Abram frå?</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itchFamily="2" charset="2"/>
                        <a:buChar char=""/>
                      </a:pPr>
                      <a:r>
                        <a:rPr lang="nn-NO" sz="1200">
                          <a:effectLst/>
                          <a:latin typeface="Calibri" panose="020F0502020204030204" pitchFamily="34" charset="0"/>
                          <a:ea typeface="Calibri" panose="020F0502020204030204" pitchFamily="34" charset="0"/>
                          <a:cs typeface="Times New Roman" panose="02020603050405020304" pitchFamily="18" charset="0"/>
                        </a:rPr>
                        <a:t>Kven var Abram gift med?</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itchFamily="2" charset="2"/>
                        <a:buChar char=""/>
                      </a:pPr>
                      <a:r>
                        <a:rPr lang="nn-NO" sz="1200">
                          <a:effectLst/>
                          <a:latin typeface="Calibri" panose="020F0502020204030204" pitchFamily="34" charset="0"/>
                          <a:ea typeface="Calibri" panose="020F0502020204030204" pitchFamily="34" charset="0"/>
                          <a:cs typeface="Times New Roman" panose="02020603050405020304" pitchFamily="18" charset="0"/>
                        </a:rPr>
                        <a:t>Kva veit du om staden Abram kom frå?</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n-NO" sz="1200">
                          <a:effectLst/>
                          <a:latin typeface="Calibri" panose="020F0502020204030204" pitchFamily="34" charset="0"/>
                          <a:ea typeface="Calibri" panose="020F0502020204030204" pitchFamily="34" charset="0"/>
                          <a:cs typeface="Times New Roman" panose="02020603050405020304" pitchFamily="18" charset="0"/>
                        </a:rPr>
                        <a:t> </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747696070"/>
                  </a:ext>
                </a:extLst>
              </a:tr>
              <a:tr h="370840">
                <a:tc>
                  <a:txBody>
                    <a:bodyPr/>
                    <a:lstStyle/>
                    <a:p>
                      <a:pPr marL="342900" lvl="0" indent="-342900">
                        <a:spcAft>
                          <a:spcPts val="0"/>
                        </a:spcAft>
                        <a:buFont typeface="Symbol" pitchFamily="2" charset="2"/>
                        <a:buChar char=""/>
                      </a:pPr>
                      <a:r>
                        <a:rPr lang="nn-NO" sz="1200" dirty="0">
                          <a:effectLst/>
                          <a:latin typeface="Calibri" panose="020F0502020204030204" pitchFamily="34" charset="0"/>
                          <a:ea typeface="Calibri" panose="020F0502020204030204" pitchFamily="34" charset="0"/>
                          <a:cs typeface="Times New Roman" panose="02020603050405020304" pitchFamily="18" charset="0"/>
                        </a:rPr>
                        <a:t>Kvifor flytta Abram frå staden han kom frå?</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itchFamily="2" charset="2"/>
                        <a:buChar char=""/>
                      </a:pPr>
                      <a:r>
                        <a:rPr lang="nn-NO" sz="1200" dirty="0">
                          <a:effectLst/>
                          <a:latin typeface="Calibri" panose="020F0502020204030204" pitchFamily="34" charset="0"/>
                          <a:ea typeface="Calibri" panose="020F0502020204030204" pitchFamily="34" charset="0"/>
                          <a:cs typeface="Times New Roman" panose="02020603050405020304" pitchFamily="18" charset="0"/>
                        </a:rPr>
                        <a:t>Kor flytta Abram til?</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spcAft>
                          <a:spcPts val="0"/>
                        </a:spcAft>
                        <a:buFont typeface="Symbol" pitchFamily="2" charset="2"/>
                        <a:buChar char=""/>
                      </a:pPr>
                      <a:r>
                        <a:rPr lang="nn-NO" sz="1200">
                          <a:effectLst/>
                          <a:latin typeface="Calibri" panose="020F0502020204030204" pitchFamily="34" charset="0"/>
                          <a:ea typeface="Calibri" panose="020F0502020204030204" pitchFamily="34" charset="0"/>
                          <a:cs typeface="Times New Roman" panose="02020603050405020304" pitchFamily="18" charset="0"/>
                        </a:rPr>
                        <a:t>Kva var det Gud ville vise Abram?</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441664352"/>
                  </a:ext>
                </a:extLst>
              </a:tr>
              <a:tr h="370840">
                <a:tc>
                  <a:txBody>
                    <a:bodyPr/>
                    <a:lstStyle/>
                    <a:p>
                      <a:pPr marL="342900" lvl="0" indent="-342900">
                        <a:spcAft>
                          <a:spcPts val="0"/>
                        </a:spcAft>
                        <a:buFont typeface="Symbol" pitchFamily="2" charset="2"/>
                        <a:buChar char=""/>
                      </a:pPr>
                      <a:r>
                        <a:rPr lang="nn-NO" sz="1200" dirty="0">
                          <a:effectLst/>
                          <a:latin typeface="Calibri" panose="020F0502020204030204" pitchFamily="34" charset="0"/>
                          <a:ea typeface="Calibri" panose="020F0502020204030204" pitchFamily="34" charset="0"/>
                          <a:cs typeface="Times New Roman" panose="02020603050405020304" pitchFamily="18" charset="0"/>
                        </a:rPr>
                        <a:t>Kva for eit løfte var det Gud gav Abram?</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itchFamily="2" charset="2"/>
                        <a:buChar char=""/>
                      </a:pPr>
                      <a:r>
                        <a:rPr lang="nn-NO" sz="1200" dirty="0">
                          <a:effectLst/>
                          <a:latin typeface="Calibri" panose="020F0502020204030204" pitchFamily="34" charset="0"/>
                          <a:ea typeface="Calibri" panose="020F0502020204030204" pitchFamily="34" charset="0"/>
                          <a:cs typeface="Times New Roman" panose="02020603050405020304" pitchFamily="18" charset="0"/>
                        </a:rPr>
                        <a:t>Fortel på kva måte Gud gav løftet til Abram.</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itchFamily="2" charset="2"/>
                        <a:buChar char=""/>
                      </a:pPr>
                      <a:r>
                        <a:rPr lang="nn-NO" sz="1200" dirty="0">
                          <a:effectLst/>
                          <a:latin typeface="Calibri" panose="020F0502020204030204" pitchFamily="34" charset="0"/>
                          <a:ea typeface="Calibri" panose="020F0502020204030204" pitchFamily="34" charset="0"/>
                          <a:cs typeface="Times New Roman" panose="02020603050405020304" pitchFamily="18" charset="0"/>
                        </a:rPr>
                        <a:t>Kva kallar vi eit slikt løfte?</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spcAft>
                          <a:spcPts val="0"/>
                        </a:spcAft>
                        <a:buFont typeface="Symbol" pitchFamily="2" charset="2"/>
                        <a:buChar char=""/>
                      </a:pPr>
                      <a:r>
                        <a:rPr lang="nn-NO" sz="1200">
                          <a:effectLst/>
                          <a:latin typeface="Calibri" panose="020F0502020204030204" pitchFamily="34" charset="0"/>
                          <a:ea typeface="Calibri" panose="020F0502020204030204" pitchFamily="34" charset="0"/>
                          <a:cs typeface="Times New Roman" panose="02020603050405020304" pitchFamily="18" charset="0"/>
                        </a:rPr>
                        <a:t>Kva var problemet med løftet Gud gav Abram?</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700408601"/>
                  </a:ext>
                </a:extLst>
              </a:tr>
              <a:tr h="370840">
                <a:tc>
                  <a:txBody>
                    <a:bodyPr/>
                    <a:lstStyle/>
                    <a:p>
                      <a:pPr marL="342900" lvl="0" indent="-342900">
                        <a:spcAft>
                          <a:spcPts val="0"/>
                        </a:spcAft>
                        <a:buFont typeface="Symbol" pitchFamily="2" charset="2"/>
                        <a:buChar char=""/>
                      </a:pPr>
                      <a:r>
                        <a:rPr lang="nn-NO" sz="1200">
                          <a:effectLst/>
                          <a:latin typeface="Calibri" panose="020F0502020204030204" pitchFamily="34" charset="0"/>
                          <a:ea typeface="Calibri" panose="020F0502020204030204" pitchFamily="34" charset="0"/>
                          <a:cs typeface="Times New Roman" panose="02020603050405020304" pitchFamily="18" charset="0"/>
                        </a:rPr>
                        <a:t>Korleis blei Abram far for første gong?</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itchFamily="2" charset="2"/>
                        <a:buChar char=""/>
                      </a:pPr>
                      <a:r>
                        <a:rPr lang="nn-NO" sz="1200">
                          <a:effectLst/>
                          <a:latin typeface="Calibri" panose="020F0502020204030204" pitchFamily="34" charset="0"/>
                          <a:ea typeface="Calibri" panose="020F0502020204030204" pitchFamily="34" charset="0"/>
                          <a:cs typeface="Times New Roman" panose="02020603050405020304" pitchFamily="18" charset="0"/>
                        </a:rPr>
                        <a:t>Kva heitte den første sonen?</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spcAft>
                          <a:spcPts val="0"/>
                        </a:spcAft>
                        <a:buFont typeface="Symbol" pitchFamily="2" charset="2"/>
                        <a:buChar char=""/>
                      </a:pPr>
                      <a:r>
                        <a:rPr lang="nn-NO" sz="1200">
                          <a:effectLst/>
                          <a:latin typeface="Calibri" panose="020F0502020204030204" pitchFamily="34" charset="0"/>
                          <a:ea typeface="Calibri" panose="020F0502020204030204" pitchFamily="34" charset="0"/>
                          <a:cs typeface="Times New Roman" panose="02020603050405020304" pitchFamily="18" charset="0"/>
                        </a:rPr>
                        <a:t>Kva problem oppstod då Abram fekk sin første son?</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itchFamily="2" charset="2"/>
                        <a:buChar char=""/>
                      </a:pPr>
                      <a:r>
                        <a:rPr lang="nn-NO" sz="1200">
                          <a:effectLst/>
                          <a:latin typeface="Calibri" panose="020F0502020204030204" pitchFamily="34" charset="0"/>
                          <a:ea typeface="Calibri" panose="020F0502020204030204" pitchFamily="34" charset="0"/>
                          <a:cs typeface="Times New Roman" panose="02020603050405020304" pitchFamily="18" charset="0"/>
                        </a:rPr>
                        <a:t>Var Guds løfte oppfylt då Abram fekk den første sonen sin?</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08757013"/>
                  </a:ext>
                </a:extLst>
              </a:tr>
              <a:tr h="370840">
                <a:tc>
                  <a:txBody>
                    <a:bodyPr/>
                    <a:lstStyle/>
                    <a:p>
                      <a:pPr marL="342900" lvl="0" indent="-342900">
                        <a:spcAft>
                          <a:spcPts val="0"/>
                        </a:spcAft>
                        <a:buFont typeface="Symbol" pitchFamily="2" charset="2"/>
                        <a:buChar char=""/>
                      </a:pPr>
                      <a:r>
                        <a:rPr lang="nn-NO" sz="1200">
                          <a:effectLst/>
                          <a:latin typeface="Calibri" panose="020F0502020204030204" pitchFamily="34" charset="0"/>
                          <a:ea typeface="Calibri" panose="020F0502020204030204" pitchFamily="34" charset="0"/>
                          <a:cs typeface="Times New Roman" panose="02020603050405020304" pitchFamily="18" charset="0"/>
                        </a:rPr>
                        <a:t>Kva måtte skje for at Guds løfte til Abram vart oppfylt?</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spcAft>
                          <a:spcPts val="0"/>
                        </a:spcAft>
                        <a:buFont typeface="Symbol" pitchFamily="2" charset="2"/>
                        <a:buChar char=""/>
                      </a:pPr>
                      <a:r>
                        <a:rPr lang="nn-NO" sz="1200">
                          <a:effectLst/>
                          <a:latin typeface="Calibri" panose="020F0502020204030204" pitchFamily="34" charset="0"/>
                          <a:ea typeface="Calibri" panose="020F0502020204030204" pitchFamily="34" charset="0"/>
                          <a:cs typeface="Times New Roman" panose="02020603050405020304" pitchFamily="18" charset="0"/>
                        </a:rPr>
                        <a:t>Kvifor begynte Abram å tvile på at Gud ville halde løftet sitt?</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2308276"/>
                  </a:ext>
                </a:extLst>
              </a:tr>
              <a:tr h="370840">
                <a:tc>
                  <a:txBody>
                    <a:bodyPr/>
                    <a:lstStyle/>
                    <a:p>
                      <a:pPr marL="342900" lvl="0" indent="-342900">
                        <a:spcAft>
                          <a:spcPts val="0"/>
                        </a:spcAft>
                        <a:buFont typeface="Symbol" pitchFamily="2" charset="2"/>
                        <a:buChar char=""/>
                      </a:pPr>
                      <a:r>
                        <a:rPr lang="nn-NO" sz="1200" dirty="0">
                          <a:effectLst/>
                          <a:latin typeface="Calibri" panose="020F0502020204030204" pitchFamily="34" charset="0"/>
                          <a:ea typeface="Calibri" panose="020F0502020204030204" pitchFamily="34" charset="0"/>
                          <a:cs typeface="Times New Roman" panose="02020603050405020304" pitchFamily="18" charset="0"/>
                        </a:rPr>
                        <a:t>Kvifor vart Abram sitt namn endra til Abraham?</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itchFamily="2" charset="2"/>
                        <a:buChar char=""/>
                      </a:pPr>
                      <a:r>
                        <a:rPr lang="nn-NO" sz="1200" dirty="0">
                          <a:effectLst/>
                          <a:latin typeface="Calibri" panose="020F0502020204030204" pitchFamily="34" charset="0"/>
                          <a:ea typeface="Calibri" panose="020F0502020204030204" pitchFamily="34" charset="0"/>
                          <a:cs typeface="Times New Roman" panose="02020603050405020304" pitchFamily="18" charset="0"/>
                        </a:rPr>
                        <a:t>Kva betyr det at Abraham er stamfar?</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itchFamily="2" charset="2"/>
                        <a:buChar char=""/>
                      </a:pPr>
                      <a:r>
                        <a:rPr lang="nn-NO" sz="1200" dirty="0">
                          <a:effectLst/>
                          <a:latin typeface="Calibri" panose="020F0502020204030204" pitchFamily="34" charset="0"/>
                          <a:ea typeface="Calibri" panose="020F0502020204030204" pitchFamily="34" charset="0"/>
                          <a:cs typeface="Times New Roman" panose="02020603050405020304" pitchFamily="18" charset="0"/>
                        </a:rPr>
                        <a:t>Kva for tre religionar reknar Abraham som sin stamfar?</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spcAft>
                          <a:spcPts val="0"/>
                        </a:spcAft>
                        <a:buFont typeface="Symbol" pitchFamily="2" charset="2"/>
                        <a:buChar char=""/>
                      </a:pPr>
                      <a:r>
                        <a:rPr lang="nn-NO" sz="1200" dirty="0">
                          <a:effectLst/>
                          <a:latin typeface="Calibri" panose="020F0502020204030204" pitchFamily="34" charset="0"/>
                          <a:ea typeface="Calibri" panose="020F0502020204030204" pitchFamily="34" charset="0"/>
                          <a:cs typeface="Times New Roman" panose="02020603050405020304" pitchFamily="18" charset="0"/>
                        </a:rPr>
                        <a:t>Kva trur du Abraham lærte om Gud ved det som skjedde?</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itchFamily="2" charset="2"/>
                        <a:buChar char=""/>
                      </a:pPr>
                      <a:r>
                        <a:rPr lang="nn-NO" sz="1200" dirty="0">
                          <a:effectLst/>
                          <a:latin typeface="Calibri" panose="020F0502020204030204" pitchFamily="34" charset="0"/>
                          <a:ea typeface="Calibri" panose="020F0502020204030204" pitchFamily="34" charset="0"/>
                          <a:cs typeface="Times New Roman" panose="02020603050405020304" pitchFamily="18" charset="0"/>
                        </a:rPr>
                        <a:t>Kva rolle spelar Abraham i Guds plan for </a:t>
                      </a:r>
                      <a:r>
                        <a:rPr lang="nn-NO" sz="1200" dirty="0" err="1">
                          <a:effectLst/>
                          <a:latin typeface="Calibri" panose="020F0502020204030204" pitchFamily="34" charset="0"/>
                          <a:ea typeface="Calibri" panose="020F0502020204030204" pitchFamily="34" charset="0"/>
                          <a:cs typeface="Times New Roman" panose="02020603050405020304" pitchFamily="18" charset="0"/>
                        </a:rPr>
                        <a:t>Israelsfolket</a:t>
                      </a:r>
                      <a:r>
                        <a:rPr lang="nn-NO" sz="1200" dirty="0">
                          <a:effectLst/>
                          <a:latin typeface="Calibri" panose="020F0502020204030204" pitchFamily="34" charset="0"/>
                          <a:ea typeface="Calibri" panose="020F0502020204030204" pitchFamily="34" charset="0"/>
                          <a:cs typeface="Times New Roman" panose="02020603050405020304" pitchFamily="18" charset="0"/>
                        </a:rPr>
                        <a:t> og alle menneske?</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055974958"/>
                  </a:ext>
                </a:extLst>
              </a:tr>
              <a:tr h="370840">
                <a:tc gridSpan="2">
                  <a:txBody>
                    <a:bodyPr/>
                    <a:lstStyle/>
                    <a:p>
                      <a:pPr algn="ctr">
                        <a:spcAft>
                          <a:spcPts val="0"/>
                        </a:spcAft>
                      </a:pPr>
                      <a:r>
                        <a:rPr lang="nn-NO" sz="1200" b="1" dirty="0">
                          <a:effectLst/>
                          <a:latin typeface="Calibri" panose="020F0502020204030204" pitchFamily="34" charset="0"/>
                          <a:ea typeface="Calibri" panose="020F0502020204030204" pitchFamily="34" charset="0"/>
                          <a:cs typeface="Times New Roman" panose="02020603050405020304" pitchFamily="18" charset="0"/>
                        </a:rPr>
                        <a:t>Vurderingskriterier</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nn-NO" sz="1200" dirty="0">
                          <a:effectLst/>
                          <a:latin typeface="Calibri" panose="020F0502020204030204" pitchFamily="34" charset="0"/>
                          <a:ea typeface="Calibri" panose="020F0502020204030204" pitchFamily="34" charset="0"/>
                          <a:cs typeface="Times New Roman" panose="02020603050405020304" pitchFamily="18" charset="0"/>
                        </a:rPr>
                        <a:t>Dette vil bli lagt vekt på når du skal bli vurdert:</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gn="ctr">
                        <a:spcAft>
                          <a:spcPts val="0"/>
                        </a:spcAft>
                      </a:pP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320608817"/>
                  </a:ext>
                </a:extLst>
              </a:tr>
              <a:tr h="158935">
                <a:tc gridSpan="2">
                  <a:txBody>
                    <a:bodyPr/>
                    <a:lstStyle/>
                    <a:p>
                      <a:pPr marL="4000500" lvl="8" indent="-342900" algn="l">
                        <a:spcAft>
                          <a:spcPts val="0"/>
                        </a:spcAft>
                        <a:buFont typeface="Symbol" pitchFamily="2" charset="2"/>
                        <a:buChar char=""/>
                      </a:pPr>
                      <a:r>
                        <a:rPr lang="nn-NO" sz="1200" dirty="0">
                          <a:effectLst/>
                          <a:latin typeface="Calibri" panose="020F0502020204030204" pitchFamily="34" charset="0"/>
                          <a:ea typeface="Calibri" panose="020F0502020204030204" pitchFamily="34" charset="0"/>
                          <a:cs typeface="Times New Roman" panose="02020603050405020304" pitchFamily="18" charset="0"/>
                        </a:rPr>
                        <a:t>Innlevering av lekse på It's Learning</a:t>
                      </a:r>
                    </a:p>
                  </a:txBody>
                  <a:tcPr marL="68580" marR="68580" marT="0" marB="0"/>
                </a:tc>
                <a:tc hMerge="1">
                  <a:txBody>
                    <a:bodyPr/>
                    <a:lstStyle/>
                    <a:p>
                      <a:pPr marL="342900" lvl="0" indent="-342900">
                        <a:spcAft>
                          <a:spcPts val="0"/>
                        </a:spcAft>
                        <a:buFont typeface="Symbol" pitchFamily="2" charset="2"/>
                        <a:buChar char=""/>
                      </a:pP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513948469"/>
                  </a:ext>
                </a:extLst>
              </a:tr>
              <a:tr h="370840">
                <a:tc gridSpan="2">
                  <a:txBody>
                    <a:bodyPr/>
                    <a:lstStyle/>
                    <a:p>
                      <a:pPr marL="4000500" lvl="8" indent="-342900" algn="l">
                        <a:spcAft>
                          <a:spcPts val="0"/>
                        </a:spcAft>
                        <a:buFont typeface="Symbol" pitchFamily="2" charset="2"/>
                        <a:buChar char=""/>
                      </a:pPr>
                      <a:r>
                        <a:rPr lang="nn-NO" sz="1200" dirty="0">
                          <a:effectLst/>
                          <a:latin typeface="Calibri" panose="020F0502020204030204" pitchFamily="34" charset="0"/>
                          <a:ea typeface="Calibri" panose="020F0502020204030204" pitchFamily="34" charset="0"/>
                          <a:cs typeface="Times New Roman" panose="02020603050405020304" pitchFamily="18" charset="0"/>
                        </a:rPr>
                        <a:t>At du er munnleg aktiv i samtalen ved å </a:t>
                      </a:r>
                      <a:br>
                        <a:rPr lang="nn-NO" sz="1200" dirty="0">
                          <a:effectLst/>
                          <a:latin typeface="Calibri" panose="020F0502020204030204" pitchFamily="34" charset="0"/>
                          <a:ea typeface="Calibri" panose="020F0502020204030204" pitchFamily="34" charset="0"/>
                          <a:cs typeface="Times New Roman" panose="02020603050405020304" pitchFamily="18" charset="0"/>
                        </a:rPr>
                      </a:br>
                      <a:r>
                        <a:rPr lang="nn-NO" sz="1200" dirty="0">
                          <a:effectLst/>
                          <a:latin typeface="Calibri" panose="020F0502020204030204" pitchFamily="34" charset="0"/>
                          <a:ea typeface="Calibri" panose="020F0502020204030204" pitchFamily="34" charset="0"/>
                          <a:cs typeface="Times New Roman" panose="02020603050405020304" pitchFamily="18" charset="0"/>
                        </a:rPr>
                        <a:t>- fortelje</a:t>
                      </a:r>
                      <a:br>
                        <a:rPr lang="nn-NO" sz="1200" dirty="0">
                          <a:effectLst/>
                          <a:latin typeface="Calibri" panose="020F0502020204030204" pitchFamily="34" charset="0"/>
                          <a:ea typeface="Calibri" panose="020F0502020204030204" pitchFamily="34" charset="0"/>
                          <a:cs typeface="Times New Roman" panose="02020603050405020304" pitchFamily="18" charset="0"/>
                        </a:rPr>
                      </a:br>
                      <a:r>
                        <a:rPr lang="nn-NO" sz="1200" dirty="0">
                          <a:effectLst/>
                          <a:latin typeface="Calibri" panose="020F0502020204030204" pitchFamily="34" charset="0"/>
                          <a:ea typeface="Calibri" panose="020F0502020204030204" pitchFamily="34" charset="0"/>
                          <a:cs typeface="Times New Roman" panose="02020603050405020304" pitchFamily="18" charset="0"/>
                        </a:rPr>
                        <a:t>- forklare og </a:t>
                      </a:r>
                      <a:br>
                        <a:rPr lang="nn-NO" sz="1200" dirty="0">
                          <a:effectLst/>
                          <a:latin typeface="Calibri" panose="020F0502020204030204" pitchFamily="34" charset="0"/>
                          <a:ea typeface="Calibri" panose="020F0502020204030204" pitchFamily="34" charset="0"/>
                          <a:cs typeface="Times New Roman" panose="02020603050405020304" pitchFamily="18" charset="0"/>
                        </a:rPr>
                      </a:br>
                      <a:r>
                        <a:rPr lang="nn-NO" sz="1200" dirty="0">
                          <a:effectLst/>
                          <a:latin typeface="Calibri" panose="020F0502020204030204" pitchFamily="34" charset="0"/>
                          <a:ea typeface="Calibri" panose="020F0502020204030204" pitchFamily="34" charset="0"/>
                          <a:cs typeface="Times New Roman" panose="02020603050405020304" pitchFamily="18" charset="0"/>
                        </a:rPr>
                        <a:t>- reflektere (tenkje deg fram til </a:t>
                      </a:r>
                      <a:r>
                        <a:rPr lang="nn-NO" sz="1200" dirty="0" err="1">
                          <a:effectLst/>
                          <a:latin typeface="Calibri" panose="020F0502020204030204" pitchFamily="34" charset="0"/>
                          <a:ea typeface="Calibri" panose="020F0502020204030204" pitchFamily="34" charset="0"/>
                          <a:cs typeface="Times New Roman" panose="02020603050405020304" pitchFamily="18" charset="0"/>
                        </a:rPr>
                        <a:t>svar</a:t>
                      </a:r>
                      <a:r>
                        <a:rPr lang="nn-NO" sz="1200" dirty="0">
                          <a:effectLst/>
                          <a:latin typeface="Calibri" panose="020F0502020204030204" pitchFamily="34" charset="0"/>
                          <a:ea typeface="Calibri" panose="020F0502020204030204" pitchFamily="34" charset="0"/>
                          <a:cs typeface="Times New Roman" panose="02020603050405020304" pitchFamily="18" charset="0"/>
                        </a:rPr>
                        <a:t>)</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342900" lvl="0" indent="-342900">
                        <a:spcAft>
                          <a:spcPts val="0"/>
                        </a:spcAft>
                        <a:buFont typeface="Symbol" pitchFamily="2" charset="2"/>
                        <a:buChar char=""/>
                      </a:pP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754029493"/>
                  </a:ext>
                </a:extLst>
              </a:tr>
              <a:tr h="123309">
                <a:tc gridSpan="2">
                  <a:txBody>
                    <a:bodyPr/>
                    <a:lstStyle/>
                    <a:p>
                      <a:pPr marL="4000500" lvl="8" indent="-342900" algn="l">
                        <a:spcAft>
                          <a:spcPts val="0"/>
                        </a:spcAft>
                        <a:buFont typeface="Symbol" pitchFamily="2" charset="2"/>
                        <a:buChar char=""/>
                      </a:pPr>
                      <a:r>
                        <a:rPr lang="nn-NO" sz="1200" dirty="0">
                          <a:effectLst/>
                          <a:latin typeface="Calibri" panose="020F0502020204030204" pitchFamily="34" charset="0"/>
                          <a:ea typeface="Calibri" panose="020F0502020204030204" pitchFamily="34" charset="0"/>
                          <a:cs typeface="Times New Roman" panose="02020603050405020304" pitchFamily="18" charset="0"/>
                        </a:rPr>
                        <a:t>At svara du gir er mest mogeleg utfyllande.</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342900" lvl="0" indent="-342900">
                        <a:spcAft>
                          <a:spcPts val="0"/>
                        </a:spcAft>
                        <a:buFont typeface="Symbol" pitchFamily="2" charset="2"/>
                        <a:buChar char=""/>
                      </a:pP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559494925"/>
                  </a:ext>
                </a:extLst>
              </a:tr>
              <a:tr h="370840">
                <a:tc gridSpan="2">
                  <a:txBody>
                    <a:bodyPr/>
                    <a:lstStyle/>
                    <a:p>
                      <a:pPr marL="4000500" lvl="8" indent="-342900" algn="l">
                        <a:spcAft>
                          <a:spcPts val="0"/>
                        </a:spcAft>
                        <a:buFont typeface="Symbol" pitchFamily="2" charset="2"/>
                        <a:buChar char=""/>
                      </a:pPr>
                      <a:r>
                        <a:rPr lang="nn-NO" sz="1200" dirty="0">
                          <a:effectLst/>
                          <a:latin typeface="Calibri" panose="020F0502020204030204" pitchFamily="34" charset="0"/>
                          <a:ea typeface="Calibri" panose="020F0502020204030204" pitchFamily="34" charset="0"/>
                          <a:cs typeface="Times New Roman" panose="02020603050405020304" pitchFamily="18" charset="0"/>
                        </a:rPr>
                        <a:t>At det du seier i samtalen viser at du har kunnskap om Abraham.</a:t>
                      </a:r>
                    </a:p>
                  </a:txBody>
                  <a:tcPr marL="68580" marR="68580" marT="0" marB="0"/>
                </a:tc>
                <a:tc hMerge="1">
                  <a:txBody>
                    <a:bodyPr/>
                    <a:lstStyle/>
                    <a:p>
                      <a:pPr marL="342900" lvl="0" indent="-342900">
                        <a:spcAft>
                          <a:spcPts val="0"/>
                        </a:spcAft>
                        <a:buFont typeface="Symbol" pitchFamily="2" charset="2"/>
                        <a:buChar char=""/>
                      </a:pPr>
                      <a:endParaRPr lang="nn-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084155397"/>
                  </a:ext>
                </a:extLst>
              </a:tr>
            </a:tbl>
          </a:graphicData>
        </a:graphic>
      </p:graphicFrame>
    </p:spTree>
    <p:extLst>
      <p:ext uri="{BB962C8B-B14F-4D97-AF65-F5344CB8AC3E}">
        <p14:creationId xmlns:p14="http://schemas.microsoft.com/office/powerpoint/2010/main" val="3369968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56C20283-73E0-40EC-8AD8-057F581F64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28">
            <a:extLst>
              <a:ext uri="{FF2B5EF4-FFF2-40B4-BE49-F238E27FC236}">
                <a16:creationId xmlns="" xmlns:a16="http://schemas.microsoft.com/office/drawing/2014/main" id="{3FCC729B-E528-40C3-82D3-BA4375575E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26">
            <a:extLst>
              <a:ext uri="{FF2B5EF4-FFF2-40B4-BE49-F238E27FC236}">
                <a16:creationId xmlns="" xmlns:a16="http://schemas.microsoft.com/office/drawing/2014/main" id="{58F1FB8D-1842-4A04-998D-6CF047AB279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tel 1">
            <a:extLst>
              <a:ext uri="{FF2B5EF4-FFF2-40B4-BE49-F238E27FC236}">
                <a16:creationId xmlns="" xmlns:a16="http://schemas.microsoft.com/office/drawing/2014/main" id="{16A71530-BC44-0E47-B23E-998138D1A66F}"/>
              </a:ext>
            </a:extLst>
          </p:cNvPr>
          <p:cNvSpPr>
            <a:spLocks noGrp="1"/>
          </p:cNvSpPr>
          <p:nvPr>
            <p:ph type="title"/>
          </p:nvPr>
        </p:nvSpPr>
        <p:spPr>
          <a:xfrm>
            <a:off x="4384039" y="365125"/>
            <a:ext cx="7164493" cy="1325563"/>
          </a:xfrm>
        </p:spPr>
        <p:txBody>
          <a:bodyPr>
            <a:normAutofit/>
          </a:bodyPr>
          <a:lstStyle/>
          <a:p>
            <a:r>
              <a:rPr lang="nb-NO" dirty="0"/>
              <a:t>Gjennomføring av fagsamtalen</a:t>
            </a:r>
            <a:endParaRPr lang="nb-NO"/>
          </a:p>
        </p:txBody>
      </p:sp>
      <p:pic>
        <p:nvPicPr>
          <p:cNvPr id="5" name="Bilde 4" descr="Et bilde som inneholder telefon, mobil, kamera, måler&#10;&#10;Automatisk generert beskrivelse">
            <a:extLst>
              <a:ext uri="{FF2B5EF4-FFF2-40B4-BE49-F238E27FC236}">
                <a16:creationId xmlns="" xmlns:a16="http://schemas.microsoft.com/office/drawing/2014/main" id="{1DFDFACE-92F0-EC46-BC5A-F5E95B932241}"/>
              </a:ext>
            </a:extLst>
          </p:cNvPr>
          <p:cNvPicPr>
            <a:picLocks noChangeAspect="1"/>
          </p:cNvPicPr>
          <p:nvPr/>
        </p:nvPicPr>
        <p:blipFill>
          <a:blip r:embed="rId3"/>
          <a:stretch>
            <a:fillRect/>
          </a:stretch>
        </p:blipFill>
        <p:spPr>
          <a:xfrm>
            <a:off x="807117" y="642988"/>
            <a:ext cx="2771842" cy="5571543"/>
          </a:xfrm>
          <a:prstGeom prst="rect">
            <a:avLst/>
          </a:prstGeom>
        </p:spPr>
      </p:pic>
      <p:sp>
        <p:nvSpPr>
          <p:cNvPr id="3" name="Plassholder for innhold 2">
            <a:extLst>
              <a:ext uri="{FF2B5EF4-FFF2-40B4-BE49-F238E27FC236}">
                <a16:creationId xmlns="" xmlns:a16="http://schemas.microsoft.com/office/drawing/2014/main" id="{44C26E08-724B-5145-A701-24605834A3E8}"/>
              </a:ext>
            </a:extLst>
          </p:cNvPr>
          <p:cNvSpPr>
            <a:spLocks noGrp="1"/>
          </p:cNvSpPr>
          <p:nvPr>
            <p:ph idx="1"/>
          </p:nvPr>
        </p:nvSpPr>
        <p:spPr>
          <a:xfrm>
            <a:off x="4387515" y="1472541"/>
            <a:ext cx="7161017" cy="5020334"/>
          </a:xfrm>
        </p:spPr>
        <p:txBody>
          <a:bodyPr>
            <a:normAutofit lnSpcReduction="10000"/>
          </a:bodyPr>
          <a:lstStyle/>
          <a:p>
            <a:endParaRPr lang="nb-NO" sz="1700" dirty="0"/>
          </a:p>
          <a:p>
            <a:r>
              <a:rPr lang="nb-NO" sz="2000" dirty="0"/>
              <a:t>Timen starta med </a:t>
            </a:r>
            <a:r>
              <a:rPr lang="nb-NO" sz="2000" dirty="0" err="1"/>
              <a:t>ein</a:t>
            </a:r>
            <a:r>
              <a:rPr lang="nb-NO" sz="2000" dirty="0"/>
              <a:t> felles introduksjon, der </a:t>
            </a:r>
            <a:r>
              <a:rPr lang="nb-NO" sz="2000" dirty="0" err="1"/>
              <a:t>reglar</a:t>
            </a:r>
            <a:r>
              <a:rPr lang="nb-NO" sz="2000" dirty="0"/>
              <a:t> for samtalen vart repeterte. NB! </a:t>
            </a:r>
            <a:r>
              <a:rPr lang="nb-NO" sz="2000" dirty="0" err="1"/>
              <a:t>Eit</a:t>
            </a:r>
            <a:r>
              <a:rPr lang="nb-NO" sz="2000" dirty="0"/>
              <a:t> eige rom var gjort </a:t>
            </a:r>
            <a:r>
              <a:rPr lang="nb-NO" sz="2000" dirty="0" err="1"/>
              <a:t>tilgjengeleg</a:t>
            </a:r>
            <a:r>
              <a:rPr lang="nb-NO" sz="2000" dirty="0"/>
              <a:t> for kvar gruppe. </a:t>
            </a:r>
          </a:p>
          <a:p>
            <a:r>
              <a:rPr lang="nb-NO" sz="2000" dirty="0" err="1"/>
              <a:t>Elevane</a:t>
            </a:r>
            <a:r>
              <a:rPr lang="nb-NO" sz="2000" dirty="0"/>
              <a:t> vart delte inn i grupper, sett opp på førehand. </a:t>
            </a:r>
            <a:r>
              <a:rPr lang="nb-NO" sz="2000" dirty="0" err="1"/>
              <a:t>Gruppesamanstejinga</a:t>
            </a:r>
            <a:r>
              <a:rPr lang="nb-NO" sz="2000" dirty="0"/>
              <a:t> vart gjort </a:t>
            </a:r>
            <a:r>
              <a:rPr lang="nb-NO" sz="2000" dirty="0" err="1"/>
              <a:t>utfrå</a:t>
            </a:r>
            <a:r>
              <a:rPr lang="nb-NO" sz="2000" dirty="0"/>
              <a:t> min kjennskap til </a:t>
            </a:r>
            <a:r>
              <a:rPr lang="nb-NO" sz="2000" dirty="0" err="1"/>
              <a:t>elevane</a:t>
            </a:r>
            <a:r>
              <a:rPr lang="nb-NO" sz="2000" dirty="0"/>
              <a:t>. </a:t>
            </a:r>
            <a:r>
              <a:rPr lang="nb-NO" sz="2000" dirty="0" err="1"/>
              <a:t>Eg</a:t>
            </a:r>
            <a:r>
              <a:rPr lang="nb-NO" sz="2000" dirty="0"/>
              <a:t> </a:t>
            </a:r>
            <a:r>
              <a:rPr lang="nb-NO" sz="2000" dirty="0" err="1"/>
              <a:t>valde</a:t>
            </a:r>
            <a:r>
              <a:rPr lang="nb-NO" sz="2000" dirty="0"/>
              <a:t> å ha </a:t>
            </a:r>
            <a:r>
              <a:rPr lang="nb-NO" sz="2000" dirty="0" err="1"/>
              <a:t>ein</a:t>
            </a:r>
            <a:r>
              <a:rPr lang="nb-NO" sz="2000" dirty="0"/>
              <a:t> mix i kvar gruppe av </a:t>
            </a:r>
            <a:r>
              <a:rPr lang="nb-NO" sz="2000" dirty="0" err="1"/>
              <a:t>elevar</a:t>
            </a:r>
            <a:r>
              <a:rPr lang="nb-NO" sz="2000" dirty="0"/>
              <a:t> som </a:t>
            </a:r>
            <a:r>
              <a:rPr lang="nb-NO" sz="2000" dirty="0" err="1"/>
              <a:t>vanlegvis</a:t>
            </a:r>
            <a:r>
              <a:rPr lang="nb-NO" sz="2000" dirty="0"/>
              <a:t> er </a:t>
            </a:r>
            <a:r>
              <a:rPr lang="nb-NO" sz="2000" dirty="0" err="1"/>
              <a:t>munnleg</a:t>
            </a:r>
            <a:r>
              <a:rPr lang="nb-NO" sz="2000" dirty="0"/>
              <a:t> aktive i </a:t>
            </a:r>
            <a:r>
              <a:rPr lang="nb-NO" sz="2000" dirty="0" err="1"/>
              <a:t>timane</a:t>
            </a:r>
            <a:r>
              <a:rPr lang="nb-NO" sz="2000" dirty="0"/>
              <a:t>, og </a:t>
            </a:r>
            <a:r>
              <a:rPr lang="nb-NO" sz="2000" dirty="0" err="1"/>
              <a:t>elevar</a:t>
            </a:r>
            <a:r>
              <a:rPr lang="nb-NO" sz="2000" dirty="0"/>
              <a:t> som </a:t>
            </a:r>
            <a:r>
              <a:rPr lang="nb-NO" sz="2000" dirty="0" err="1"/>
              <a:t>ikkje</a:t>
            </a:r>
            <a:r>
              <a:rPr lang="nb-NO" sz="2000" dirty="0"/>
              <a:t> seier så </a:t>
            </a:r>
            <a:r>
              <a:rPr lang="nb-NO" sz="2000" dirty="0" err="1"/>
              <a:t>mykje</a:t>
            </a:r>
            <a:r>
              <a:rPr lang="nb-NO" sz="2000" dirty="0"/>
              <a:t>. </a:t>
            </a:r>
          </a:p>
          <a:p>
            <a:r>
              <a:rPr lang="nb-NO" sz="2000" dirty="0"/>
              <a:t>Dei hadde </a:t>
            </a:r>
            <a:r>
              <a:rPr lang="nb-NO" sz="2000" dirty="0" err="1"/>
              <a:t>ikkje</a:t>
            </a:r>
            <a:r>
              <a:rPr lang="nb-NO" sz="2000" dirty="0"/>
              <a:t> med seg hjelpemiddel (bok, </a:t>
            </a:r>
            <a:r>
              <a:rPr lang="nb-NO" sz="2000" dirty="0" err="1"/>
              <a:t>notatar</a:t>
            </a:r>
            <a:r>
              <a:rPr lang="nb-NO" sz="2000" dirty="0"/>
              <a:t> etc.) til samtalen.</a:t>
            </a:r>
          </a:p>
          <a:p>
            <a:r>
              <a:rPr lang="nb-NO" sz="2000" dirty="0" err="1"/>
              <a:t>Ein</a:t>
            </a:r>
            <a:r>
              <a:rPr lang="nb-NO" sz="2000" dirty="0"/>
              <a:t> </a:t>
            </a:r>
            <a:r>
              <a:rPr lang="nb-NO" sz="2000" dirty="0" err="1"/>
              <a:t>vaksen</a:t>
            </a:r>
            <a:r>
              <a:rPr lang="nb-NO" sz="2000" dirty="0"/>
              <a:t> leia samtalen. Dei hadde fått spørsmålsark tilsendt før timen. </a:t>
            </a:r>
          </a:p>
          <a:p>
            <a:r>
              <a:rPr lang="nb-NO" sz="2000" dirty="0"/>
              <a:t>Den </a:t>
            </a:r>
            <a:r>
              <a:rPr lang="nb-NO" sz="2000" dirty="0" err="1"/>
              <a:t>vaksne</a:t>
            </a:r>
            <a:r>
              <a:rPr lang="nb-NO" sz="2000" dirty="0"/>
              <a:t> tok opp samtalen og sendte opptaket til meg rett etterpå.</a:t>
            </a:r>
            <a:br>
              <a:rPr lang="nb-NO" sz="2000" dirty="0"/>
            </a:br>
            <a:r>
              <a:rPr lang="nb-NO" sz="2000" dirty="0"/>
              <a:t>Den </a:t>
            </a:r>
            <a:r>
              <a:rPr lang="nb-NO" sz="2000" dirty="0" err="1"/>
              <a:t>vaksne</a:t>
            </a:r>
            <a:r>
              <a:rPr lang="nb-NO" sz="2000" dirty="0"/>
              <a:t> måtte </a:t>
            </a:r>
            <a:r>
              <a:rPr lang="nb-NO" sz="2000" dirty="0" err="1"/>
              <a:t>vere</a:t>
            </a:r>
            <a:r>
              <a:rPr lang="nb-NO" sz="2000" dirty="0"/>
              <a:t> nøye med å </a:t>
            </a:r>
            <a:r>
              <a:rPr lang="nb-NO" sz="2000" dirty="0" err="1"/>
              <a:t>seie</a:t>
            </a:r>
            <a:r>
              <a:rPr lang="nb-NO" sz="2000" dirty="0"/>
              <a:t> </a:t>
            </a:r>
            <a:r>
              <a:rPr lang="nb-NO" sz="2000" dirty="0" err="1"/>
              <a:t>namnet</a:t>
            </a:r>
            <a:r>
              <a:rPr lang="nb-NO" sz="2000" dirty="0"/>
              <a:t> til kvar elev som </a:t>
            </a:r>
            <a:r>
              <a:rPr lang="nb-NO" sz="2000" dirty="0" err="1"/>
              <a:t>fekk</a:t>
            </a:r>
            <a:r>
              <a:rPr lang="nb-NO" sz="2000" dirty="0"/>
              <a:t> ordet, slik at </a:t>
            </a:r>
            <a:r>
              <a:rPr lang="nb-NO" sz="2000" dirty="0" err="1"/>
              <a:t>eg</a:t>
            </a:r>
            <a:r>
              <a:rPr lang="nb-NO" sz="2000" dirty="0"/>
              <a:t> kunne vite kven som snakka på opptaket. </a:t>
            </a:r>
          </a:p>
          <a:p>
            <a:pPr marL="0" indent="0">
              <a:buNone/>
            </a:pPr>
            <a:r>
              <a:rPr lang="nb-NO" sz="1700" dirty="0"/>
              <a:t>    </a:t>
            </a:r>
            <a:r>
              <a:rPr lang="nb-NO" sz="1000" dirty="0"/>
              <a:t>Illustrasjon: </a:t>
            </a:r>
            <a:r>
              <a:rPr lang="nb-NO" sz="1000" dirty="0" err="1"/>
              <a:t>support.apple.com</a:t>
            </a:r>
            <a:endParaRPr lang="nb-NO" sz="1000" dirty="0"/>
          </a:p>
          <a:p>
            <a:endParaRPr lang="nb-NO" sz="1700" dirty="0"/>
          </a:p>
        </p:txBody>
      </p:sp>
    </p:spTree>
    <p:extLst>
      <p:ext uri="{BB962C8B-B14F-4D97-AF65-F5344CB8AC3E}">
        <p14:creationId xmlns:p14="http://schemas.microsoft.com/office/powerpoint/2010/main" val="2831168020"/>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id="{FE5736EB-453C-9543-9BBA-92441BE77D3D}"/>
              </a:ext>
            </a:extLst>
          </p:cNvPr>
          <p:cNvSpPr>
            <a:spLocks noGrp="1"/>
          </p:cNvSpPr>
          <p:nvPr>
            <p:ph type="title"/>
          </p:nvPr>
        </p:nvSpPr>
        <p:spPr>
          <a:xfrm>
            <a:off x="838200" y="365126"/>
            <a:ext cx="10515600" cy="668028"/>
          </a:xfrm>
        </p:spPr>
        <p:txBody>
          <a:bodyPr>
            <a:normAutofit fontScale="90000"/>
          </a:bodyPr>
          <a:lstStyle/>
          <a:p>
            <a:pPr algn="ctr"/>
            <a:r>
              <a:rPr lang="nb-NO" dirty="0"/>
              <a:t>Bearbeiding av samtalen</a:t>
            </a:r>
          </a:p>
        </p:txBody>
      </p:sp>
      <p:sp>
        <p:nvSpPr>
          <p:cNvPr id="3" name="Plassholder for innhold 2">
            <a:extLst>
              <a:ext uri="{FF2B5EF4-FFF2-40B4-BE49-F238E27FC236}">
                <a16:creationId xmlns="" xmlns:a16="http://schemas.microsoft.com/office/drawing/2014/main" id="{7F244051-B7BB-9B47-A5FA-A5BFC96BBEB6}"/>
              </a:ext>
            </a:extLst>
          </p:cNvPr>
          <p:cNvSpPr>
            <a:spLocks noGrp="1"/>
          </p:cNvSpPr>
          <p:nvPr>
            <p:ph idx="1"/>
          </p:nvPr>
        </p:nvSpPr>
        <p:spPr>
          <a:xfrm>
            <a:off x="838200" y="1033154"/>
            <a:ext cx="10515600" cy="5143809"/>
          </a:xfrm>
        </p:spPr>
        <p:txBody>
          <a:bodyPr/>
          <a:lstStyle/>
          <a:p>
            <a:r>
              <a:rPr lang="nb-NO" sz="2400" dirty="0"/>
              <a:t>Medan </a:t>
            </a:r>
            <a:r>
              <a:rPr lang="nb-NO" sz="2400" dirty="0" err="1"/>
              <a:t>eg</a:t>
            </a:r>
            <a:r>
              <a:rPr lang="nb-NO" sz="2400" dirty="0"/>
              <a:t> lytta til kvar samtale, noterte </a:t>
            </a:r>
            <a:r>
              <a:rPr lang="nb-NO" sz="2400" dirty="0" err="1"/>
              <a:t>eg</a:t>
            </a:r>
            <a:r>
              <a:rPr lang="nb-NO" sz="2400" dirty="0"/>
              <a:t> det </a:t>
            </a:r>
            <a:r>
              <a:rPr lang="nb-NO" sz="2400" dirty="0" err="1"/>
              <a:t>elevane</a:t>
            </a:r>
            <a:r>
              <a:rPr lang="nb-NO" sz="2400" dirty="0"/>
              <a:t> sa i </a:t>
            </a:r>
            <a:r>
              <a:rPr lang="nb-NO" sz="2400" dirty="0" err="1"/>
              <a:t>eit</a:t>
            </a:r>
            <a:r>
              <a:rPr lang="nb-NO" sz="2400" dirty="0"/>
              <a:t> skjema som dette: </a:t>
            </a:r>
          </a:p>
          <a:p>
            <a:pPr marL="0" indent="0">
              <a:buNone/>
            </a:pPr>
            <a:endParaRPr lang="nb-NO" dirty="0"/>
          </a:p>
        </p:txBody>
      </p:sp>
      <p:graphicFrame>
        <p:nvGraphicFramePr>
          <p:cNvPr id="4" name="Tabell 3">
            <a:extLst>
              <a:ext uri="{FF2B5EF4-FFF2-40B4-BE49-F238E27FC236}">
                <a16:creationId xmlns="" xmlns:a16="http://schemas.microsoft.com/office/drawing/2014/main" id="{21631B88-2461-6E4D-AD65-8E99A272E278}"/>
              </a:ext>
            </a:extLst>
          </p:cNvPr>
          <p:cNvGraphicFramePr>
            <a:graphicFrameLocks noGrp="1"/>
          </p:cNvGraphicFramePr>
          <p:nvPr>
            <p:extLst>
              <p:ext uri="{D42A27DB-BD31-4B8C-83A1-F6EECF244321}">
                <p14:modId xmlns:p14="http://schemas.microsoft.com/office/powerpoint/2010/main" val="2061218000"/>
              </p:ext>
            </p:extLst>
          </p:nvPr>
        </p:nvGraphicFramePr>
        <p:xfrm>
          <a:off x="253340" y="1701182"/>
          <a:ext cx="11685320" cy="4963160"/>
        </p:xfrm>
        <a:graphic>
          <a:graphicData uri="http://schemas.openxmlformats.org/drawingml/2006/table">
            <a:tbl>
              <a:tblPr firstRow="1" bandRow="1">
                <a:tableStyleId>{5C22544A-7EE6-4342-B048-85BDC9FD1C3A}</a:tableStyleId>
              </a:tblPr>
              <a:tblGrid>
                <a:gridCol w="3156553">
                  <a:extLst>
                    <a:ext uri="{9D8B030D-6E8A-4147-A177-3AD203B41FA5}">
                      <a16:colId xmlns="" xmlns:a16="http://schemas.microsoft.com/office/drawing/2014/main" val="2904243546"/>
                    </a:ext>
                  </a:extLst>
                </a:gridCol>
                <a:gridCol w="2390180">
                  <a:extLst>
                    <a:ext uri="{9D8B030D-6E8A-4147-A177-3AD203B41FA5}">
                      <a16:colId xmlns="" xmlns:a16="http://schemas.microsoft.com/office/drawing/2014/main" val="1167392289"/>
                    </a:ext>
                  </a:extLst>
                </a:gridCol>
                <a:gridCol w="6138587">
                  <a:extLst>
                    <a:ext uri="{9D8B030D-6E8A-4147-A177-3AD203B41FA5}">
                      <a16:colId xmlns="" xmlns:a16="http://schemas.microsoft.com/office/drawing/2014/main" val="4233285173"/>
                    </a:ext>
                  </a:extLst>
                </a:gridCol>
              </a:tblGrid>
              <a:tr h="370840">
                <a:tc gridSpan="3">
                  <a:txBody>
                    <a:bodyPr/>
                    <a:lstStyle/>
                    <a:p>
                      <a:r>
                        <a:rPr lang="nb-NO" dirty="0"/>
                        <a:t>Elevgruppe: </a:t>
                      </a:r>
                    </a:p>
                    <a:p>
                      <a:r>
                        <a:rPr lang="nb-NO" dirty="0"/>
                        <a:t>Per, Pål, Espen, Truls, Maren, </a:t>
                      </a:r>
                      <a:r>
                        <a:rPr lang="nb-NO" dirty="0" smtClean="0"/>
                        <a:t>Mina</a:t>
                      </a:r>
                      <a:r>
                        <a:rPr lang="nb-NO" dirty="0"/>
                        <a:t>, Milly, Morten</a:t>
                      </a:r>
                    </a:p>
                  </a:txBody>
                  <a:tcPr/>
                </a:tc>
                <a:tc hMerge="1">
                  <a:txBody>
                    <a:bodyPr/>
                    <a:lstStyle/>
                    <a:p>
                      <a:endParaRPr lang="nb-NO" dirty="0"/>
                    </a:p>
                  </a:txBody>
                  <a:tcPr/>
                </a:tc>
                <a:tc hMerge="1">
                  <a:txBody>
                    <a:bodyPr/>
                    <a:lstStyle/>
                    <a:p>
                      <a:endParaRPr lang="nb-NO"/>
                    </a:p>
                  </a:txBody>
                  <a:tcPr/>
                </a:tc>
                <a:extLst>
                  <a:ext uri="{0D108BD9-81ED-4DB2-BD59-A6C34878D82A}">
                    <a16:rowId xmlns="" xmlns:a16="http://schemas.microsoft.com/office/drawing/2014/main" val="197346159"/>
                  </a:ext>
                </a:extLst>
              </a:tr>
              <a:tr h="370840">
                <a:tc>
                  <a:txBody>
                    <a:bodyPr/>
                    <a:lstStyle/>
                    <a:p>
                      <a:r>
                        <a:rPr lang="nb-NO" b="1" dirty="0"/>
                        <a:t>Spørsmål</a:t>
                      </a:r>
                    </a:p>
                  </a:txBody>
                  <a:tcPr/>
                </a:tc>
                <a:tc>
                  <a:txBody>
                    <a:bodyPr/>
                    <a:lstStyle/>
                    <a:p>
                      <a:r>
                        <a:rPr lang="nb-NO" b="1" dirty="0"/>
                        <a:t>Elev</a:t>
                      </a:r>
                    </a:p>
                  </a:txBody>
                  <a:tcPr>
                    <a:lnR w="12700" cap="flat" cmpd="sng" algn="ctr">
                      <a:solidFill>
                        <a:schemeClr val="bg1"/>
                      </a:solidFill>
                      <a:prstDash val="solid"/>
                      <a:round/>
                      <a:headEnd type="none" w="med" len="med"/>
                      <a:tailEnd type="none" w="med" len="med"/>
                    </a:lnR>
                  </a:tcPr>
                </a:tc>
                <a:tc>
                  <a:txBody>
                    <a:bodyPr/>
                    <a:lstStyle/>
                    <a:p>
                      <a:r>
                        <a:rPr lang="nb-NO" b="1" dirty="0"/>
                        <a:t>Elevens svar</a:t>
                      </a:r>
                    </a:p>
                  </a:txBody>
                  <a:tcPr>
                    <a:lnL w="127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2400881143"/>
                  </a:ext>
                </a:extLst>
              </a:tr>
              <a:tr h="370840">
                <a:tc rowSpan="7">
                  <a:txBody>
                    <a:bodyPr/>
                    <a:lstStyle/>
                    <a:p>
                      <a:pPr marL="342900" lvl="0" indent="-342900">
                        <a:spcAft>
                          <a:spcPts val="0"/>
                        </a:spcAft>
                        <a:buFont typeface="Symbol" pitchFamily="2" charset="2"/>
                        <a:buChar char=""/>
                      </a:pPr>
                      <a:r>
                        <a:rPr lang="nn-NO" sz="1800" dirty="0">
                          <a:effectLst/>
                          <a:latin typeface="Calibri" panose="020F0502020204030204" pitchFamily="34" charset="0"/>
                          <a:ea typeface="Calibri" panose="020F0502020204030204" pitchFamily="34" charset="0"/>
                          <a:cs typeface="Times New Roman" panose="02020603050405020304" pitchFamily="18" charset="0"/>
                        </a:rPr>
                        <a:t>Kvifor flytta Abram frå staden han kom frå?</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itchFamily="2" charset="2"/>
                        <a:buChar char=""/>
                      </a:pPr>
                      <a:r>
                        <a:rPr lang="nn-NO" sz="1800" dirty="0">
                          <a:effectLst/>
                          <a:latin typeface="Calibri" panose="020F0502020204030204" pitchFamily="34" charset="0"/>
                          <a:ea typeface="Calibri" panose="020F0502020204030204" pitchFamily="34" charset="0"/>
                          <a:cs typeface="Times New Roman" panose="02020603050405020304" pitchFamily="18" charset="0"/>
                        </a:rPr>
                        <a:t>Kor flytta Abram til?</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a:p>
                      <a:endParaRPr lang="nb-NO" dirty="0"/>
                    </a:p>
                    <a:p>
                      <a:endParaRPr lang="nb-NO" dirty="0"/>
                    </a:p>
                    <a:p>
                      <a:endParaRPr lang="nb-NO" dirty="0"/>
                    </a:p>
                  </a:txBody>
                  <a:tcPr/>
                </a:tc>
                <a:tc>
                  <a:txBody>
                    <a:bodyPr/>
                    <a:lstStyle/>
                    <a:p>
                      <a:r>
                        <a:rPr lang="nb-NO" dirty="0"/>
                        <a:t>Mina</a:t>
                      </a:r>
                    </a:p>
                  </a:txBody>
                  <a:tcPr>
                    <a:lnR w="12700" cap="flat" cmpd="sng" algn="ctr">
                      <a:solidFill>
                        <a:schemeClr val="bg1"/>
                      </a:solidFill>
                      <a:prstDash val="solid"/>
                      <a:round/>
                      <a:headEnd type="none" w="med" len="med"/>
                      <a:tailEnd type="none" w="med" len="med"/>
                    </a:lnR>
                  </a:tcPr>
                </a:tc>
                <a:tc>
                  <a:txBody>
                    <a:bodyPr/>
                    <a:lstStyle/>
                    <a:p>
                      <a:r>
                        <a:rPr lang="nn-NO" sz="1800" kern="1200" dirty="0">
                          <a:solidFill>
                            <a:schemeClr val="dk1"/>
                          </a:solidFill>
                          <a:effectLst/>
                          <a:latin typeface="+mn-lt"/>
                          <a:ea typeface="+mn-ea"/>
                          <a:cs typeface="+mn-cs"/>
                        </a:rPr>
                        <a:t>Fordi Gud sa han skulle gjere det</a:t>
                      </a:r>
                      <a:endParaRPr lang="nb-NO" dirty="0"/>
                    </a:p>
                  </a:txBody>
                  <a:tcPr>
                    <a:lnL w="127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546300141"/>
                  </a:ext>
                </a:extLst>
              </a:tr>
              <a:tr h="370840">
                <a:tc vMerge="1">
                  <a:txBody>
                    <a:bodyPr/>
                    <a:lstStyle/>
                    <a:p>
                      <a:endParaRPr lang="nb-NO" dirty="0"/>
                    </a:p>
                  </a:txBody>
                  <a:tcPr/>
                </a:tc>
                <a:tc>
                  <a:txBody>
                    <a:bodyPr/>
                    <a:lstStyle/>
                    <a:p>
                      <a:r>
                        <a:rPr lang="nb-NO" dirty="0"/>
                        <a:t>Maren</a:t>
                      </a:r>
                    </a:p>
                  </a:txBody>
                  <a:tcPr>
                    <a:lnR w="12700" cap="flat" cmpd="sng" algn="ctr">
                      <a:solidFill>
                        <a:schemeClr val="bg1"/>
                      </a:solidFill>
                      <a:prstDash val="solid"/>
                      <a:round/>
                      <a:headEnd type="none" w="med" len="med"/>
                      <a:tailEnd type="none" w="med" len="med"/>
                    </a:lnR>
                  </a:tcPr>
                </a:tc>
                <a:tc>
                  <a:txBody>
                    <a:bodyPr/>
                    <a:lstStyle/>
                    <a:p>
                      <a:r>
                        <a:rPr lang="nn-NO" sz="1800" kern="1200" dirty="0">
                          <a:solidFill>
                            <a:schemeClr val="dk1"/>
                          </a:solidFill>
                          <a:effectLst/>
                          <a:latin typeface="+mn-lt"/>
                          <a:ea typeface="+mn-ea"/>
                          <a:cs typeface="+mn-cs"/>
                        </a:rPr>
                        <a:t>Er ikkje sikker, men synest det stod noko om at faren tok med seg familien og reiste i frå Ur, men er ikkje sikker på kvifor...trur ikkje det stod der</a:t>
                      </a:r>
                      <a:r>
                        <a:rPr lang="nb-NO" dirty="0">
                          <a:effectLst/>
                        </a:rPr>
                        <a:t> </a:t>
                      </a:r>
                      <a:endParaRPr lang="nb-NO" dirty="0"/>
                    </a:p>
                  </a:txBody>
                  <a:tcPr>
                    <a:lnL w="127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2464958802"/>
                  </a:ext>
                </a:extLst>
              </a:tr>
              <a:tr h="370840">
                <a:tc vMerge="1">
                  <a:txBody>
                    <a:bodyPr/>
                    <a:lstStyle/>
                    <a:p>
                      <a:endParaRPr lang="nb-NO" dirty="0"/>
                    </a:p>
                  </a:txBody>
                  <a:tcPr/>
                </a:tc>
                <a:tc>
                  <a:txBody>
                    <a:bodyPr/>
                    <a:lstStyle/>
                    <a:p>
                      <a:r>
                        <a:rPr lang="nb-NO" dirty="0"/>
                        <a:t>Espen</a:t>
                      </a:r>
                    </a:p>
                  </a:txBody>
                  <a:tcPr>
                    <a:lnR w="12700" cap="flat" cmpd="sng" algn="ctr">
                      <a:solidFill>
                        <a:schemeClr val="bg1"/>
                      </a:solidFill>
                      <a:prstDash val="solid"/>
                      <a:round/>
                      <a:headEnd type="none" w="med" len="med"/>
                      <a:tailEnd type="none" w="med" len="med"/>
                    </a:lnR>
                  </a:tcPr>
                </a:tc>
                <a:tc>
                  <a:txBody>
                    <a:bodyPr/>
                    <a:lstStyle/>
                    <a:p>
                      <a:r>
                        <a:rPr lang="nn-NO" sz="1800" kern="1200" dirty="0">
                          <a:solidFill>
                            <a:schemeClr val="dk1"/>
                          </a:solidFill>
                          <a:effectLst/>
                          <a:latin typeface="+mn-lt"/>
                          <a:ea typeface="+mn-ea"/>
                          <a:cs typeface="+mn-cs"/>
                        </a:rPr>
                        <a:t>Eg trur han flytta til Israel til slutt</a:t>
                      </a:r>
                      <a:r>
                        <a:rPr lang="nb-NO" dirty="0">
                          <a:effectLst/>
                        </a:rPr>
                        <a:t> </a:t>
                      </a:r>
                      <a:endParaRPr lang="nb-NO" dirty="0"/>
                    </a:p>
                  </a:txBody>
                  <a:tcPr>
                    <a:lnL w="127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447595283"/>
                  </a:ext>
                </a:extLst>
              </a:tr>
              <a:tr h="370840">
                <a:tc vMerge="1">
                  <a:txBody>
                    <a:bodyPr/>
                    <a:lstStyle/>
                    <a:p>
                      <a:endParaRPr lang="nb-NO" dirty="0"/>
                    </a:p>
                  </a:txBody>
                  <a:tcPr/>
                </a:tc>
                <a:tc>
                  <a:txBody>
                    <a:bodyPr/>
                    <a:lstStyle/>
                    <a:p>
                      <a:r>
                        <a:rPr lang="nb-NO" dirty="0"/>
                        <a:t>Per</a:t>
                      </a:r>
                    </a:p>
                  </a:txBody>
                  <a:tcPr>
                    <a:lnR w="12700" cap="flat" cmpd="sng" algn="ctr">
                      <a:solidFill>
                        <a:schemeClr val="bg1"/>
                      </a:solidFill>
                      <a:prstDash val="solid"/>
                      <a:round/>
                      <a:headEnd type="none" w="med" len="med"/>
                      <a:tailEnd type="none" w="med" len="med"/>
                    </a:lnR>
                  </a:tcPr>
                </a:tc>
                <a:tc>
                  <a:txBody>
                    <a:bodyPr/>
                    <a:lstStyle/>
                    <a:p>
                      <a:r>
                        <a:rPr lang="nn-NO" sz="1800" kern="1200" dirty="0">
                          <a:solidFill>
                            <a:schemeClr val="dk1"/>
                          </a:solidFill>
                          <a:effectLst/>
                          <a:latin typeface="+mn-lt"/>
                          <a:ea typeface="+mn-ea"/>
                          <a:cs typeface="+mn-cs"/>
                        </a:rPr>
                        <a:t>han blei kalla av Gud, eller Gud fortalde at han skulle gjere det </a:t>
                      </a:r>
                      <a:endParaRPr lang="nb-NO" dirty="0"/>
                    </a:p>
                  </a:txBody>
                  <a:tcPr>
                    <a:lnL w="127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2298792545"/>
                  </a:ext>
                </a:extLst>
              </a:tr>
              <a:tr h="370840">
                <a:tc vMerge="1">
                  <a:txBody>
                    <a:bodyPr/>
                    <a:lstStyle/>
                    <a:p>
                      <a:endParaRPr lang="nb-NO" dirty="0"/>
                    </a:p>
                  </a:txBody>
                  <a:tcPr/>
                </a:tc>
                <a:tc>
                  <a:txBody>
                    <a:bodyPr/>
                    <a:lstStyle/>
                    <a:p>
                      <a:r>
                        <a:rPr lang="nb-NO" dirty="0"/>
                        <a:t>Pål</a:t>
                      </a:r>
                    </a:p>
                  </a:txBody>
                  <a:tcPr>
                    <a:lnR w="12700" cap="flat" cmpd="sng" algn="ctr">
                      <a:solidFill>
                        <a:schemeClr val="bg1"/>
                      </a:solidFill>
                      <a:prstDash val="solid"/>
                      <a:round/>
                      <a:headEnd type="none" w="med" len="med"/>
                      <a:tailEnd type="none" w="med" len="med"/>
                    </a:lnR>
                  </a:tcPr>
                </a:tc>
                <a:tc>
                  <a:txBody>
                    <a:bodyPr/>
                    <a:lstStyle/>
                    <a:p>
                      <a:r>
                        <a:rPr lang="nn-NO" sz="1800" kern="1200" dirty="0">
                          <a:solidFill>
                            <a:schemeClr val="dk1"/>
                          </a:solidFill>
                          <a:effectLst/>
                          <a:latin typeface="+mn-lt"/>
                          <a:ea typeface="+mn-ea"/>
                          <a:cs typeface="+mn-cs"/>
                        </a:rPr>
                        <a:t>Gud sa at han skulle gjere det, eller Gud viste seg for han i eit syn, og sa at han skulle flytte til det landet og at han skulle få ei stor slekt og bli velsigna</a:t>
                      </a:r>
                      <a:r>
                        <a:rPr lang="nb-NO" dirty="0">
                          <a:effectLst/>
                        </a:rPr>
                        <a:t> </a:t>
                      </a:r>
                      <a:endParaRPr lang="nb-NO" dirty="0"/>
                    </a:p>
                  </a:txBody>
                  <a:tcPr>
                    <a:lnL w="127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5436490"/>
                  </a:ext>
                </a:extLst>
              </a:tr>
              <a:tr h="370840">
                <a:tc vMerge="1">
                  <a:txBody>
                    <a:bodyPr/>
                    <a:lstStyle/>
                    <a:p>
                      <a:endParaRPr lang="nb-NO" dirty="0"/>
                    </a:p>
                  </a:txBody>
                  <a:tcPr/>
                </a:tc>
                <a:tc>
                  <a:txBody>
                    <a:bodyPr/>
                    <a:lstStyle/>
                    <a:p>
                      <a:r>
                        <a:rPr lang="nb-NO" dirty="0"/>
                        <a:t>Milly</a:t>
                      </a:r>
                    </a:p>
                  </a:txBody>
                  <a:tcPr>
                    <a:lnR w="12700" cap="flat" cmpd="sng" algn="ctr">
                      <a:solidFill>
                        <a:schemeClr val="bg1"/>
                      </a:solidFill>
                      <a:prstDash val="solid"/>
                      <a:round/>
                      <a:headEnd type="none" w="med" len="med"/>
                      <a:tailEnd type="none" w="med" len="med"/>
                    </a:lnR>
                  </a:tcPr>
                </a:tc>
                <a:tc>
                  <a:txBody>
                    <a:bodyPr/>
                    <a:lstStyle/>
                    <a:p>
                      <a:r>
                        <a:rPr lang="nn-NO" sz="1800" kern="1200" dirty="0">
                          <a:solidFill>
                            <a:schemeClr val="dk1"/>
                          </a:solidFill>
                          <a:effectLst/>
                          <a:latin typeface="+mn-lt"/>
                          <a:ea typeface="+mn-ea"/>
                          <a:cs typeface="+mn-cs"/>
                        </a:rPr>
                        <a:t>Var det ikkje sånn at dei skulle flytte til ein plass, men så kom dei ikkje heilt til den plassen, så då</a:t>
                      </a:r>
                      <a:r>
                        <a:rPr lang="nb-NO" sz="1800" kern="1200" dirty="0">
                          <a:solidFill>
                            <a:schemeClr val="dk1"/>
                          </a:solidFill>
                          <a:effectLst/>
                          <a:latin typeface="+mn-lt"/>
                          <a:ea typeface="+mn-ea"/>
                          <a:cs typeface="+mn-cs"/>
                        </a:rPr>
                        <a:t>...</a:t>
                      </a:r>
                      <a:endParaRPr lang="nb-NO" dirty="0"/>
                    </a:p>
                  </a:txBody>
                  <a:tcPr>
                    <a:lnL w="127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51328588"/>
                  </a:ext>
                </a:extLst>
              </a:tr>
              <a:tr h="370840">
                <a:tc vMerge="1">
                  <a:txBody>
                    <a:bodyPr/>
                    <a:lstStyle/>
                    <a:p>
                      <a:endParaRPr lang="nb-NO" dirty="0"/>
                    </a:p>
                  </a:txBody>
                  <a:tcPr/>
                </a:tc>
                <a:tc>
                  <a:txBody>
                    <a:bodyPr/>
                    <a:lstStyle/>
                    <a:p>
                      <a:r>
                        <a:rPr lang="nb-NO" dirty="0"/>
                        <a:t>Morten</a:t>
                      </a:r>
                    </a:p>
                  </a:txBody>
                  <a:tcPr>
                    <a:lnR w="12700" cap="flat" cmpd="sng" algn="ctr">
                      <a:solidFill>
                        <a:schemeClr val="bg1"/>
                      </a:solidFill>
                      <a:prstDash val="solid"/>
                      <a:round/>
                      <a:headEnd type="none" w="med" len="med"/>
                      <a:tailEnd type="none" w="med" len="med"/>
                    </a:lnR>
                  </a:tcPr>
                </a:tc>
                <a:tc>
                  <a:txBody>
                    <a:bodyPr/>
                    <a:lstStyle/>
                    <a:p>
                      <a:r>
                        <a:rPr lang="nn-NO" sz="1800" kern="1200" dirty="0">
                          <a:solidFill>
                            <a:schemeClr val="dk1"/>
                          </a:solidFill>
                          <a:effectLst/>
                          <a:latin typeface="+mn-lt"/>
                          <a:ea typeface="+mn-ea"/>
                          <a:cs typeface="+mn-cs"/>
                        </a:rPr>
                        <a:t>Dei skulle flytte til </a:t>
                      </a:r>
                      <a:r>
                        <a:rPr lang="nn-NO" sz="1800" kern="1200" dirty="0" err="1">
                          <a:solidFill>
                            <a:schemeClr val="dk1"/>
                          </a:solidFill>
                          <a:effectLst/>
                          <a:latin typeface="+mn-lt"/>
                          <a:ea typeface="+mn-ea"/>
                          <a:cs typeface="+mn-cs"/>
                        </a:rPr>
                        <a:t>Kaanan</a:t>
                      </a:r>
                      <a:r>
                        <a:rPr lang="nn-NO" sz="1800" kern="1200" dirty="0">
                          <a:solidFill>
                            <a:schemeClr val="dk1"/>
                          </a:solidFill>
                          <a:effectLst/>
                          <a:latin typeface="+mn-lt"/>
                          <a:ea typeface="+mn-ea"/>
                          <a:cs typeface="+mn-cs"/>
                        </a:rPr>
                        <a:t>, var det ikkje det?</a:t>
                      </a:r>
                      <a:r>
                        <a:rPr lang="nb-NO" dirty="0">
                          <a:effectLst/>
                        </a:rPr>
                        <a:t> </a:t>
                      </a:r>
                      <a:endParaRPr lang="nb-NO" dirty="0"/>
                    </a:p>
                  </a:txBody>
                  <a:tcPr>
                    <a:lnL w="127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3232713043"/>
                  </a:ext>
                </a:extLst>
              </a:tr>
            </a:tbl>
          </a:graphicData>
        </a:graphic>
      </p:graphicFrame>
    </p:spTree>
    <p:extLst>
      <p:ext uri="{BB962C8B-B14F-4D97-AF65-F5344CB8AC3E}">
        <p14:creationId xmlns:p14="http://schemas.microsoft.com/office/powerpoint/2010/main" val="2484888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id="{93FD1C0B-9FBB-6043-ABF5-0C59CAE1775C}"/>
              </a:ext>
            </a:extLst>
          </p:cNvPr>
          <p:cNvSpPr>
            <a:spLocks noGrp="1"/>
          </p:cNvSpPr>
          <p:nvPr>
            <p:ph type="title"/>
          </p:nvPr>
        </p:nvSpPr>
        <p:spPr/>
        <p:txBody>
          <a:bodyPr/>
          <a:lstStyle/>
          <a:p>
            <a:pPr algn="ctr"/>
            <a:r>
              <a:rPr lang="nb-NO" dirty="0"/>
              <a:t>Vurdering av samtalen</a:t>
            </a:r>
          </a:p>
        </p:txBody>
      </p:sp>
      <p:sp>
        <p:nvSpPr>
          <p:cNvPr id="3" name="Plassholder for innhold 2">
            <a:extLst>
              <a:ext uri="{FF2B5EF4-FFF2-40B4-BE49-F238E27FC236}">
                <a16:creationId xmlns="" xmlns:a16="http://schemas.microsoft.com/office/drawing/2014/main" id="{57D94D67-FCC6-D34A-BF86-6EF5B23F8500}"/>
              </a:ext>
            </a:extLst>
          </p:cNvPr>
          <p:cNvSpPr>
            <a:spLocks noGrp="1"/>
          </p:cNvSpPr>
          <p:nvPr>
            <p:ph idx="1"/>
          </p:nvPr>
        </p:nvSpPr>
        <p:spPr>
          <a:xfrm>
            <a:off x="838200" y="1294410"/>
            <a:ext cx="10515600" cy="4882553"/>
          </a:xfrm>
        </p:spPr>
        <p:txBody>
          <a:bodyPr>
            <a:normAutofit/>
          </a:bodyPr>
          <a:lstStyle/>
          <a:p>
            <a:r>
              <a:rPr lang="nb-NO" sz="2400" dirty="0" err="1"/>
              <a:t>Elevane</a:t>
            </a:r>
            <a:r>
              <a:rPr lang="nb-NO" sz="2400" dirty="0"/>
              <a:t> </a:t>
            </a:r>
            <a:r>
              <a:rPr lang="nb-NO" sz="2400" dirty="0" err="1"/>
              <a:t>fekk</a:t>
            </a:r>
            <a:r>
              <a:rPr lang="nb-NO" sz="2400" dirty="0"/>
              <a:t> mi vurdering av samtalen tilsendt på It’s Learning. Her er døme på to </a:t>
            </a:r>
            <a:r>
              <a:rPr lang="nb-NO" sz="2400" dirty="0" err="1"/>
              <a:t>tilbakemeldingar</a:t>
            </a:r>
            <a:r>
              <a:rPr lang="nb-NO" sz="2400" dirty="0"/>
              <a:t> som vart gjeve: </a:t>
            </a:r>
          </a:p>
        </p:txBody>
      </p:sp>
      <p:graphicFrame>
        <p:nvGraphicFramePr>
          <p:cNvPr id="4" name="Tabell 3">
            <a:extLst>
              <a:ext uri="{FF2B5EF4-FFF2-40B4-BE49-F238E27FC236}">
                <a16:creationId xmlns="" xmlns:a16="http://schemas.microsoft.com/office/drawing/2014/main" id="{3AAA420F-A9B3-6046-B485-694891DE307F}"/>
              </a:ext>
            </a:extLst>
          </p:cNvPr>
          <p:cNvGraphicFramePr>
            <a:graphicFrameLocks noGrp="1"/>
          </p:cNvGraphicFramePr>
          <p:nvPr>
            <p:extLst>
              <p:ext uri="{D42A27DB-BD31-4B8C-83A1-F6EECF244321}">
                <p14:modId xmlns:p14="http://schemas.microsoft.com/office/powerpoint/2010/main" val="1944500282"/>
              </p:ext>
            </p:extLst>
          </p:nvPr>
        </p:nvGraphicFramePr>
        <p:xfrm>
          <a:off x="307439" y="2029038"/>
          <a:ext cx="11577122" cy="4738157"/>
        </p:xfrm>
        <a:graphic>
          <a:graphicData uri="http://schemas.openxmlformats.org/drawingml/2006/table">
            <a:tbl>
              <a:tblPr firstRow="1" bandRow="1">
                <a:tableStyleId>{5C22544A-7EE6-4342-B048-85BDC9FD1C3A}</a:tableStyleId>
              </a:tblPr>
              <a:tblGrid>
                <a:gridCol w="1114961">
                  <a:extLst>
                    <a:ext uri="{9D8B030D-6E8A-4147-A177-3AD203B41FA5}">
                      <a16:colId xmlns="" xmlns:a16="http://schemas.microsoft.com/office/drawing/2014/main" val="2604873849"/>
                    </a:ext>
                  </a:extLst>
                </a:gridCol>
                <a:gridCol w="10462161">
                  <a:extLst>
                    <a:ext uri="{9D8B030D-6E8A-4147-A177-3AD203B41FA5}">
                      <a16:colId xmlns="" xmlns:a16="http://schemas.microsoft.com/office/drawing/2014/main" val="1619775044"/>
                    </a:ext>
                  </a:extLst>
                </a:gridCol>
              </a:tblGrid>
              <a:tr h="440477">
                <a:tc>
                  <a:txBody>
                    <a:bodyPr/>
                    <a:lstStyle/>
                    <a:p>
                      <a:r>
                        <a:rPr lang="nb-NO" dirty="0"/>
                        <a:t>Elev</a:t>
                      </a:r>
                    </a:p>
                  </a:txBody>
                  <a:tcPr/>
                </a:tc>
                <a:tc>
                  <a:txBody>
                    <a:bodyPr/>
                    <a:lstStyle/>
                    <a:p>
                      <a:r>
                        <a:rPr lang="nb-NO" dirty="0"/>
                        <a:t>Vurdering </a:t>
                      </a:r>
                      <a:r>
                        <a:rPr lang="nb-NO" dirty="0" err="1"/>
                        <a:t>frå</a:t>
                      </a:r>
                      <a:r>
                        <a:rPr lang="nb-NO" dirty="0"/>
                        <a:t> </a:t>
                      </a:r>
                      <a:r>
                        <a:rPr lang="nb-NO" dirty="0" err="1"/>
                        <a:t>lærar</a:t>
                      </a:r>
                      <a:r>
                        <a:rPr lang="nb-NO" dirty="0"/>
                        <a:t>: </a:t>
                      </a:r>
                    </a:p>
                  </a:txBody>
                  <a:tcPr/>
                </a:tc>
                <a:extLst>
                  <a:ext uri="{0D108BD9-81ED-4DB2-BD59-A6C34878D82A}">
                    <a16:rowId xmlns="" xmlns:a16="http://schemas.microsoft.com/office/drawing/2014/main" val="992576857"/>
                  </a:ext>
                </a:extLst>
              </a:tr>
              <a:tr h="1239355">
                <a:tc>
                  <a:txBody>
                    <a:bodyPr/>
                    <a:lstStyle/>
                    <a:p>
                      <a:r>
                        <a:rPr lang="nb-NO" dirty="0"/>
                        <a:t>Pål</a:t>
                      </a:r>
                    </a:p>
                  </a:txBody>
                  <a:tcPr/>
                </a:tc>
                <a:tc>
                  <a:txBody>
                    <a:bodyPr/>
                    <a:lstStyle/>
                    <a:p>
                      <a:r>
                        <a:rPr lang="nb-NO" sz="1800" kern="1200" dirty="0">
                          <a:solidFill>
                            <a:schemeClr val="dk1"/>
                          </a:solidFill>
                          <a:effectLst/>
                          <a:latin typeface="+mn-lt"/>
                          <a:ea typeface="+mn-ea"/>
                          <a:cs typeface="+mn-cs"/>
                        </a:rPr>
                        <a:t>Hei Pål! Spørsmåla du leverte i lekse viser at du har jobba godt med stoffet, og at du har stilt spørsmål knytt til sentra​It </a:t>
                      </a:r>
                      <a:r>
                        <a:rPr lang="nb-NO" sz="1800" kern="1200" dirty="0" err="1">
                          <a:solidFill>
                            <a:schemeClr val="dk1"/>
                          </a:solidFill>
                          <a:effectLst/>
                          <a:latin typeface="+mn-lt"/>
                          <a:ea typeface="+mn-ea"/>
                          <a:cs typeface="+mn-cs"/>
                        </a:rPr>
                        <a:t>innhald</a:t>
                      </a:r>
                      <a:r>
                        <a:rPr lang="nb-NO" sz="1800" kern="1200" dirty="0">
                          <a:solidFill>
                            <a:schemeClr val="dk1"/>
                          </a:solidFill>
                          <a:effectLst/>
                          <a:latin typeface="+mn-lt"/>
                          <a:ea typeface="+mn-ea"/>
                          <a:cs typeface="+mn-cs"/>
                        </a:rPr>
                        <a:t> om Abraham. I fagsamtalen har du vist at du har solide fagkunnskaper, du er flink til å forklare omgrep, og du kan reflektere ved at du brukar det du veit til å </a:t>
                      </a:r>
                      <a:r>
                        <a:rPr lang="nb-NO" sz="1800" kern="1200" dirty="0" err="1">
                          <a:solidFill>
                            <a:schemeClr val="dk1"/>
                          </a:solidFill>
                          <a:effectLst/>
                          <a:latin typeface="+mn-lt"/>
                          <a:ea typeface="+mn-ea"/>
                          <a:cs typeface="+mn-cs"/>
                        </a:rPr>
                        <a:t>tenkje</a:t>
                      </a:r>
                      <a:r>
                        <a:rPr lang="nb-NO" sz="1800" kern="1200" dirty="0">
                          <a:solidFill>
                            <a:schemeClr val="dk1"/>
                          </a:solidFill>
                          <a:effectLst/>
                          <a:latin typeface="+mn-lt"/>
                          <a:ea typeface="+mn-ea"/>
                          <a:cs typeface="+mn-cs"/>
                        </a:rPr>
                        <a:t> deg fram til svar.  </a:t>
                      </a:r>
                      <a:br>
                        <a:rPr lang="nb-NO" sz="1800" kern="1200" dirty="0">
                          <a:solidFill>
                            <a:schemeClr val="dk1"/>
                          </a:solidFill>
                          <a:effectLst/>
                          <a:latin typeface="+mn-lt"/>
                          <a:ea typeface="+mn-ea"/>
                          <a:cs typeface="+mn-cs"/>
                        </a:rPr>
                      </a:br>
                      <a:r>
                        <a:rPr lang="nb-NO" sz="1800" u="sng" kern="1200" dirty="0" err="1">
                          <a:solidFill>
                            <a:schemeClr val="dk1"/>
                          </a:solidFill>
                          <a:effectLst/>
                          <a:latin typeface="+mn-lt"/>
                          <a:ea typeface="+mn-ea"/>
                          <a:cs typeface="+mn-cs"/>
                        </a:rPr>
                        <a:t>Framovermelding</a:t>
                      </a:r>
                      <a:r>
                        <a:rPr lang="nb-NO" sz="1800" u="sng" kern="1200" dirty="0">
                          <a:solidFill>
                            <a:schemeClr val="dk1"/>
                          </a:solidFill>
                          <a:effectLst/>
                          <a:latin typeface="+mn-lt"/>
                          <a:ea typeface="+mn-ea"/>
                          <a:cs typeface="+mn-cs"/>
                        </a:rPr>
                        <a:t>: </a:t>
                      </a:r>
                      <a:r>
                        <a:rPr lang="nb-NO" sz="1800" kern="1200" dirty="0">
                          <a:solidFill>
                            <a:schemeClr val="dk1"/>
                          </a:solidFill>
                          <a:effectLst/>
                          <a:latin typeface="+mn-lt"/>
                          <a:ea typeface="+mn-ea"/>
                          <a:cs typeface="+mn-cs"/>
                        </a:rPr>
                        <a:t/>
                      </a:r>
                      <a:br>
                        <a:rPr lang="nb-NO" sz="1800" kern="1200" dirty="0">
                          <a:solidFill>
                            <a:schemeClr val="dk1"/>
                          </a:solidFill>
                          <a:effectLst/>
                          <a:latin typeface="+mn-lt"/>
                          <a:ea typeface="+mn-ea"/>
                          <a:cs typeface="+mn-cs"/>
                        </a:rPr>
                      </a:br>
                      <a:r>
                        <a:rPr lang="nb-NO" sz="1800" kern="1200" dirty="0">
                          <a:solidFill>
                            <a:schemeClr val="dk1"/>
                          </a:solidFill>
                          <a:effectLst/>
                          <a:latin typeface="+mn-lt"/>
                          <a:ea typeface="+mn-ea"/>
                          <a:cs typeface="+mn-cs"/>
                        </a:rPr>
                        <a:t>Bruk det du har av </a:t>
                      </a:r>
                      <a:r>
                        <a:rPr lang="nb-NO" sz="1800" kern="1200" dirty="0" err="1">
                          <a:solidFill>
                            <a:schemeClr val="dk1"/>
                          </a:solidFill>
                          <a:effectLst/>
                          <a:latin typeface="+mn-lt"/>
                          <a:ea typeface="+mn-ea"/>
                          <a:cs typeface="+mn-cs"/>
                        </a:rPr>
                        <a:t>kunnskapar</a:t>
                      </a:r>
                      <a:r>
                        <a:rPr lang="nb-NO" sz="1800" kern="1200" dirty="0">
                          <a:solidFill>
                            <a:schemeClr val="dk1"/>
                          </a:solidFill>
                          <a:effectLst/>
                          <a:latin typeface="+mn-lt"/>
                          <a:ea typeface="+mn-ea"/>
                          <a:cs typeface="+mn-cs"/>
                        </a:rPr>
                        <a:t> til å bli bevisst på kva du </a:t>
                      </a:r>
                      <a:r>
                        <a:rPr lang="nb-NO" sz="1800" kern="1200" dirty="0" err="1">
                          <a:solidFill>
                            <a:schemeClr val="dk1"/>
                          </a:solidFill>
                          <a:effectLst/>
                          <a:latin typeface="+mn-lt"/>
                          <a:ea typeface="+mn-ea"/>
                          <a:cs typeface="+mn-cs"/>
                        </a:rPr>
                        <a:t>tenkjer</a:t>
                      </a:r>
                      <a:r>
                        <a:rPr lang="nb-NO" sz="1800" kern="1200" dirty="0">
                          <a:solidFill>
                            <a:schemeClr val="dk1"/>
                          </a:solidFill>
                          <a:effectLst/>
                          <a:latin typeface="+mn-lt"/>
                          <a:ea typeface="+mn-ea"/>
                          <a:cs typeface="+mn-cs"/>
                        </a:rPr>
                        <a:t> om det du veit. Kva kan kunnskapen lære deg om kva du </a:t>
                      </a:r>
                      <a:r>
                        <a:rPr lang="nb-NO" sz="1800" kern="1200" dirty="0" err="1">
                          <a:solidFill>
                            <a:schemeClr val="dk1"/>
                          </a:solidFill>
                          <a:effectLst/>
                          <a:latin typeface="+mn-lt"/>
                          <a:ea typeface="+mn-ea"/>
                          <a:cs typeface="+mn-cs"/>
                        </a:rPr>
                        <a:t>meinar</a:t>
                      </a:r>
                      <a:r>
                        <a:rPr lang="nb-NO" sz="1800" kern="1200" dirty="0">
                          <a:solidFill>
                            <a:schemeClr val="dk1"/>
                          </a:solidFill>
                          <a:effectLst/>
                          <a:latin typeface="+mn-lt"/>
                          <a:ea typeface="+mn-ea"/>
                          <a:cs typeface="+mn-cs"/>
                        </a:rPr>
                        <a:t> er riktig og galt, kva </a:t>
                      </a:r>
                      <a:r>
                        <a:rPr lang="nb-NO" sz="1800" kern="1200" dirty="0" err="1">
                          <a:solidFill>
                            <a:schemeClr val="dk1"/>
                          </a:solidFill>
                          <a:effectLst/>
                          <a:latin typeface="+mn-lt"/>
                          <a:ea typeface="+mn-ea"/>
                          <a:cs typeface="+mn-cs"/>
                        </a:rPr>
                        <a:t>verdiar</a:t>
                      </a:r>
                      <a:r>
                        <a:rPr lang="nb-NO" sz="1800" kern="1200" dirty="0">
                          <a:solidFill>
                            <a:schemeClr val="dk1"/>
                          </a:solidFill>
                          <a:effectLst/>
                          <a:latin typeface="+mn-lt"/>
                          <a:ea typeface="+mn-ea"/>
                          <a:cs typeface="+mn-cs"/>
                        </a:rPr>
                        <a:t> som er viktige for </a:t>
                      </a:r>
                      <a:r>
                        <a:rPr lang="nb-NO" sz="1800" kern="1200" dirty="0" err="1">
                          <a:solidFill>
                            <a:schemeClr val="dk1"/>
                          </a:solidFill>
                          <a:effectLst/>
                          <a:latin typeface="+mn-lt"/>
                          <a:ea typeface="+mn-ea"/>
                          <a:cs typeface="+mn-cs"/>
                        </a:rPr>
                        <a:t>dei</a:t>
                      </a:r>
                      <a:r>
                        <a:rPr lang="nb-NO" sz="1800" kern="1200" dirty="0">
                          <a:solidFill>
                            <a:schemeClr val="dk1"/>
                          </a:solidFill>
                          <a:effectLst/>
                          <a:latin typeface="+mn-lt"/>
                          <a:ea typeface="+mn-ea"/>
                          <a:cs typeface="+mn-cs"/>
                        </a:rPr>
                        <a:t> </a:t>
                      </a:r>
                      <a:r>
                        <a:rPr lang="nb-NO" sz="1800" kern="1200" dirty="0" err="1">
                          <a:solidFill>
                            <a:schemeClr val="dk1"/>
                          </a:solidFill>
                          <a:effectLst/>
                          <a:latin typeface="+mn-lt"/>
                          <a:ea typeface="+mn-ea"/>
                          <a:cs typeface="+mn-cs"/>
                        </a:rPr>
                        <a:t>vala</a:t>
                      </a:r>
                      <a:r>
                        <a:rPr lang="nb-NO" sz="1800" kern="1200" dirty="0">
                          <a:solidFill>
                            <a:schemeClr val="dk1"/>
                          </a:solidFill>
                          <a:effectLst/>
                          <a:latin typeface="+mn-lt"/>
                          <a:ea typeface="+mn-ea"/>
                          <a:cs typeface="+mn-cs"/>
                        </a:rPr>
                        <a:t> du tek. Slik kan du utvikle evne til å argumentere for </a:t>
                      </a:r>
                      <a:r>
                        <a:rPr lang="nb-NO" sz="1800" kern="1200" dirty="0" err="1">
                          <a:solidFill>
                            <a:schemeClr val="dk1"/>
                          </a:solidFill>
                          <a:effectLst/>
                          <a:latin typeface="+mn-lt"/>
                          <a:ea typeface="+mn-ea"/>
                          <a:cs typeface="+mn-cs"/>
                        </a:rPr>
                        <a:t>eit</a:t>
                      </a:r>
                      <a:r>
                        <a:rPr lang="nb-NO" sz="1800" kern="1200" dirty="0">
                          <a:solidFill>
                            <a:schemeClr val="dk1"/>
                          </a:solidFill>
                          <a:effectLst/>
                          <a:latin typeface="+mn-lt"/>
                          <a:ea typeface="+mn-ea"/>
                          <a:cs typeface="+mn-cs"/>
                        </a:rPr>
                        <a:t> syn, samtidig som at det er viktig å forstå </a:t>
                      </a:r>
                      <a:r>
                        <a:rPr lang="nb-NO" sz="1800" kern="1200" dirty="0" err="1">
                          <a:solidFill>
                            <a:schemeClr val="dk1"/>
                          </a:solidFill>
                          <a:effectLst/>
                          <a:latin typeface="+mn-lt"/>
                          <a:ea typeface="+mn-ea"/>
                          <a:cs typeface="+mn-cs"/>
                        </a:rPr>
                        <a:t>kvifor</a:t>
                      </a:r>
                      <a:r>
                        <a:rPr lang="nb-NO" sz="1800" kern="1200" dirty="0">
                          <a:solidFill>
                            <a:schemeClr val="dk1"/>
                          </a:solidFill>
                          <a:effectLst/>
                          <a:latin typeface="+mn-lt"/>
                          <a:ea typeface="+mn-ea"/>
                          <a:cs typeface="+mn-cs"/>
                        </a:rPr>
                        <a:t> andre kanskje </a:t>
                      </a:r>
                      <a:r>
                        <a:rPr lang="nb-NO" sz="1800" kern="1200" dirty="0" err="1">
                          <a:solidFill>
                            <a:schemeClr val="dk1"/>
                          </a:solidFill>
                          <a:effectLst/>
                          <a:latin typeface="+mn-lt"/>
                          <a:ea typeface="+mn-ea"/>
                          <a:cs typeface="+mn-cs"/>
                        </a:rPr>
                        <a:t>tenkjer</a:t>
                      </a:r>
                      <a:r>
                        <a:rPr lang="nb-NO" sz="1800" kern="1200" dirty="0">
                          <a:solidFill>
                            <a:schemeClr val="dk1"/>
                          </a:solidFill>
                          <a:effectLst/>
                          <a:latin typeface="+mn-lt"/>
                          <a:ea typeface="+mn-ea"/>
                          <a:cs typeface="+mn-cs"/>
                        </a:rPr>
                        <a:t> annleis enn deg. </a:t>
                      </a:r>
                      <a:r>
                        <a:rPr lang="nb-NO" dirty="0">
                          <a:effectLst/>
                        </a:rPr>
                        <a:t> </a:t>
                      </a:r>
                      <a:br>
                        <a:rPr lang="nb-NO" dirty="0">
                          <a:effectLst/>
                        </a:rPr>
                      </a:br>
                      <a:r>
                        <a:rPr lang="nb-NO" dirty="0">
                          <a:effectLst/>
                        </a:rPr>
                        <a:t>Karakter: Høg</a:t>
                      </a:r>
                      <a:endParaRPr lang="nb-NO" dirty="0"/>
                    </a:p>
                  </a:txBody>
                  <a:tcPr/>
                </a:tc>
                <a:extLst>
                  <a:ext uri="{0D108BD9-81ED-4DB2-BD59-A6C34878D82A}">
                    <a16:rowId xmlns="" xmlns:a16="http://schemas.microsoft.com/office/drawing/2014/main" val="1011451251"/>
                  </a:ext>
                </a:extLst>
              </a:tr>
              <a:tr h="1239355">
                <a:tc>
                  <a:txBody>
                    <a:bodyPr/>
                    <a:lstStyle/>
                    <a:p>
                      <a:r>
                        <a:rPr lang="nb-NO" dirty="0"/>
                        <a:t>Maren</a:t>
                      </a:r>
                    </a:p>
                  </a:txBody>
                  <a:tcPr/>
                </a:tc>
                <a:tc>
                  <a:txBody>
                    <a:bodyPr/>
                    <a:lstStyle/>
                    <a:p>
                      <a:r>
                        <a:rPr lang="nb-NO" sz="1800" kern="1200" dirty="0">
                          <a:solidFill>
                            <a:schemeClr val="dk1"/>
                          </a:solidFill>
                          <a:effectLst/>
                          <a:latin typeface="+mn-lt"/>
                          <a:ea typeface="+mn-ea"/>
                          <a:cs typeface="+mn-cs"/>
                        </a:rPr>
                        <a:t>Hei Maren! Det du har levert i lekse og svara dine i fagsamtalen viser at du har </a:t>
                      </a:r>
                      <a:r>
                        <a:rPr lang="nb-NO" sz="1800" kern="1200" dirty="0" err="1">
                          <a:solidFill>
                            <a:schemeClr val="dk1"/>
                          </a:solidFill>
                          <a:effectLst/>
                          <a:latin typeface="+mn-lt"/>
                          <a:ea typeface="+mn-ea"/>
                          <a:cs typeface="+mn-cs"/>
                        </a:rPr>
                        <a:t>ein</a:t>
                      </a:r>
                      <a:r>
                        <a:rPr lang="nb-NO" sz="1800" kern="1200" dirty="0">
                          <a:solidFill>
                            <a:schemeClr val="dk1"/>
                          </a:solidFill>
                          <a:effectLst/>
                          <a:latin typeface="+mn-lt"/>
                          <a:ea typeface="+mn-ea"/>
                          <a:cs typeface="+mn-cs"/>
                        </a:rPr>
                        <a:t> del </a:t>
                      </a:r>
                      <a:r>
                        <a:rPr lang="nb-NO" sz="1800" kern="1200" dirty="0" err="1">
                          <a:solidFill>
                            <a:schemeClr val="dk1"/>
                          </a:solidFill>
                          <a:effectLst/>
                          <a:latin typeface="+mn-lt"/>
                          <a:ea typeface="+mn-ea"/>
                          <a:cs typeface="+mn-cs"/>
                        </a:rPr>
                        <a:t>kunnskapar</a:t>
                      </a:r>
                      <a:r>
                        <a:rPr lang="nb-NO" sz="1800" kern="1200" dirty="0">
                          <a:solidFill>
                            <a:schemeClr val="dk1"/>
                          </a:solidFill>
                          <a:effectLst/>
                          <a:latin typeface="+mn-lt"/>
                          <a:ea typeface="+mn-ea"/>
                          <a:cs typeface="+mn-cs"/>
                        </a:rPr>
                        <a:t> om Abraham. Du viser også døme på at du kan </a:t>
                      </a:r>
                      <a:r>
                        <a:rPr lang="nb-NO" sz="1800" kern="1200" dirty="0" err="1">
                          <a:solidFill>
                            <a:schemeClr val="dk1"/>
                          </a:solidFill>
                          <a:effectLst/>
                          <a:latin typeface="+mn-lt"/>
                          <a:ea typeface="+mn-ea"/>
                          <a:cs typeface="+mn-cs"/>
                        </a:rPr>
                        <a:t>tenkje</a:t>
                      </a:r>
                      <a:r>
                        <a:rPr lang="nb-NO" sz="1800" kern="1200" dirty="0">
                          <a:solidFill>
                            <a:schemeClr val="dk1"/>
                          </a:solidFill>
                          <a:effectLst/>
                          <a:latin typeface="+mn-lt"/>
                          <a:ea typeface="+mn-ea"/>
                          <a:cs typeface="+mn-cs"/>
                        </a:rPr>
                        <a:t> deg fram til svar ut </a:t>
                      </a:r>
                      <a:r>
                        <a:rPr lang="nb-NO" sz="1800" kern="1200" dirty="0" err="1">
                          <a:solidFill>
                            <a:schemeClr val="dk1"/>
                          </a:solidFill>
                          <a:effectLst/>
                          <a:latin typeface="+mn-lt"/>
                          <a:ea typeface="+mn-ea"/>
                          <a:cs typeface="+mn-cs"/>
                        </a:rPr>
                        <a:t>frå</a:t>
                      </a:r>
                      <a:r>
                        <a:rPr lang="nb-NO" sz="1800" kern="1200" dirty="0">
                          <a:solidFill>
                            <a:schemeClr val="dk1"/>
                          </a:solidFill>
                          <a:effectLst/>
                          <a:latin typeface="+mn-lt"/>
                          <a:ea typeface="+mn-ea"/>
                          <a:cs typeface="+mn-cs"/>
                        </a:rPr>
                        <a:t> det du veit, altså reflektere. </a:t>
                      </a:r>
                      <a:r>
                        <a:rPr lang="nb-NO" sz="1800" u="sng" kern="1200" dirty="0" err="1">
                          <a:solidFill>
                            <a:schemeClr val="dk1"/>
                          </a:solidFill>
                          <a:effectLst/>
                          <a:latin typeface="+mn-lt"/>
                          <a:ea typeface="+mn-ea"/>
                          <a:cs typeface="+mn-cs"/>
                        </a:rPr>
                        <a:t>Framovermelding</a:t>
                      </a:r>
                      <a:r>
                        <a:rPr lang="nb-NO" sz="1800" u="sng" kern="1200" dirty="0">
                          <a:solidFill>
                            <a:schemeClr val="dk1"/>
                          </a:solidFill>
                          <a:effectLst/>
                          <a:latin typeface="+mn-lt"/>
                          <a:ea typeface="+mn-ea"/>
                          <a:cs typeface="+mn-cs"/>
                        </a:rPr>
                        <a:t>: </a:t>
                      </a:r>
                      <a:br>
                        <a:rPr lang="nb-NO" sz="1800" u="sng" kern="1200" dirty="0">
                          <a:solidFill>
                            <a:schemeClr val="dk1"/>
                          </a:solidFill>
                          <a:effectLst/>
                          <a:latin typeface="+mn-lt"/>
                          <a:ea typeface="+mn-ea"/>
                          <a:cs typeface="+mn-cs"/>
                        </a:rPr>
                      </a:br>
                      <a:r>
                        <a:rPr lang="nb-NO" sz="1800" kern="1200" dirty="0">
                          <a:solidFill>
                            <a:schemeClr val="dk1"/>
                          </a:solidFill>
                          <a:effectLst/>
                          <a:latin typeface="+mn-lt"/>
                          <a:ea typeface="+mn-ea"/>
                          <a:cs typeface="+mn-cs"/>
                        </a:rPr>
                        <a:t>Jobb </a:t>
                      </a:r>
                      <a:r>
                        <a:rPr lang="nb-NO" sz="1800" kern="1200" dirty="0" err="1">
                          <a:solidFill>
                            <a:schemeClr val="dk1"/>
                          </a:solidFill>
                          <a:effectLst/>
                          <a:latin typeface="+mn-lt"/>
                          <a:ea typeface="+mn-ea"/>
                          <a:cs typeface="+mn-cs"/>
                        </a:rPr>
                        <a:t>meir</a:t>
                      </a:r>
                      <a:r>
                        <a:rPr lang="nb-NO" sz="1800" kern="1200" dirty="0">
                          <a:solidFill>
                            <a:schemeClr val="dk1"/>
                          </a:solidFill>
                          <a:effectLst/>
                          <a:latin typeface="+mn-lt"/>
                          <a:ea typeface="+mn-ea"/>
                          <a:cs typeface="+mn-cs"/>
                        </a:rPr>
                        <a:t> med stoffet, t.d. les betre </a:t>
                      </a:r>
                      <a:r>
                        <a:rPr lang="nb-NO" sz="1800" kern="1200" dirty="0" err="1">
                          <a:solidFill>
                            <a:schemeClr val="dk1"/>
                          </a:solidFill>
                          <a:effectLst/>
                          <a:latin typeface="+mn-lt"/>
                          <a:ea typeface="+mn-ea"/>
                          <a:cs typeface="+mn-cs"/>
                        </a:rPr>
                        <a:t>tekstane</a:t>
                      </a:r>
                      <a:r>
                        <a:rPr lang="nb-NO" sz="1800" kern="1200" dirty="0">
                          <a:solidFill>
                            <a:schemeClr val="dk1"/>
                          </a:solidFill>
                          <a:effectLst/>
                          <a:latin typeface="+mn-lt"/>
                          <a:ea typeface="+mn-ea"/>
                          <a:cs typeface="+mn-cs"/>
                        </a:rPr>
                        <a:t> i boka, for å bli </a:t>
                      </a:r>
                      <a:r>
                        <a:rPr lang="nb-NO" sz="1800" kern="1200" dirty="0" err="1">
                          <a:solidFill>
                            <a:schemeClr val="dk1"/>
                          </a:solidFill>
                          <a:effectLst/>
                          <a:latin typeface="+mn-lt"/>
                          <a:ea typeface="+mn-ea"/>
                          <a:cs typeface="+mn-cs"/>
                        </a:rPr>
                        <a:t>sikrare</a:t>
                      </a:r>
                      <a:r>
                        <a:rPr lang="nb-NO" sz="1800" kern="1200" dirty="0">
                          <a:solidFill>
                            <a:schemeClr val="dk1"/>
                          </a:solidFill>
                          <a:effectLst/>
                          <a:latin typeface="+mn-lt"/>
                          <a:ea typeface="+mn-ea"/>
                          <a:cs typeface="+mn-cs"/>
                        </a:rPr>
                        <a:t> på </a:t>
                      </a:r>
                      <a:r>
                        <a:rPr lang="nb-NO" sz="1800" kern="1200" dirty="0" err="1">
                          <a:solidFill>
                            <a:schemeClr val="dk1"/>
                          </a:solidFill>
                          <a:effectLst/>
                          <a:latin typeface="+mn-lt"/>
                          <a:ea typeface="+mn-ea"/>
                          <a:cs typeface="+mn-cs"/>
                        </a:rPr>
                        <a:t>kunnskapane</a:t>
                      </a:r>
                      <a:r>
                        <a:rPr lang="nb-NO" sz="1800" kern="1200" dirty="0">
                          <a:solidFill>
                            <a:schemeClr val="dk1"/>
                          </a:solidFill>
                          <a:effectLst/>
                          <a:latin typeface="+mn-lt"/>
                          <a:ea typeface="+mn-ea"/>
                          <a:cs typeface="+mn-cs"/>
                        </a:rPr>
                        <a:t> dine. Det er viktig at du kan </a:t>
                      </a:r>
                      <a:r>
                        <a:rPr lang="nb-NO" sz="1800" kern="1200" dirty="0" err="1">
                          <a:solidFill>
                            <a:schemeClr val="dk1"/>
                          </a:solidFill>
                          <a:effectLst/>
                          <a:latin typeface="+mn-lt"/>
                          <a:ea typeface="+mn-ea"/>
                          <a:cs typeface="+mn-cs"/>
                        </a:rPr>
                        <a:t>meir</a:t>
                      </a:r>
                      <a:r>
                        <a:rPr lang="nb-NO" sz="1800" kern="1200" dirty="0">
                          <a:solidFill>
                            <a:schemeClr val="dk1"/>
                          </a:solidFill>
                          <a:effectLst/>
                          <a:latin typeface="+mn-lt"/>
                          <a:ea typeface="+mn-ea"/>
                          <a:cs typeface="+mn-cs"/>
                        </a:rPr>
                        <a:t> enn </a:t>
                      </a:r>
                      <a:r>
                        <a:rPr lang="nb-NO" sz="1800" kern="1200" dirty="0" err="1">
                          <a:solidFill>
                            <a:schemeClr val="dk1"/>
                          </a:solidFill>
                          <a:effectLst/>
                          <a:latin typeface="+mn-lt"/>
                          <a:ea typeface="+mn-ea"/>
                          <a:cs typeface="+mn-cs"/>
                        </a:rPr>
                        <a:t>dei</a:t>
                      </a:r>
                      <a:r>
                        <a:rPr lang="nb-NO" sz="1800" kern="1200" dirty="0">
                          <a:solidFill>
                            <a:schemeClr val="dk1"/>
                          </a:solidFill>
                          <a:effectLst/>
                          <a:latin typeface="+mn-lt"/>
                          <a:ea typeface="+mn-ea"/>
                          <a:cs typeface="+mn-cs"/>
                        </a:rPr>
                        <a:t> </a:t>
                      </a:r>
                      <a:r>
                        <a:rPr lang="nb-NO" sz="1800" kern="1200" dirty="0" err="1">
                          <a:solidFill>
                            <a:schemeClr val="dk1"/>
                          </a:solidFill>
                          <a:effectLst/>
                          <a:latin typeface="+mn-lt"/>
                          <a:ea typeface="+mn-ea"/>
                          <a:cs typeface="+mn-cs"/>
                        </a:rPr>
                        <a:t>enklaste</a:t>
                      </a:r>
                      <a:r>
                        <a:rPr lang="nb-NO" sz="1800" kern="1200" dirty="0">
                          <a:solidFill>
                            <a:schemeClr val="dk1"/>
                          </a:solidFill>
                          <a:effectLst/>
                          <a:latin typeface="+mn-lt"/>
                          <a:ea typeface="+mn-ea"/>
                          <a:cs typeface="+mn-cs"/>
                        </a:rPr>
                        <a:t> </a:t>
                      </a:r>
                      <a:r>
                        <a:rPr lang="nb-NO" sz="1800" kern="1200" dirty="0" err="1">
                          <a:solidFill>
                            <a:schemeClr val="dk1"/>
                          </a:solidFill>
                          <a:effectLst/>
                          <a:latin typeface="+mn-lt"/>
                          <a:ea typeface="+mn-ea"/>
                          <a:cs typeface="+mn-cs"/>
                        </a:rPr>
                        <a:t>opplysningane</a:t>
                      </a:r>
                      <a:r>
                        <a:rPr lang="nb-NO" sz="1800" kern="1200" dirty="0">
                          <a:solidFill>
                            <a:schemeClr val="dk1"/>
                          </a:solidFill>
                          <a:effectLst/>
                          <a:latin typeface="+mn-lt"/>
                          <a:ea typeface="+mn-ea"/>
                          <a:cs typeface="+mn-cs"/>
                        </a:rPr>
                        <a:t>. Når du leverer lekser: pass på at det du arbeider godt med svara dine før du leverer. Dette vil kanskje </a:t>
                      </a:r>
                      <a:r>
                        <a:rPr lang="nb-NO" sz="1800" kern="1200" dirty="0" err="1">
                          <a:solidFill>
                            <a:schemeClr val="dk1"/>
                          </a:solidFill>
                          <a:effectLst/>
                          <a:latin typeface="+mn-lt"/>
                          <a:ea typeface="+mn-ea"/>
                          <a:cs typeface="+mn-cs"/>
                        </a:rPr>
                        <a:t>gjere</a:t>
                      </a:r>
                      <a:r>
                        <a:rPr lang="nb-NO" sz="1800" kern="1200" dirty="0">
                          <a:solidFill>
                            <a:schemeClr val="dk1"/>
                          </a:solidFill>
                          <a:effectLst/>
                          <a:latin typeface="+mn-lt"/>
                          <a:ea typeface="+mn-ea"/>
                          <a:cs typeface="+mn-cs"/>
                        </a:rPr>
                        <a:t> det </a:t>
                      </a:r>
                      <a:r>
                        <a:rPr lang="nb-NO" sz="1800" kern="1200" dirty="0" err="1">
                          <a:solidFill>
                            <a:schemeClr val="dk1"/>
                          </a:solidFill>
                          <a:effectLst/>
                          <a:latin typeface="+mn-lt"/>
                          <a:ea typeface="+mn-ea"/>
                          <a:cs typeface="+mn-cs"/>
                        </a:rPr>
                        <a:t>meir</a:t>
                      </a:r>
                      <a:r>
                        <a:rPr lang="nb-NO" sz="1800" kern="1200" dirty="0">
                          <a:solidFill>
                            <a:schemeClr val="dk1"/>
                          </a:solidFill>
                          <a:effectLst/>
                          <a:latin typeface="+mn-lt"/>
                          <a:ea typeface="+mn-ea"/>
                          <a:cs typeface="+mn-cs"/>
                        </a:rPr>
                        <a:t> motiverende å svare på spørsmål i </a:t>
                      </a:r>
                      <a:r>
                        <a:rPr lang="nb-NO" sz="1800" kern="1200" dirty="0" err="1">
                          <a:solidFill>
                            <a:schemeClr val="dk1"/>
                          </a:solidFill>
                          <a:effectLst/>
                          <a:latin typeface="+mn-lt"/>
                          <a:ea typeface="+mn-ea"/>
                          <a:cs typeface="+mn-cs"/>
                        </a:rPr>
                        <a:t>timane</a:t>
                      </a:r>
                      <a:r>
                        <a:rPr lang="nb-NO" sz="1800" kern="1200" dirty="0">
                          <a:solidFill>
                            <a:schemeClr val="dk1"/>
                          </a:solidFill>
                          <a:effectLst/>
                          <a:latin typeface="+mn-lt"/>
                          <a:ea typeface="+mn-ea"/>
                          <a:cs typeface="+mn-cs"/>
                        </a:rPr>
                        <a:t>. </a:t>
                      </a:r>
                    </a:p>
                    <a:p>
                      <a:r>
                        <a:rPr lang="nb-NO" sz="1800" kern="1200" dirty="0">
                          <a:solidFill>
                            <a:schemeClr val="dk1"/>
                          </a:solidFill>
                          <a:effectLst/>
                          <a:latin typeface="+mn-lt"/>
                          <a:ea typeface="+mn-ea"/>
                          <a:cs typeface="+mn-cs"/>
                        </a:rPr>
                        <a:t>Karakter: Middels</a:t>
                      </a:r>
                      <a:endParaRPr lang="nb-NO" dirty="0"/>
                    </a:p>
                  </a:txBody>
                  <a:tcPr/>
                </a:tc>
                <a:extLst>
                  <a:ext uri="{0D108BD9-81ED-4DB2-BD59-A6C34878D82A}">
                    <a16:rowId xmlns="" xmlns:a16="http://schemas.microsoft.com/office/drawing/2014/main" val="2691261896"/>
                  </a:ext>
                </a:extLst>
              </a:tr>
            </a:tbl>
          </a:graphicData>
        </a:graphic>
      </p:graphicFrame>
    </p:spTree>
    <p:extLst>
      <p:ext uri="{BB962C8B-B14F-4D97-AF65-F5344CB8AC3E}">
        <p14:creationId xmlns:p14="http://schemas.microsoft.com/office/powerpoint/2010/main" val="1340622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id="{75A5A289-ADE3-6A40-93CA-808E14EEA6D2}"/>
              </a:ext>
            </a:extLst>
          </p:cNvPr>
          <p:cNvSpPr>
            <a:spLocks noGrp="1"/>
          </p:cNvSpPr>
          <p:nvPr>
            <p:ph type="title"/>
          </p:nvPr>
        </p:nvSpPr>
        <p:spPr/>
        <p:txBody>
          <a:bodyPr/>
          <a:lstStyle/>
          <a:p>
            <a:pPr algn="ctr"/>
            <a:r>
              <a:rPr lang="nb-NO" dirty="0"/>
              <a:t>Eigenrefleksjon knytt til opplegget</a:t>
            </a:r>
          </a:p>
        </p:txBody>
      </p:sp>
      <p:sp>
        <p:nvSpPr>
          <p:cNvPr id="4" name="Plassholder for tekst 3">
            <a:extLst>
              <a:ext uri="{FF2B5EF4-FFF2-40B4-BE49-F238E27FC236}">
                <a16:creationId xmlns="" xmlns:a16="http://schemas.microsoft.com/office/drawing/2014/main" id="{38205EE4-99E4-A74A-A817-391760F35221}"/>
              </a:ext>
            </a:extLst>
          </p:cNvPr>
          <p:cNvSpPr>
            <a:spLocks noGrp="1"/>
          </p:cNvSpPr>
          <p:nvPr>
            <p:ph type="body" idx="1"/>
          </p:nvPr>
        </p:nvSpPr>
        <p:spPr>
          <a:xfrm>
            <a:off x="839788" y="1500327"/>
            <a:ext cx="5157787" cy="380722"/>
          </a:xfrm>
        </p:spPr>
        <p:txBody>
          <a:bodyPr>
            <a:normAutofit fontScale="92500" lnSpcReduction="10000"/>
          </a:bodyPr>
          <a:lstStyle/>
          <a:p>
            <a:r>
              <a:rPr lang="nb-NO" dirty="0"/>
              <a:t>Positive </a:t>
            </a:r>
            <a:r>
              <a:rPr lang="nb-NO" dirty="0" err="1"/>
              <a:t>erfaringar</a:t>
            </a:r>
            <a:endParaRPr lang="nb-NO" dirty="0"/>
          </a:p>
        </p:txBody>
      </p:sp>
      <p:sp>
        <p:nvSpPr>
          <p:cNvPr id="3" name="Plassholder for innhold 2">
            <a:extLst>
              <a:ext uri="{FF2B5EF4-FFF2-40B4-BE49-F238E27FC236}">
                <a16:creationId xmlns="" xmlns:a16="http://schemas.microsoft.com/office/drawing/2014/main" id="{81DAD258-22AF-9E42-A9C0-B1A6E2038FFE}"/>
              </a:ext>
            </a:extLst>
          </p:cNvPr>
          <p:cNvSpPr>
            <a:spLocks noGrp="1"/>
          </p:cNvSpPr>
          <p:nvPr>
            <p:ph sz="half" idx="2"/>
          </p:nvPr>
        </p:nvSpPr>
        <p:spPr>
          <a:xfrm>
            <a:off x="839788" y="1959166"/>
            <a:ext cx="5157787" cy="3684588"/>
          </a:xfrm>
        </p:spPr>
        <p:txBody>
          <a:bodyPr>
            <a:normAutofit fontScale="85000" lnSpcReduction="20000"/>
          </a:bodyPr>
          <a:lstStyle/>
          <a:p>
            <a:r>
              <a:rPr lang="nb-NO" dirty="0"/>
              <a:t>Fagsamtale er </a:t>
            </a:r>
            <a:r>
              <a:rPr lang="nb-NO" dirty="0" err="1"/>
              <a:t>ein</a:t>
            </a:r>
            <a:r>
              <a:rPr lang="nb-NO" dirty="0"/>
              <a:t> metode som freistar til gjentaking for å vektlegge munnlege </a:t>
            </a:r>
            <a:r>
              <a:rPr lang="nb-NO" dirty="0" err="1"/>
              <a:t>ferdigheiter</a:t>
            </a:r>
            <a:r>
              <a:rPr lang="nb-NO" dirty="0"/>
              <a:t>.</a:t>
            </a:r>
          </a:p>
          <a:p>
            <a:r>
              <a:rPr lang="nb-NO" dirty="0"/>
              <a:t>Å involvere </a:t>
            </a:r>
            <a:r>
              <a:rPr lang="nb-NO" dirty="0" err="1"/>
              <a:t>elevane</a:t>
            </a:r>
            <a:r>
              <a:rPr lang="nb-NO" dirty="0"/>
              <a:t> i prosessen var </a:t>
            </a:r>
            <a:r>
              <a:rPr lang="nb-NO" dirty="0" err="1"/>
              <a:t>motiverande</a:t>
            </a:r>
            <a:r>
              <a:rPr lang="nb-NO" dirty="0"/>
              <a:t> og gav viktig </a:t>
            </a:r>
            <a:r>
              <a:rPr lang="nb-NO" dirty="0" err="1"/>
              <a:t>innverknad</a:t>
            </a:r>
            <a:r>
              <a:rPr lang="nb-NO" dirty="0"/>
              <a:t> på opplegget.</a:t>
            </a:r>
          </a:p>
          <a:p>
            <a:r>
              <a:rPr lang="nb-NO" dirty="0" err="1"/>
              <a:t>Motiverande</a:t>
            </a:r>
            <a:r>
              <a:rPr lang="nb-NO" dirty="0"/>
              <a:t> å lytte til elevsvar som del av vurderingsarbeid.</a:t>
            </a:r>
          </a:p>
          <a:p>
            <a:r>
              <a:rPr lang="nb-NO" dirty="0" err="1"/>
              <a:t>Innspelsrunde</a:t>
            </a:r>
            <a:r>
              <a:rPr lang="nb-NO" dirty="0"/>
              <a:t> med </a:t>
            </a:r>
            <a:r>
              <a:rPr lang="nb-NO" dirty="0" err="1"/>
              <a:t>elevane</a:t>
            </a:r>
            <a:r>
              <a:rPr lang="nb-NO" dirty="0"/>
              <a:t> etter fagsamtalen gav stadfesting på at dette var ei ok vurderingsform. </a:t>
            </a:r>
          </a:p>
          <a:p>
            <a:endParaRPr lang="nb-NO" dirty="0"/>
          </a:p>
          <a:p>
            <a:endParaRPr lang="nb-NO" dirty="0"/>
          </a:p>
        </p:txBody>
      </p:sp>
      <p:sp>
        <p:nvSpPr>
          <p:cNvPr id="5" name="Plassholder for tekst 4">
            <a:extLst>
              <a:ext uri="{FF2B5EF4-FFF2-40B4-BE49-F238E27FC236}">
                <a16:creationId xmlns="" xmlns:a16="http://schemas.microsoft.com/office/drawing/2014/main" id="{149269A4-05FE-7746-B380-103D455191FA}"/>
              </a:ext>
            </a:extLst>
          </p:cNvPr>
          <p:cNvSpPr>
            <a:spLocks noGrp="1"/>
          </p:cNvSpPr>
          <p:nvPr>
            <p:ph type="body" sz="quarter" idx="3"/>
          </p:nvPr>
        </p:nvSpPr>
        <p:spPr>
          <a:xfrm>
            <a:off x="6169024" y="1531561"/>
            <a:ext cx="5183188" cy="380722"/>
          </a:xfrm>
        </p:spPr>
        <p:txBody>
          <a:bodyPr>
            <a:normAutofit fontScale="92500" lnSpcReduction="10000"/>
          </a:bodyPr>
          <a:lstStyle/>
          <a:p>
            <a:r>
              <a:rPr lang="nb-NO" dirty="0" err="1"/>
              <a:t>Erfaringar</a:t>
            </a:r>
            <a:r>
              <a:rPr lang="nb-NO" dirty="0"/>
              <a:t> for </a:t>
            </a:r>
            <a:r>
              <a:rPr lang="nb-NO" dirty="0" err="1"/>
              <a:t>vidare</a:t>
            </a:r>
            <a:r>
              <a:rPr lang="nb-NO" dirty="0"/>
              <a:t> utvikling</a:t>
            </a:r>
          </a:p>
        </p:txBody>
      </p:sp>
      <p:sp>
        <p:nvSpPr>
          <p:cNvPr id="6" name="Plassholder for innhold 5">
            <a:extLst>
              <a:ext uri="{FF2B5EF4-FFF2-40B4-BE49-F238E27FC236}">
                <a16:creationId xmlns="" xmlns:a16="http://schemas.microsoft.com/office/drawing/2014/main" id="{DF9FFA45-B05C-2349-8140-22F1E3AA7F29}"/>
              </a:ext>
            </a:extLst>
          </p:cNvPr>
          <p:cNvSpPr>
            <a:spLocks noGrp="1"/>
          </p:cNvSpPr>
          <p:nvPr>
            <p:ph sz="quarter" idx="4"/>
          </p:nvPr>
        </p:nvSpPr>
        <p:spPr>
          <a:xfrm>
            <a:off x="6096000" y="1959166"/>
            <a:ext cx="5183188" cy="3684588"/>
          </a:xfrm>
        </p:spPr>
        <p:txBody>
          <a:bodyPr>
            <a:normAutofit fontScale="77500" lnSpcReduction="20000"/>
          </a:bodyPr>
          <a:lstStyle/>
          <a:p>
            <a:pPr marL="0" indent="0">
              <a:buNone/>
            </a:pPr>
            <a:endParaRPr lang="nb-NO" dirty="0"/>
          </a:p>
          <a:p>
            <a:r>
              <a:rPr lang="nb-NO" dirty="0"/>
              <a:t>Ta i bruk støtteark med </a:t>
            </a:r>
            <a:r>
              <a:rPr lang="nb-NO" dirty="0" err="1"/>
              <a:t>illustrasjonar</a:t>
            </a:r>
            <a:r>
              <a:rPr lang="nb-NO" dirty="0"/>
              <a:t> når </a:t>
            </a:r>
            <a:r>
              <a:rPr lang="nb-NO" dirty="0" err="1"/>
              <a:t>ein</a:t>
            </a:r>
            <a:r>
              <a:rPr lang="nb-NO" dirty="0"/>
              <a:t> gjennomfører fagsamtalen?</a:t>
            </a:r>
          </a:p>
          <a:p>
            <a:r>
              <a:rPr lang="nb-NO" dirty="0"/>
              <a:t>Lage tilpassa prøveark til </a:t>
            </a:r>
            <a:r>
              <a:rPr lang="nb-NO" dirty="0" err="1"/>
              <a:t>elevar</a:t>
            </a:r>
            <a:r>
              <a:rPr lang="nb-NO" dirty="0"/>
              <a:t> som </a:t>
            </a:r>
            <a:r>
              <a:rPr lang="nb-NO" dirty="0" err="1"/>
              <a:t>vegrar</a:t>
            </a:r>
            <a:r>
              <a:rPr lang="nb-NO" dirty="0"/>
              <a:t> seg for å snakke?</a:t>
            </a:r>
          </a:p>
          <a:p>
            <a:r>
              <a:rPr lang="nb-NO" dirty="0"/>
              <a:t>Ha </a:t>
            </a:r>
            <a:r>
              <a:rPr lang="nb-NO" dirty="0" err="1"/>
              <a:t>ein</a:t>
            </a:r>
            <a:r>
              <a:rPr lang="nb-NO" dirty="0"/>
              <a:t> evalueringsrunde med </a:t>
            </a:r>
            <a:r>
              <a:rPr lang="nb-NO" dirty="0" err="1"/>
              <a:t>dei</a:t>
            </a:r>
            <a:r>
              <a:rPr lang="nb-NO" dirty="0"/>
              <a:t> andre </a:t>
            </a:r>
            <a:r>
              <a:rPr lang="nb-NO" dirty="0" err="1"/>
              <a:t>vaksne</a:t>
            </a:r>
            <a:r>
              <a:rPr lang="nb-NO" dirty="0"/>
              <a:t>, for å fange opp viktige moment for gjennomføringa el. anna? </a:t>
            </a:r>
          </a:p>
          <a:p>
            <a:r>
              <a:rPr lang="nb-NO" dirty="0"/>
              <a:t>Gi </a:t>
            </a:r>
            <a:r>
              <a:rPr lang="nb-NO" dirty="0" err="1"/>
              <a:t>elevane</a:t>
            </a:r>
            <a:r>
              <a:rPr lang="nb-NO" dirty="0"/>
              <a:t> </a:t>
            </a:r>
            <a:r>
              <a:rPr lang="nb-NO" dirty="0" err="1"/>
              <a:t>fleire</a:t>
            </a:r>
            <a:r>
              <a:rPr lang="nb-NO" dirty="0"/>
              <a:t> høve til å trene på å lage vurderingskriterier.</a:t>
            </a:r>
          </a:p>
          <a:p>
            <a:pPr marL="0" indent="0">
              <a:buNone/>
            </a:pPr>
            <a:r>
              <a:rPr lang="nb-NO" dirty="0"/>
              <a:t>    </a:t>
            </a:r>
          </a:p>
          <a:p>
            <a:pPr marL="0" indent="0">
              <a:buNone/>
            </a:pPr>
            <a:r>
              <a:rPr lang="nb-NO" sz="1300" dirty="0"/>
              <a:t>         Illustrasjon: </a:t>
            </a:r>
            <a:r>
              <a:rPr lang="nb-NO" sz="1300" dirty="0" err="1"/>
              <a:t>pixers</a:t>
            </a:r>
            <a:endParaRPr lang="nb-NO" sz="1300" dirty="0"/>
          </a:p>
        </p:txBody>
      </p:sp>
      <p:pic>
        <p:nvPicPr>
          <p:cNvPr id="7" name="Bilde 6" descr="Et bilde som inneholder tegning&#10;&#10;Automatisk generert beskrivelse">
            <a:extLst>
              <a:ext uri="{FF2B5EF4-FFF2-40B4-BE49-F238E27FC236}">
                <a16:creationId xmlns="" xmlns:a16="http://schemas.microsoft.com/office/drawing/2014/main" id="{A3FBEFE4-0442-644A-9B93-A00506FD54EF}"/>
              </a:ext>
            </a:extLst>
          </p:cNvPr>
          <p:cNvPicPr>
            <a:picLocks noChangeAspect="1"/>
          </p:cNvPicPr>
          <p:nvPr/>
        </p:nvPicPr>
        <p:blipFill rotWithShape="1">
          <a:blip r:embed="rId3"/>
          <a:srcRect r="2826" b="1"/>
          <a:stretch/>
        </p:blipFill>
        <p:spPr>
          <a:xfrm>
            <a:off x="10165278" y="364027"/>
            <a:ext cx="1504208" cy="1563106"/>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3804686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id="{58A71DF7-15D3-C543-B116-51FC82841018}"/>
              </a:ext>
            </a:extLst>
          </p:cNvPr>
          <p:cNvSpPr>
            <a:spLocks noGrp="1"/>
          </p:cNvSpPr>
          <p:nvPr>
            <p:ph type="title"/>
          </p:nvPr>
        </p:nvSpPr>
        <p:spPr>
          <a:xfrm>
            <a:off x="762001" y="803325"/>
            <a:ext cx="5314536" cy="1325563"/>
          </a:xfrm>
        </p:spPr>
        <p:txBody>
          <a:bodyPr>
            <a:normAutofit/>
          </a:bodyPr>
          <a:lstStyle/>
          <a:p>
            <a:r>
              <a:rPr lang="nb-NO"/>
              <a:t>Litt kontekst</a:t>
            </a:r>
          </a:p>
        </p:txBody>
      </p:sp>
      <p:sp>
        <p:nvSpPr>
          <p:cNvPr id="3" name="Plassholder for innhold 2">
            <a:extLst>
              <a:ext uri="{FF2B5EF4-FFF2-40B4-BE49-F238E27FC236}">
                <a16:creationId xmlns="" xmlns:a16="http://schemas.microsoft.com/office/drawing/2014/main" id="{15F160BD-1A51-464D-82C2-62342FE14B4E}"/>
              </a:ext>
            </a:extLst>
          </p:cNvPr>
          <p:cNvSpPr>
            <a:spLocks noGrp="1"/>
          </p:cNvSpPr>
          <p:nvPr>
            <p:ph idx="1"/>
          </p:nvPr>
        </p:nvSpPr>
        <p:spPr>
          <a:xfrm>
            <a:off x="762000" y="2279018"/>
            <a:ext cx="5314543" cy="3375920"/>
          </a:xfrm>
        </p:spPr>
        <p:txBody>
          <a:bodyPr anchor="t">
            <a:normAutofit fontScale="92500" lnSpcReduction="20000"/>
          </a:bodyPr>
          <a:lstStyle/>
          <a:p>
            <a:r>
              <a:rPr lang="nb-NO" sz="1800" dirty="0"/>
              <a:t>Opplegget vart presentert på NLAs Fagdag for kristendom, 05.02.20</a:t>
            </a:r>
          </a:p>
          <a:p>
            <a:r>
              <a:rPr lang="nb-NO" sz="1800" dirty="0"/>
              <a:t>Ved presentasjon var opplegget under prosess, og fagsamtalen (sjå </a:t>
            </a:r>
            <a:r>
              <a:rPr lang="nb-NO" sz="1800" dirty="0" err="1"/>
              <a:t>seinare</a:t>
            </a:r>
            <a:r>
              <a:rPr lang="nb-NO" sz="1800" dirty="0"/>
              <a:t> lysbilde) var </a:t>
            </a:r>
            <a:r>
              <a:rPr lang="nb-NO" sz="1800" dirty="0" err="1"/>
              <a:t>ikkje</a:t>
            </a:r>
            <a:r>
              <a:rPr lang="nb-NO" sz="1800" dirty="0"/>
              <a:t> enda gjennomført. </a:t>
            </a:r>
          </a:p>
          <a:p>
            <a:r>
              <a:rPr lang="nb-NO" sz="1800" dirty="0"/>
              <a:t>Opplegget har fått </a:t>
            </a:r>
            <a:r>
              <a:rPr lang="nb-NO" sz="1800" dirty="0" err="1"/>
              <a:t>tilføyingar</a:t>
            </a:r>
            <a:r>
              <a:rPr lang="nb-NO" sz="1800" dirty="0"/>
              <a:t> etter sjølve presentasjonsdagen (prøveark til fagsamtalen, gjennomføring av fagsamtale, bearbeiding og vurderingsarbeid). </a:t>
            </a:r>
          </a:p>
          <a:p>
            <a:r>
              <a:rPr lang="nb-NO" sz="1800" dirty="0"/>
              <a:t>Dei fleste bildene i PPT har </a:t>
            </a:r>
            <a:r>
              <a:rPr lang="nb-NO" sz="1800" dirty="0" err="1"/>
              <a:t>forklaringar</a:t>
            </a:r>
            <a:r>
              <a:rPr lang="nb-NO" sz="1800" dirty="0"/>
              <a:t> i notatfeltet.</a:t>
            </a:r>
          </a:p>
          <a:p>
            <a:r>
              <a:rPr lang="nb-NO" sz="1800" dirty="0"/>
              <a:t>Vi brukar den nye </a:t>
            </a:r>
            <a:r>
              <a:rPr lang="nb-NO" sz="1800" dirty="0" err="1"/>
              <a:t>utgåva</a:t>
            </a:r>
            <a:r>
              <a:rPr lang="nb-NO" sz="1800" dirty="0"/>
              <a:t> av Tro som bærer for 8. trinn som læreverk.</a:t>
            </a:r>
          </a:p>
          <a:p>
            <a:endParaRPr lang="nb-NO" sz="1800" dirty="0"/>
          </a:p>
          <a:p>
            <a:pPr marL="0" indent="0">
              <a:buNone/>
            </a:pPr>
            <a:r>
              <a:rPr lang="nb-NO" sz="1000" dirty="0"/>
              <a:t>        Illustrasjon: </a:t>
            </a:r>
            <a:r>
              <a:rPr lang="nb-NO" sz="1000" dirty="0" err="1"/>
              <a:t>drodleriet.no</a:t>
            </a:r>
            <a:endParaRPr lang="nb-NO" sz="1000" dirty="0"/>
          </a:p>
          <a:p>
            <a:endParaRPr lang="nb-NO" sz="1800" dirty="0"/>
          </a:p>
        </p:txBody>
      </p:sp>
      <p:sp>
        <p:nvSpPr>
          <p:cNvPr id="19" name="Freeform: Shape 9">
            <a:extLst>
              <a:ext uri="{FF2B5EF4-FFF2-40B4-BE49-F238E27FC236}">
                <a16:creationId xmlns="" xmlns:a16="http://schemas.microsoft.com/office/drawing/2014/main" id="{CF62D2A7-8207-488C-9F46-316BA81A16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Bilde 4" descr="Et bilde som inneholder rom, kjøleskap&#10;&#10;Automatisk generert beskrivelse">
            <a:extLst>
              <a:ext uri="{FF2B5EF4-FFF2-40B4-BE49-F238E27FC236}">
                <a16:creationId xmlns="" xmlns:a16="http://schemas.microsoft.com/office/drawing/2014/main" id="{56D64A5F-C782-D94D-A62B-FBA99483C14E}"/>
              </a:ext>
            </a:extLst>
          </p:cNvPr>
          <p:cNvPicPr>
            <a:picLocks noChangeAspect="1"/>
          </p:cNvPicPr>
          <p:nvPr/>
        </p:nvPicPr>
        <p:blipFill rotWithShape="1">
          <a:blip r:embed="rId2"/>
          <a:srcRect l="15790" r="17810"/>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2601863998"/>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b="1" i="1" dirty="0">
                <a:solidFill>
                  <a:schemeClr val="bg1"/>
                </a:solidFill>
              </a:rPr>
              <a:t>Kan noko kallast "kristen undervisning"?</a:t>
            </a:r>
            <a:endParaRPr lang="nn-NO" b="1" dirty="0">
              <a:solidFill>
                <a:schemeClr val="bg1"/>
              </a:solidFill>
            </a:endParaRPr>
          </a:p>
        </p:txBody>
      </p:sp>
      <p:sp>
        <p:nvSpPr>
          <p:cNvPr id="7" name="Plassholder for innhold 6"/>
          <p:cNvSpPr>
            <a:spLocks noGrp="1"/>
          </p:cNvSpPr>
          <p:nvPr>
            <p:ph idx="1"/>
          </p:nvPr>
        </p:nvSpPr>
        <p:spPr>
          <a:xfrm>
            <a:off x="838200" y="1578278"/>
            <a:ext cx="10515600" cy="4860099"/>
          </a:xfrm>
        </p:spPr>
        <p:txBody>
          <a:bodyPr>
            <a:normAutofit fontScale="92500"/>
          </a:bodyPr>
          <a:lstStyle/>
          <a:p>
            <a:r>
              <a:rPr lang="nn-NO" i="1" dirty="0">
                <a:solidFill>
                  <a:schemeClr val="bg1"/>
                </a:solidFill>
              </a:rPr>
              <a:t>Å drive undervisning i kristen </a:t>
            </a:r>
            <a:r>
              <a:rPr lang="nn-NO" i="1" dirty="0" err="1">
                <a:solidFill>
                  <a:schemeClr val="bg1"/>
                </a:solidFill>
              </a:rPr>
              <a:t>friskule</a:t>
            </a:r>
            <a:r>
              <a:rPr lang="nn-NO" i="1" dirty="0">
                <a:solidFill>
                  <a:schemeClr val="bg1"/>
                </a:solidFill>
              </a:rPr>
              <a:t> handlar etter mitt syn om mykje meir enn </a:t>
            </a:r>
            <a:r>
              <a:rPr lang="nn-NO" i="1" u="sng" dirty="0">
                <a:solidFill>
                  <a:schemeClr val="bg1"/>
                </a:solidFill>
              </a:rPr>
              <a:t>kva </a:t>
            </a:r>
            <a:r>
              <a:rPr lang="nn-NO" i="1" dirty="0">
                <a:solidFill>
                  <a:schemeClr val="bg1"/>
                </a:solidFill>
              </a:rPr>
              <a:t>vi underviser om! </a:t>
            </a:r>
            <a:endParaRPr lang="nn-NO" i="1" dirty="0" smtClean="0">
              <a:solidFill>
                <a:schemeClr val="bg1"/>
              </a:solidFill>
            </a:endParaRPr>
          </a:p>
          <a:p>
            <a:r>
              <a:rPr lang="nn-NO" i="1" dirty="0" smtClean="0">
                <a:solidFill>
                  <a:schemeClr val="bg1"/>
                </a:solidFill>
              </a:rPr>
              <a:t>Har </a:t>
            </a:r>
            <a:r>
              <a:rPr lang="nn-NO" i="1" dirty="0">
                <a:solidFill>
                  <a:schemeClr val="bg1"/>
                </a:solidFill>
              </a:rPr>
              <a:t>vi fleire målsetjinga enn dei reint faglege? Kva skal behandlinga av </a:t>
            </a:r>
            <a:r>
              <a:rPr lang="nn-NO" i="1" dirty="0" err="1">
                <a:solidFill>
                  <a:schemeClr val="bg1"/>
                </a:solidFill>
              </a:rPr>
              <a:t>temaene</a:t>
            </a:r>
            <a:r>
              <a:rPr lang="nn-NO" i="1" dirty="0">
                <a:solidFill>
                  <a:schemeClr val="bg1"/>
                </a:solidFill>
              </a:rPr>
              <a:t> vi underviser i fortelje om kven Gud er i vår kvardag? </a:t>
            </a:r>
            <a:endParaRPr lang="nn-NO" i="1" dirty="0" smtClean="0">
              <a:solidFill>
                <a:schemeClr val="bg1"/>
              </a:solidFill>
            </a:endParaRPr>
          </a:p>
          <a:p>
            <a:r>
              <a:rPr lang="nn-NO" i="1" dirty="0" smtClean="0">
                <a:solidFill>
                  <a:schemeClr val="bg1"/>
                </a:solidFill>
              </a:rPr>
              <a:t>Og</a:t>
            </a:r>
            <a:r>
              <a:rPr lang="nn-NO" i="1" dirty="0">
                <a:solidFill>
                  <a:schemeClr val="bg1"/>
                </a:solidFill>
              </a:rPr>
              <a:t>: Kva formidlar dei metodiske og didaktiske vala vi tek, dei læringsmønstera og læringsaktivitetane som elevane opplever i klasserommet? </a:t>
            </a:r>
            <a:endParaRPr lang="nn-NO" i="1" dirty="0" smtClean="0">
              <a:solidFill>
                <a:schemeClr val="bg1"/>
              </a:solidFill>
            </a:endParaRPr>
          </a:p>
          <a:p>
            <a:r>
              <a:rPr lang="nn-NO" i="1" dirty="0" smtClean="0">
                <a:solidFill>
                  <a:schemeClr val="bg1"/>
                </a:solidFill>
              </a:rPr>
              <a:t>Eg </a:t>
            </a:r>
            <a:r>
              <a:rPr lang="nn-NO" i="1" dirty="0">
                <a:solidFill>
                  <a:schemeClr val="bg1"/>
                </a:solidFill>
              </a:rPr>
              <a:t>meiner at dette må vi også kunne grunngje ut frå vårt syn på kven eleven er, verdifulle og skapt av Gud. Likefullt bør det </a:t>
            </a:r>
            <a:r>
              <a:rPr lang="nn-NO" i="1" dirty="0" err="1">
                <a:solidFill>
                  <a:schemeClr val="bg1"/>
                </a:solidFill>
              </a:rPr>
              <a:t>dere</a:t>
            </a:r>
            <a:r>
              <a:rPr lang="nn-NO" i="1" dirty="0">
                <a:solidFill>
                  <a:schemeClr val="bg1"/>
                </a:solidFill>
              </a:rPr>
              <a:t> ei grunngjeving for kven vi er som lærarar, korleis får trua prege våre pedagogiske avtrykk? Om vi </a:t>
            </a:r>
            <a:r>
              <a:rPr lang="nn-NO" i="1" dirty="0" err="1">
                <a:solidFill>
                  <a:schemeClr val="bg1"/>
                </a:solidFill>
              </a:rPr>
              <a:t>tilstrebar</a:t>
            </a:r>
            <a:r>
              <a:rPr lang="nn-NO" i="1" dirty="0">
                <a:solidFill>
                  <a:schemeClr val="bg1"/>
                </a:solidFill>
              </a:rPr>
              <a:t> ein samanheng mellom tru og læring, kan vi kanskje snakke om at det er noko som heiter kristen undervisning?</a:t>
            </a:r>
            <a:endParaRPr lang="nb-NO" dirty="0">
              <a:solidFill>
                <a:schemeClr val="bg1"/>
              </a:solidFill>
            </a:endParaRPr>
          </a:p>
        </p:txBody>
      </p:sp>
    </p:spTree>
    <p:extLst>
      <p:ext uri="{BB962C8B-B14F-4D97-AF65-F5344CB8AC3E}">
        <p14:creationId xmlns:p14="http://schemas.microsoft.com/office/powerpoint/2010/main" val="7380110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id="{C6D12B94-8A45-E24C-9B63-92624C21C570}"/>
              </a:ext>
            </a:extLst>
          </p:cNvPr>
          <p:cNvSpPr>
            <a:spLocks noGrp="1"/>
          </p:cNvSpPr>
          <p:nvPr>
            <p:ph type="title"/>
          </p:nvPr>
        </p:nvSpPr>
        <p:spPr>
          <a:xfrm>
            <a:off x="762001" y="803325"/>
            <a:ext cx="5314536" cy="1325563"/>
          </a:xfrm>
        </p:spPr>
        <p:txBody>
          <a:bodyPr>
            <a:normAutofit/>
          </a:bodyPr>
          <a:lstStyle/>
          <a:p>
            <a:r>
              <a:rPr lang="nb-NO" dirty="0" err="1"/>
              <a:t>Målsetjing</a:t>
            </a:r>
            <a:r>
              <a:rPr lang="nb-NO" dirty="0"/>
              <a:t> for praksisdelinga</a:t>
            </a:r>
            <a:endParaRPr lang="nb-NO"/>
          </a:p>
        </p:txBody>
      </p:sp>
      <p:sp>
        <p:nvSpPr>
          <p:cNvPr id="3" name="Plassholder for innhold 2">
            <a:extLst>
              <a:ext uri="{FF2B5EF4-FFF2-40B4-BE49-F238E27FC236}">
                <a16:creationId xmlns="" xmlns:a16="http://schemas.microsoft.com/office/drawing/2014/main" id="{472F1887-F9F4-8345-928D-77D18D4B9380}"/>
              </a:ext>
            </a:extLst>
          </p:cNvPr>
          <p:cNvSpPr>
            <a:spLocks noGrp="1"/>
          </p:cNvSpPr>
          <p:nvPr>
            <p:ph idx="1"/>
          </p:nvPr>
        </p:nvSpPr>
        <p:spPr>
          <a:xfrm>
            <a:off x="762000" y="2279018"/>
            <a:ext cx="5314543" cy="3375920"/>
          </a:xfrm>
        </p:spPr>
        <p:txBody>
          <a:bodyPr anchor="t">
            <a:normAutofit/>
          </a:bodyPr>
          <a:lstStyle/>
          <a:p>
            <a:r>
              <a:rPr lang="nb-NO" sz="1800" dirty="0"/>
              <a:t>Gi </a:t>
            </a:r>
            <a:r>
              <a:rPr lang="nb-NO" sz="1800" dirty="0" err="1"/>
              <a:t>ein</a:t>
            </a:r>
            <a:r>
              <a:rPr lang="nb-NO" sz="1800" dirty="0"/>
              <a:t> smakebit av </a:t>
            </a:r>
            <a:r>
              <a:rPr lang="nb-NO" sz="1800" dirty="0" err="1"/>
              <a:t>eit</a:t>
            </a:r>
            <a:r>
              <a:rPr lang="nb-NO" sz="1800" dirty="0"/>
              <a:t> undervisningsopplegg i </a:t>
            </a:r>
            <a:r>
              <a:rPr lang="nb-NO" sz="1800" dirty="0" err="1"/>
              <a:t>kr.dom</a:t>
            </a:r>
            <a:r>
              <a:rPr lang="nb-NO" sz="1800" dirty="0"/>
              <a:t> på 8. trinn:</a:t>
            </a:r>
            <a:br>
              <a:rPr lang="nb-NO" sz="1800" dirty="0"/>
            </a:br>
            <a:r>
              <a:rPr lang="nb-NO" sz="1800" dirty="0"/>
              <a:t>Abraham i </a:t>
            </a:r>
            <a:r>
              <a:rPr lang="nb-NO" sz="1800" dirty="0" err="1"/>
              <a:t>fedrehistoria</a:t>
            </a:r>
            <a:r>
              <a:rPr lang="nb-NO" sz="1800" dirty="0"/>
              <a:t/>
            </a:r>
            <a:br>
              <a:rPr lang="nb-NO" sz="1800" dirty="0"/>
            </a:br>
            <a:r>
              <a:rPr lang="nb-NO" sz="1800" dirty="0"/>
              <a:t/>
            </a:r>
            <a:br>
              <a:rPr lang="nb-NO" sz="1800" dirty="0"/>
            </a:br>
            <a:endParaRPr lang="nb-NO" sz="1800" dirty="0"/>
          </a:p>
          <a:p>
            <a:r>
              <a:rPr lang="nb-NO" sz="1800" dirty="0"/>
              <a:t>Invitere til refleksjon over </a:t>
            </a:r>
            <a:br>
              <a:rPr lang="nb-NO" sz="1800" dirty="0"/>
            </a:br>
            <a:r>
              <a:rPr lang="nb-NO" sz="1800" dirty="0"/>
              <a:t>- eigen praksis</a:t>
            </a:r>
            <a:br>
              <a:rPr lang="nb-NO" sz="1800" dirty="0"/>
            </a:br>
            <a:r>
              <a:rPr lang="nb-NO" sz="1800" dirty="0"/>
              <a:t>- om </a:t>
            </a:r>
            <a:r>
              <a:rPr lang="nb-NO" sz="1800" dirty="0" err="1"/>
              <a:t>noko</a:t>
            </a:r>
            <a:r>
              <a:rPr lang="nb-NO" sz="1800" dirty="0"/>
              <a:t> kan </a:t>
            </a:r>
            <a:r>
              <a:rPr lang="nb-NO" sz="1800" dirty="0" err="1"/>
              <a:t>kallast</a:t>
            </a:r>
            <a:r>
              <a:rPr lang="nb-NO" sz="1800" dirty="0"/>
              <a:t> kristen</a:t>
            </a:r>
            <a:br>
              <a:rPr lang="nb-NO" sz="1800" dirty="0"/>
            </a:br>
            <a:r>
              <a:rPr lang="nb-NO" sz="1800" dirty="0"/>
              <a:t>  undervisning??</a:t>
            </a:r>
          </a:p>
          <a:p>
            <a:endParaRPr lang="nb-NO" sz="1800" dirty="0"/>
          </a:p>
          <a:p>
            <a:pPr marL="0" indent="0">
              <a:buNone/>
            </a:pPr>
            <a:r>
              <a:rPr lang="nb-NO" sz="1800" dirty="0"/>
              <a:t>    </a:t>
            </a:r>
            <a:r>
              <a:rPr lang="nb-NO" sz="1000" dirty="0"/>
              <a:t>Illustrasjon: NTB </a:t>
            </a:r>
            <a:r>
              <a:rPr lang="nb-NO" sz="1000" dirty="0" err="1"/>
              <a:t>scanpix</a:t>
            </a:r>
            <a:r>
              <a:rPr lang="nb-NO" sz="1000" dirty="0"/>
              <a:t>, </a:t>
            </a:r>
            <a:r>
              <a:rPr lang="nb-NO" sz="1000" dirty="0" err="1"/>
              <a:t>Corbis</a:t>
            </a:r>
            <a:endParaRPr lang="nb-NO" sz="1000" dirty="0"/>
          </a:p>
          <a:p>
            <a:endParaRPr lang="nb-NO" sz="1800" dirty="0"/>
          </a:p>
          <a:p>
            <a:pPr marL="0" indent="0">
              <a:buNone/>
            </a:pPr>
            <a:endParaRPr lang="nb-NO" sz="1800" dirty="0"/>
          </a:p>
          <a:p>
            <a:endParaRPr lang="nb-NO" sz="1800" dirty="0"/>
          </a:p>
          <a:p>
            <a:endParaRPr lang="nb-NO" sz="1800" dirty="0"/>
          </a:p>
          <a:p>
            <a:endParaRPr lang="nb-NO" sz="1800" dirty="0"/>
          </a:p>
          <a:p>
            <a:endParaRPr lang="nb-NO" sz="1800" dirty="0"/>
          </a:p>
        </p:txBody>
      </p:sp>
      <p:sp>
        <p:nvSpPr>
          <p:cNvPr id="19" name="Freeform: Shape 18">
            <a:extLst>
              <a:ext uri="{FF2B5EF4-FFF2-40B4-BE49-F238E27FC236}">
                <a16:creationId xmlns="" xmlns:a16="http://schemas.microsoft.com/office/drawing/2014/main" id="{CF62D2A7-8207-488C-9F46-316BA81A16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Bilde 7" descr="Et bilde som inneholder klokke, stor, blå&#10;&#10;Automatisk generert beskrivelse">
            <a:extLst>
              <a:ext uri="{FF2B5EF4-FFF2-40B4-BE49-F238E27FC236}">
                <a16:creationId xmlns="" xmlns:a16="http://schemas.microsoft.com/office/drawing/2014/main" id="{D7DAD1C8-CF57-E14A-B85D-FD2B1F3D2A34}"/>
              </a:ext>
            </a:extLst>
          </p:cNvPr>
          <p:cNvPicPr>
            <a:picLocks noChangeAspect="1"/>
          </p:cNvPicPr>
          <p:nvPr/>
        </p:nvPicPr>
        <p:blipFill rotWithShape="1">
          <a:blip r:embed="rId2"/>
          <a:srcRect l="25643" r="2184"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18529433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id="{4DDF8321-7526-3448-A280-8596A2DB3CFF}"/>
              </a:ext>
            </a:extLst>
          </p:cNvPr>
          <p:cNvSpPr>
            <a:spLocks noGrp="1"/>
          </p:cNvSpPr>
          <p:nvPr>
            <p:ph type="title"/>
          </p:nvPr>
        </p:nvSpPr>
        <p:spPr>
          <a:xfrm>
            <a:off x="839788" y="365126"/>
            <a:ext cx="10515600" cy="537400"/>
          </a:xfrm>
        </p:spPr>
        <p:txBody>
          <a:bodyPr>
            <a:normAutofit fontScale="90000"/>
          </a:bodyPr>
          <a:lstStyle/>
          <a:p>
            <a:pPr algn="ctr"/>
            <a:r>
              <a:rPr lang="nb-NO" b="1" dirty="0"/>
              <a:t>Førebuingsfase</a:t>
            </a:r>
          </a:p>
        </p:txBody>
      </p:sp>
      <p:sp>
        <p:nvSpPr>
          <p:cNvPr id="4" name="Plassholder for tekst 3">
            <a:extLst>
              <a:ext uri="{FF2B5EF4-FFF2-40B4-BE49-F238E27FC236}">
                <a16:creationId xmlns="" xmlns:a16="http://schemas.microsoft.com/office/drawing/2014/main" id="{020DA7E4-BB10-D649-BA79-ADF7DE845AE5}"/>
              </a:ext>
            </a:extLst>
          </p:cNvPr>
          <p:cNvSpPr>
            <a:spLocks noGrp="1"/>
          </p:cNvSpPr>
          <p:nvPr>
            <p:ph type="body" idx="1"/>
          </p:nvPr>
        </p:nvSpPr>
        <p:spPr>
          <a:xfrm>
            <a:off x="839788" y="902527"/>
            <a:ext cx="5157787" cy="537400"/>
          </a:xfrm>
        </p:spPr>
        <p:txBody>
          <a:bodyPr>
            <a:normAutofit/>
          </a:bodyPr>
          <a:lstStyle/>
          <a:p>
            <a:pPr algn="ctr"/>
            <a:r>
              <a:rPr lang="nb-NO" sz="3000" dirty="0"/>
              <a:t>Mål</a:t>
            </a:r>
          </a:p>
        </p:txBody>
      </p:sp>
      <p:graphicFrame>
        <p:nvGraphicFramePr>
          <p:cNvPr id="8" name="Plassholder for innhold 7">
            <a:extLst>
              <a:ext uri="{FF2B5EF4-FFF2-40B4-BE49-F238E27FC236}">
                <a16:creationId xmlns="" xmlns:a16="http://schemas.microsoft.com/office/drawing/2014/main" id="{9656F14D-FEEE-FC42-8831-06729205C36F}"/>
              </a:ext>
            </a:extLst>
          </p:cNvPr>
          <p:cNvGraphicFramePr>
            <a:graphicFrameLocks noGrp="1"/>
          </p:cNvGraphicFramePr>
          <p:nvPr>
            <p:ph sz="half" idx="2"/>
            <p:extLst>
              <p:ext uri="{D42A27DB-BD31-4B8C-83A1-F6EECF244321}">
                <p14:modId xmlns:p14="http://schemas.microsoft.com/office/powerpoint/2010/main" val="3894430671"/>
              </p:ext>
            </p:extLst>
          </p:nvPr>
        </p:nvGraphicFramePr>
        <p:xfrm>
          <a:off x="836612" y="1439927"/>
          <a:ext cx="5157787" cy="5334000"/>
        </p:xfrm>
        <a:graphic>
          <a:graphicData uri="http://schemas.openxmlformats.org/drawingml/2006/table">
            <a:tbl>
              <a:tblPr firstRow="1" bandRow="1">
                <a:tableStyleId>{5C22544A-7EE6-4342-B048-85BDC9FD1C3A}</a:tableStyleId>
              </a:tblPr>
              <a:tblGrid>
                <a:gridCol w="5157787">
                  <a:extLst>
                    <a:ext uri="{9D8B030D-6E8A-4147-A177-3AD203B41FA5}">
                      <a16:colId xmlns="" xmlns:a16="http://schemas.microsoft.com/office/drawing/2014/main" val="2096074921"/>
                    </a:ext>
                  </a:extLst>
                </a:gridCol>
              </a:tblGrid>
              <a:tr h="1171902">
                <a:tc>
                  <a:txBody>
                    <a:bodyPr/>
                    <a:lstStyle/>
                    <a:p>
                      <a:pPr marL="285750" indent="-285750">
                        <a:buFont typeface="Arial" panose="020B0604020202020204" pitchFamily="34" charset="0"/>
                        <a:buChar char="•"/>
                      </a:pPr>
                      <a:r>
                        <a:rPr lang="nb-NO" sz="2400" dirty="0"/>
                        <a:t>‘Misjonsmål’:</a:t>
                      </a:r>
                      <a:br>
                        <a:rPr lang="nb-NO" sz="2400" dirty="0"/>
                      </a:br>
                      <a:r>
                        <a:rPr lang="nb-NO" sz="2400" dirty="0"/>
                        <a:t>Gud held sine løfter</a:t>
                      </a:r>
                    </a:p>
                    <a:p>
                      <a:pPr marL="0" indent="0" algn="l">
                        <a:buFont typeface="Arial" panose="020B0604020202020204" pitchFamily="34" charset="0"/>
                        <a:buNone/>
                      </a:pPr>
                      <a:r>
                        <a:rPr lang="nb-NO" sz="2400" dirty="0"/>
                        <a:t>    Gud har </a:t>
                      </a:r>
                      <a:r>
                        <a:rPr lang="nb-NO" sz="2400" dirty="0" err="1"/>
                        <a:t>ein</a:t>
                      </a:r>
                      <a:r>
                        <a:rPr lang="nb-NO" sz="2400" dirty="0"/>
                        <a:t> plan for menneska</a:t>
                      </a:r>
                    </a:p>
                  </a:txBody>
                  <a:tcPr/>
                </a:tc>
                <a:extLst>
                  <a:ext uri="{0D108BD9-81ED-4DB2-BD59-A6C34878D82A}">
                    <a16:rowId xmlns="" xmlns:a16="http://schemas.microsoft.com/office/drawing/2014/main" val="3737699998"/>
                  </a:ext>
                </a:extLst>
              </a:tr>
              <a:tr h="1671822">
                <a:tc>
                  <a:txBody>
                    <a:bodyPr/>
                    <a:lstStyle/>
                    <a:p>
                      <a:pPr marL="285750" indent="-285750">
                        <a:buFont typeface="Arial" panose="020B0604020202020204" pitchFamily="34" charset="0"/>
                        <a:buChar char="•"/>
                      </a:pPr>
                      <a:r>
                        <a:rPr lang="nb-NO" sz="2600" dirty="0" err="1"/>
                        <a:t>Faglege</a:t>
                      </a:r>
                      <a:r>
                        <a:rPr lang="nb-NO" sz="2600" dirty="0"/>
                        <a:t> mål:</a:t>
                      </a:r>
                      <a:br>
                        <a:rPr lang="nb-NO" sz="2600" dirty="0"/>
                      </a:br>
                      <a:r>
                        <a:rPr lang="nb-NO" sz="2600" dirty="0" err="1"/>
                        <a:t>Eg</a:t>
                      </a:r>
                      <a:r>
                        <a:rPr lang="nb-NO" sz="2600" dirty="0"/>
                        <a:t> kan </a:t>
                      </a:r>
                      <a:r>
                        <a:rPr lang="nb-NO" sz="2600" i="1" dirty="0">
                          <a:solidFill>
                            <a:srgbClr val="FF0000"/>
                          </a:solidFill>
                        </a:rPr>
                        <a:t>forklare</a:t>
                      </a:r>
                      <a:r>
                        <a:rPr lang="nb-NO" sz="2600" dirty="0"/>
                        <a:t> kva rolle Abraham har for Israelsfolket si historie og Guds plan for alle menneske. </a:t>
                      </a:r>
                    </a:p>
                  </a:txBody>
                  <a:tcPr/>
                </a:tc>
                <a:extLst>
                  <a:ext uri="{0D108BD9-81ED-4DB2-BD59-A6C34878D82A}">
                    <a16:rowId xmlns="" xmlns:a16="http://schemas.microsoft.com/office/drawing/2014/main" val="2825566904"/>
                  </a:ext>
                </a:extLst>
              </a:tr>
              <a:tr h="1671822">
                <a:tc>
                  <a:txBody>
                    <a:bodyPr/>
                    <a:lstStyle/>
                    <a:p>
                      <a:pPr marL="285750" indent="-285750">
                        <a:buFont typeface="Arial" panose="020B0604020202020204" pitchFamily="34" charset="0"/>
                        <a:buChar char="•"/>
                      </a:pPr>
                      <a:r>
                        <a:rPr lang="nb-NO" sz="2600" dirty="0"/>
                        <a:t>Pedagogiske og didaktiske mål:</a:t>
                      </a:r>
                      <a:br>
                        <a:rPr lang="nb-NO" sz="2600" dirty="0"/>
                      </a:br>
                      <a:r>
                        <a:rPr lang="nb-NO" sz="2600" dirty="0"/>
                        <a:t>Kvar elev skal kunne erfare at </a:t>
                      </a:r>
                      <a:r>
                        <a:rPr lang="nb-NO" sz="2600" dirty="0" err="1"/>
                        <a:t>dei</a:t>
                      </a:r>
                      <a:r>
                        <a:rPr lang="nb-NO" sz="2600" dirty="0"/>
                        <a:t> kan bidra </a:t>
                      </a:r>
                      <a:r>
                        <a:rPr lang="nb-NO" sz="2600" dirty="0" err="1"/>
                        <a:t>utfrå</a:t>
                      </a:r>
                      <a:r>
                        <a:rPr lang="nb-NO" sz="2600" dirty="0"/>
                        <a:t> sine </a:t>
                      </a:r>
                      <a:r>
                        <a:rPr lang="nb-NO" sz="2600" dirty="0" err="1"/>
                        <a:t>føresetnader</a:t>
                      </a:r>
                      <a:r>
                        <a:rPr lang="nb-NO" sz="2600" dirty="0"/>
                        <a:t>. </a:t>
                      </a:r>
                      <a:r>
                        <a:rPr lang="nb-NO" sz="2600" dirty="0" err="1"/>
                        <a:t>Læringsaktivitetane</a:t>
                      </a:r>
                      <a:r>
                        <a:rPr lang="nb-NO" sz="2600" dirty="0"/>
                        <a:t> skal utruste </a:t>
                      </a:r>
                      <a:r>
                        <a:rPr lang="nb-NO" sz="2600" dirty="0" err="1"/>
                        <a:t>elevane</a:t>
                      </a:r>
                      <a:r>
                        <a:rPr lang="nb-NO" sz="2600" dirty="0"/>
                        <a:t> til aktiv </a:t>
                      </a:r>
                      <a:r>
                        <a:rPr lang="nb-NO" sz="2600" i="1" dirty="0" err="1"/>
                        <a:t>munnleg</a:t>
                      </a:r>
                      <a:r>
                        <a:rPr lang="nb-NO" sz="2600" dirty="0"/>
                        <a:t> deltaking og </a:t>
                      </a:r>
                      <a:r>
                        <a:rPr lang="nb-NO" sz="2600" dirty="0" err="1"/>
                        <a:t>meistring</a:t>
                      </a:r>
                      <a:r>
                        <a:rPr lang="nb-NO" sz="2600" dirty="0"/>
                        <a:t>.  </a:t>
                      </a:r>
                    </a:p>
                  </a:txBody>
                  <a:tcPr/>
                </a:tc>
                <a:extLst>
                  <a:ext uri="{0D108BD9-81ED-4DB2-BD59-A6C34878D82A}">
                    <a16:rowId xmlns="" xmlns:a16="http://schemas.microsoft.com/office/drawing/2014/main" val="2158381400"/>
                  </a:ext>
                </a:extLst>
              </a:tr>
            </a:tbl>
          </a:graphicData>
        </a:graphic>
      </p:graphicFrame>
      <p:sp>
        <p:nvSpPr>
          <p:cNvPr id="6" name="Plassholder for tekst 5">
            <a:extLst>
              <a:ext uri="{FF2B5EF4-FFF2-40B4-BE49-F238E27FC236}">
                <a16:creationId xmlns="" xmlns:a16="http://schemas.microsoft.com/office/drawing/2014/main" id="{DB8AE835-E866-0D40-B600-A100E49A401E}"/>
              </a:ext>
            </a:extLst>
          </p:cNvPr>
          <p:cNvSpPr>
            <a:spLocks noGrp="1"/>
          </p:cNvSpPr>
          <p:nvPr>
            <p:ph type="body" sz="quarter" idx="3"/>
          </p:nvPr>
        </p:nvSpPr>
        <p:spPr>
          <a:xfrm>
            <a:off x="6175376" y="616015"/>
            <a:ext cx="5183188" cy="823912"/>
          </a:xfrm>
        </p:spPr>
        <p:txBody>
          <a:bodyPr>
            <a:normAutofit/>
          </a:bodyPr>
          <a:lstStyle/>
          <a:p>
            <a:pPr algn="ctr"/>
            <a:r>
              <a:rPr lang="nb-NO" sz="3000" dirty="0"/>
              <a:t>Rammer/</a:t>
            </a:r>
            <a:r>
              <a:rPr lang="nb-NO" sz="3000" dirty="0" err="1"/>
              <a:t>Føresetnader</a:t>
            </a:r>
            <a:endParaRPr lang="nb-NO" sz="3000" dirty="0"/>
          </a:p>
        </p:txBody>
      </p:sp>
      <p:graphicFrame>
        <p:nvGraphicFramePr>
          <p:cNvPr id="11" name="Plassholder for innhold 10">
            <a:extLst>
              <a:ext uri="{FF2B5EF4-FFF2-40B4-BE49-F238E27FC236}">
                <a16:creationId xmlns="" xmlns:a16="http://schemas.microsoft.com/office/drawing/2014/main" id="{2CB9B7A8-054E-5A4F-8E6D-DB6EA91A94B4}"/>
              </a:ext>
            </a:extLst>
          </p:cNvPr>
          <p:cNvGraphicFramePr>
            <a:graphicFrameLocks noGrp="1"/>
          </p:cNvGraphicFramePr>
          <p:nvPr>
            <p:ph sz="quarter" idx="4"/>
            <p:extLst>
              <p:ext uri="{D42A27DB-BD31-4B8C-83A1-F6EECF244321}">
                <p14:modId xmlns:p14="http://schemas.microsoft.com/office/powerpoint/2010/main" val="1918753027"/>
              </p:ext>
            </p:extLst>
          </p:nvPr>
        </p:nvGraphicFramePr>
        <p:xfrm>
          <a:off x="6172200" y="1439862"/>
          <a:ext cx="5183188" cy="5333999"/>
        </p:xfrm>
        <a:graphic>
          <a:graphicData uri="http://schemas.openxmlformats.org/drawingml/2006/table">
            <a:tbl>
              <a:tblPr firstRow="1" bandRow="1">
                <a:tableStyleId>{5C22544A-7EE6-4342-B048-85BDC9FD1C3A}</a:tableStyleId>
              </a:tblPr>
              <a:tblGrid>
                <a:gridCol w="5183188">
                  <a:extLst>
                    <a:ext uri="{9D8B030D-6E8A-4147-A177-3AD203B41FA5}">
                      <a16:colId xmlns="" xmlns:a16="http://schemas.microsoft.com/office/drawing/2014/main" val="1712445434"/>
                    </a:ext>
                  </a:extLst>
                </a:gridCol>
              </a:tblGrid>
              <a:tr h="5333999">
                <a:tc>
                  <a:txBody>
                    <a:bodyPr/>
                    <a:lstStyle/>
                    <a:p>
                      <a:pPr marL="457200" indent="-457200">
                        <a:buFont typeface="Arial" panose="020B0604020202020204" pitchFamily="34" charset="0"/>
                        <a:buChar char="•"/>
                      </a:pPr>
                      <a:endParaRPr lang="nb-NO" sz="3000" b="0" dirty="0">
                        <a:solidFill>
                          <a:schemeClr val="tx1"/>
                        </a:solidFill>
                      </a:endParaRPr>
                    </a:p>
                    <a:p>
                      <a:pPr marL="457200" indent="-457200">
                        <a:buFont typeface="Arial" panose="020B0604020202020204" pitchFamily="34" charset="0"/>
                        <a:buChar char="•"/>
                      </a:pPr>
                      <a:endParaRPr lang="nb-NO" sz="3000" b="0" dirty="0">
                        <a:solidFill>
                          <a:schemeClr val="tx1"/>
                        </a:solidFill>
                      </a:endParaRPr>
                    </a:p>
                    <a:p>
                      <a:pPr marL="457200" indent="-457200">
                        <a:buFont typeface="Arial" panose="020B0604020202020204" pitchFamily="34" charset="0"/>
                        <a:buChar char="•"/>
                      </a:pPr>
                      <a:r>
                        <a:rPr lang="nb-NO" sz="3000" b="0" dirty="0">
                          <a:solidFill>
                            <a:schemeClr val="tx1"/>
                          </a:solidFill>
                        </a:rPr>
                        <a:t>Respekt for eleven!</a:t>
                      </a:r>
                    </a:p>
                    <a:p>
                      <a:pPr marL="457200" indent="-457200">
                        <a:buFont typeface="Arial" panose="020B0604020202020204" pitchFamily="34" charset="0"/>
                        <a:buChar char="•"/>
                      </a:pPr>
                      <a:r>
                        <a:rPr lang="nb-NO" sz="3000" b="0" dirty="0">
                          <a:solidFill>
                            <a:schemeClr val="tx1"/>
                          </a:solidFill>
                        </a:rPr>
                        <a:t>28 </a:t>
                      </a:r>
                      <a:r>
                        <a:rPr lang="nb-NO" sz="3000" b="0" dirty="0" err="1">
                          <a:solidFill>
                            <a:schemeClr val="tx1"/>
                          </a:solidFill>
                        </a:rPr>
                        <a:t>elevar</a:t>
                      </a:r>
                      <a:endParaRPr lang="nb-NO" sz="3000" b="0" dirty="0">
                        <a:solidFill>
                          <a:schemeClr val="tx1"/>
                        </a:solidFill>
                      </a:endParaRPr>
                    </a:p>
                    <a:p>
                      <a:pPr marL="457200" indent="-457200">
                        <a:buFont typeface="Arial" panose="020B0604020202020204" pitchFamily="34" charset="0"/>
                        <a:buChar char="•"/>
                      </a:pPr>
                      <a:r>
                        <a:rPr lang="nb-NO" sz="3000" b="0" dirty="0">
                          <a:solidFill>
                            <a:schemeClr val="tx1"/>
                          </a:solidFill>
                        </a:rPr>
                        <a:t>Elevbakgrunn</a:t>
                      </a:r>
                    </a:p>
                    <a:p>
                      <a:pPr marL="457200" indent="-457200">
                        <a:buFont typeface="Arial" panose="020B0604020202020204" pitchFamily="34" charset="0"/>
                        <a:buChar char="•"/>
                      </a:pPr>
                      <a:r>
                        <a:rPr lang="nb-NO" sz="3000" b="0" dirty="0" err="1">
                          <a:solidFill>
                            <a:schemeClr val="tx1"/>
                          </a:solidFill>
                        </a:rPr>
                        <a:t>Elevars</a:t>
                      </a:r>
                      <a:r>
                        <a:rPr lang="nb-NO" sz="3000" b="0" dirty="0">
                          <a:solidFill>
                            <a:schemeClr val="tx1"/>
                          </a:solidFill>
                        </a:rPr>
                        <a:t> </a:t>
                      </a:r>
                      <a:r>
                        <a:rPr lang="nb-NO" sz="3000" b="0" dirty="0" err="1">
                          <a:solidFill>
                            <a:schemeClr val="tx1"/>
                          </a:solidFill>
                        </a:rPr>
                        <a:t>faglege</a:t>
                      </a:r>
                      <a:r>
                        <a:rPr lang="nb-NO" sz="3000" b="0" dirty="0">
                          <a:solidFill>
                            <a:schemeClr val="tx1"/>
                          </a:solidFill>
                        </a:rPr>
                        <a:t> </a:t>
                      </a:r>
                      <a:r>
                        <a:rPr lang="nb-NO" sz="3000" b="0" dirty="0" err="1">
                          <a:solidFill>
                            <a:schemeClr val="tx1"/>
                          </a:solidFill>
                        </a:rPr>
                        <a:t>føresetnader</a:t>
                      </a:r>
                      <a:endParaRPr lang="nb-NO" sz="3000" b="0" dirty="0">
                        <a:solidFill>
                          <a:schemeClr val="tx1"/>
                        </a:solidFill>
                      </a:endParaRPr>
                    </a:p>
                    <a:p>
                      <a:pPr marL="457200" indent="-457200">
                        <a:buFont typeface="Arial" panose="020B0604020202020204" pitchFamily="34" charset="0"/>
                        <a:buChar char="•"/>
                      </a:pPr>
                      <a:r>
                        <a:rPr lang="nb-NO" sz="3000" b="0" i="1" dirty="0">
                          <a:solidFill>
                            <a:srgbClr val="FF0000"/>
                          </a:solidFill>
                        </a:rPr>
                        <a:t>Munnlege </a:t>
                      </a:r>
                      <a:r>
                        <a:rPr lang="nb-NO" sz="3000" b="0" i="1" dirty="0" err="1">
                          <a:solidFill>
                            <a:srgbClr val="FF0000"/>
                          </a:solidFill>
                        </a:rPr>
                        <a:t>ferdigheiter</a:t>
                      </a:r>
                      <a:r>
                        <a:rPr lang="nb-NO" sz="3000" b="0" i="1" dirty="0">
                          <a:solidFill>
                            <a:schemeClr val="tx1"/>
                          </a:solidFill>
                        </a:rPr>
                        <a:t>!</a:t>
                      </a:r>
                    </a:p>
                    <a:p>
                      <a:pPr marL="457200" indent="-457200">
                        <a:buFont typeface="Arial" panose="020B0604020202020204" pitchFamily="34" charset="0"/>
                        <a:buChar char="•"/>
                      </a:pPr>
                      <a:r>
                        <a:rPr lang="nb-NO" sz="3000" b="0" dirty="0">
                          <a:solidFill>
                            <a:schemeClr val="tx1"/>
                          </a:solidFill>
                        </a:rPr>
                        <a:t>3 </a:t>
                      </a:r>
                      <a:r>
                        <a:rPr lang="nb-NO" sz="3000" b="0" dirty="0" err="1">
                          <a:solidFill>
                            <a:schemeClr val="tx1"/>
                          </a:solidFill>
                        </a:rPr>
                        <a:t>assistentar</a:t>
                      </a:r>
                      <a:endParaRPr lang="nb-NO" sz="3000" b="0" dirty="0">
                        <a:solidFill>
                          <a:schemeClr val="tx1"/>
                        </a:solidFill>
                      </a:endParaRPr>
                    </a:p>
                    <a:p>
                      <a:endParaRPr lang="nb-NO" dirty="0"/>
                    </a:p>
                  </a:txBody>
                  <a:tcPr>
                    <a:solidFill>
                      <a:schemeClr val="accent1">
                        <a:lumMod val="20000"/>
                        <a:lumOff val="80000"/>
                      </a:schemeClr>
                    </a:solidFill>
                  </a:tcPr>
                </a:tc>
                <a:extLst>
                  <a:ext uri="{0D108BD9-81ED-4DB2-BD59-A6C34878D82A}">
                    <a16:rowId xmlns="" xmlns:a16="http://schemas.microsoft.com/office/drawing/2014/main" val="3385424804"/>
                  </a:ext>
                </a:extLst>
              </a:tr>
            </a:tbl>
          </a:graphicData>
        </a:graphic>
      </p:graphicFrame>
    </p:spTree>
    <p:extLst>
      <p:ext uri="{BB962C8B-B14F-4D97-AF65-F5344CB8AC3E}">
        <p14:creationId xmlns:p14="http://schemas.microsoft.com/office/powerpoint/2010/main" val="2017460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id="{6634F736-7D76-F04B-9CA8-B37390F1D77D}"/>
              </a:ext>
            </a:extLst>
          </p:cNvPr>
          <p:cNvSpPr>
            <a:spLocks noGrp="1"/>
          </p:cNvSpPr>
          <p:nvPr>
            <p:ph type="title"/>
          </p:nvPr>
        </p:nvSpPr>
        <p:spPr>
          <a:xfrm>
            <a:off x="762001" y="803325"/>
            <a:ext cx="5314536" cy="1325563"/>
          </a:xfrm>
        </p:spPr>
        <p:txBody>
          <a:bodyPr>
            <a:normAutofit/>
          </a:bodyPr>
          <a:lstStyle/>
          <a:p>
            <a:r>
              <a:rPr lang="nb-NO" sz="3700" dirty="0"/>
              <a:t>LÆRINGSMÅL FOR TIMEN</a:t>
            </a:r>
            <a:br>
              <a:rPr lang="nb-NO" sz="3700" dirty="0"/>
            </a:br>
            <a:r>
              <a:rPr lang="nb-NO" sz="3700" b="1" dirty="0" err="1"/>
              <a:t>Eg</a:t>
            </a:r>
            <a:r>
              <a:rPr lang="nb-NO" sz="3700" b="1" dirty="0"/>
              <a:t> skal kunne :</a:t>
            </a:r>
          </a:p>
        </p:txBody>
      </p:sp>
      <p:sp>
        <p:nvSpPr>
          <p:cNvPr id="3" name="Plassholder for innhold 2">
            <a:extLst>
              <a:ext uri="{FF2B5EF4-FFF2-40B4-BE49-F238E27FC236}">
                <a16:creationId xmlns="" xmlns:a16="http://schemas.microsoft.com/office/drawing/2014/main" id="{9D88A35F-B1E0-AA46-AF60-402CCD6E2AF6}"/>
              </a:ext>
            </a:extLst>
          </p:cNvPr>
          <p:cNvSpPr>
            <a:spLocks noGrp="1"/>
          </p:cNvSpPr>
          <p:nvPr>
            <p:ph idx="1"/>
          </p:nvPr>
        </p:nvSpPr>
        <p:spPr>
          <a:xfrm>
            <a:off x="762000" y="2279018"/>
            <a:ext cx="5314543" cy="3375920"/>
          </a:xfrm>
        </p:spPr>
        <p:txBody>
          <a:bodyPr anchor="t">
            <a:normAutofit/>
          </a:bodyPr>
          <a:lstStyle/>
          <a:p>
            <a:pPr marL="0" indent="0">
              <a:buNone/>
            </a:pPr>
            <a:r>
              <a:rPr lang="nb-NO" sz="1800" dirty="0"/>
              <a:t/>
            </a:r>
            <a:br>
              <a:rPr lang="nb-NO" sz="1800" dirty="0"/>
            </a:br>
            <a:r>
              <a:rPr lang="nb-NO" sz="1800" dirty="0"/>
              <a:t/>
            </a:r>
            <a:br>
              <a:rPr lang="nb-NO" sz="1800" dirty="0"/>
            </a:br>
            <a:endParaRPr lang="nb-NO" sz="1800" dirty="0"/>
          </a:p>
          <a:p>
            <a:r>
              <a:rPr lang="nb-NO" sz="1800" dirty="0"/>
              <a:t>delta i </a:t>
            </a:r>
            <a:r>
              <a:rPr lang="nb-NO" sz="1800" dirty="0" err="1"/>
              <a:t>ein</a:t>
            </a:r>
            <a:r>
              <a:rPr lang="nb-NO" sz="1800" dirty="0"/>
              <a:t> fagsamtale ved å </a:t>
            </a:r>
            <a:r>
              <a:rPr lang="nb-NO" sz="1800" dirty="0" err="1"/>
              <a:t>fortelje</a:t>
            </a:r>
            <a:r>
              <a:rPr lang="nb-NO" sz="1800" dirty="0"/>
              <a:t>, forklare eller vise kva </a:t>
            </a:r>
            <a:r>
              <a:rPr lang="nb-NO" sz="1800" dirty="0" err="1"/>
              <a:t>eg</a:t>
            </a:r>
            <a:r>
              <a:rPr lang="nb-NO" sz="1800" dirty="0"/>
              <a:t> kan om urtida. </a:t>
            </a:r>
            <a:br>
              <a:rPr lang="nb-NO" sz="1800" dirty="0"/>
            </a:br>
            <a:endParaRPr lang="nb-NO" sz="1800" dirty="0"/>
          </a:p>
          <a:p>
            <a:r>
              <a:rPr lang="nb-NO" sz="1800" dirty="0"/>
              <a:t>bli klar til å delta i fagsamtale om Abraham neste </a:t>
            </a:r>
            <a:r>
              <a:rPr lang="nb-NO" sz="1800" dirty="0" err="1"/>
              <a:t>tysdag</a:t>
            </a:r>
            <a:r>
              <a:rPr lang="nb-NO" sz="1800" dirty="0"/>
              <a:t>, 11.02.20</a:t>
            </a:r>
          </a:p>
          <a:p>
            <a:endParaRPr lang="nb-NO" sz="1800" dirty="0"/>
          </a:p>
          <a:p>
            <a:pPr marL="0" indent="0">
              <a:buNone/>
            </a:pPr>
            <a:r>
              <a:rPr lang="nb-NO" sz="4000" dirty="0"/>
              <a:t>  </a:t>
            </a:r>
            <a:r>
              <a:rPr lang="nb-NO" sz="1000" dirty="0"/>
              <a:t>Illustrasjon: NTB </a:t>
            </a:r>
            <a:r>
              <a:rPr lang="nb-NO" sz="1000" dirty="0" err="1"/>
              <a:t>scanpix</a:t>
            </a:r>
            <a:r>
              <a:rPr lang="nb-NO" sz="1000" dirty="0"/>
              <a:t>, </a:t>
            </a:r>
            <a:r>
              <a:rPr lang="nb-NO" sz="1000" dirty="0" err="1"/>
              <a:t>Corbis</a:t>
            </a:r>
            <a:endParaRPr lang="nb-NO" sz="1000" dirty="0"/>
          </a:p>
          <a:p>
            <a:endParaRPr lang="nb-NO" sz="1800" dirty="0"/>
          </a:p>
        </p:txBody>
      </p:sp>
      <p:sp>
        <p:nvSpPr>
          <p:cNvPr id="20" name="Freeform: Shape 19">
            <a:extLst>
              <a:ext uri="{FF2B5EF4-FFF2-40B4-BE49-F238E27FC236}">
                <a16:creationId xmlns="" xmlns:a16="http://schemas.microsoft.com/office/drawing/2014/main" id="{CF62D2A7-8207-488C-9F46-316BA81A16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Bilde 7" descr="Et bilde som inneholder klokke, stor, blå&#10;&#10;Automatisk generert beskrivelse">
            <a:extLst>
              <a:ext uri="{FF2B5EF4-FFF2-40B4-BE49-F238E27FC236}">
                <a16:creationId xmlns="" xmlns:a16="http://schemas.microsoft.com/office/drawing/2014/main" id="{3807A9F1-DD30-E74C-8218-F35A8E658417}"/>
              </a:ext>
            </a:extLst>
          </p:cNvPr>
          <p:cNvPicPr>
            <a:picLocks noChangeAspect="1"/>
          </p:cNvPicPr>
          <p:nvPr/>
        </p:nvPicPr>
        <p:blipFill rotWithShape="1">
          <a:blip r:embed="rId3"/>
          <a:srcRect l="25643" r="2184"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201672222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id="{A9237AA7-BD38-214D-881E-F1ECEB06CD89}"/>
              </a:ext>
            </a:extLst>
          </p:cNvPr>
          <p:cNvSpPr>
            <a:spLocks noGrp="1"/>
          </p:cNvSpPr>
          <p:nvPr>
            <p:ph type="title"/>
          </p:nvPr>
        </p:nvSpPr>
        <p:spPr/>
        <p:txBody>
          <a:bodyPr/>
          <a:lstStyle/>
          <a:p>
            <a:pPr algn="ctr"/>
            <a:r>
              <a:rPr lang="nb-NO" dirty="0" err="1"/>
              <a:t>Hendingar</a:t>
            </a:r>
            <a:r>
              <a:rPr lang="nb-NO" dirty="0"/>
              <a:t> i Urtida</a:t>
            </a:r>
          </a:p>
        </p:txBody>
      </p:sp>
      <p:sp>
        <p:nvSpPr>
          <p:cNvPr id="3" name="Plassholder for innhold 2">
            <a:extLst>
              <a:ext uri="{FF2B5EF4-FFF2-40B4-BE49-F238E27FC236}">
                <a16:creationId xmlns="" xmlns:a16="http://schemas.microsoft.com/office/drawing/2014/main" id="{38964C32-C641-9A49-B852-24E570EE5609}"/>
              </a:ext>
            </a:extLst>
          </p:cNvPr>
          <p:cNvSpPr>
            <a:spLocks noGrp="1"/>
          </p:cNvSpPr>
          <p:nvPr>
            <p:ph idx="1"/>
          </p:nvPr>
        </p:nvSpPr>
        <p:spPr>
          <a:xfrm>
            <a:off x="274320" y="3774360"/>
            <a:ext cx="11079480" cy="1443466"/>
          </a:xfrm>
        </p:spPr>
        <p:txBody>
          <a:bodyPr>
            <a:normAutofit lnSpcReduction="10000"/>
          </a:bodyPr>
          <a:lstStyle/>
          <a:p>
            <a:endParaRPr lang="nb-NO" dirty="0"/>
          </a:p>
          <a:p>
            <a:pPr marL="0" indent="0">
              <a:buNone/>
            </a:pPr>
            <a:r>
              <a:rPr lang="nb-NO" dirty="0" err="1"/>
              <a:t>Skapinga</a:t>
            </a:r>
            <a:r>
              <a:rPr lang="nb-NO" dirty="0"/>
              <a:t>     Adam og Eva   Syndefallet   Kain og Abel  Noas ark   Babels tårn</a:t>
            </a:r>
          </a:p>
          <a:p>
            <a:pPr marL="0" indent="0">
              <a:buNone/>
            </a:pPr>
            <a:r>
              <a:rPr lang="nb-NO" dirty="0"/>
              <a:t>                      i Edens hage</a:t>
            </a:r>
          </a:p>
        </p:txBody>
      </p:sp>
      <mc:AlternateContent xmlns:mc="http://schemas.openxmlformats.org/markup-compatibility/2006">
        <mc:Choice xmlns="" xmlns:aink="http://schemas.microsoft.com/office/drawing/2016/ink" xmlns:p14="http://schemas.microsoft.com/office/powerpoint/2010/main" Requires="p14 aink">
          <p:contentPart p14:bwMode="auto" r:id="rId3">
            <p14:nvContentPartPr>
              <p14:cNvPr id="4" name="Håndskrift 3">
                <a:extLst>
                  <a:ext uri="{FF2B5EF4-FFF2-40B4-BE49-F238E27FC236}">
                    <a16:creationId xmlns:a16="http://schemas.microsoft.com/office/drawing/2014/main" id="{7390F7C0-D2D7-E449-9599-6CF0DF67C26C}"/>
                  </a:ext>
                </a:extLst>
              </p14:cNvPr>
              <p14:cNvContentPartPr/>
              <p14:nvPr/>
            </p14:nvContentPartPr>
            <p14:xfrm>
              <a:off x="6892440" y="800640"/>
              <a:ext cx="360" cy="360"/>
            </p14:xfrm>
          </p:contentPart>
        </mc:Choice>
        <mc:Fallback>
          <p:pic>
            <p:nvPicPr>
              <p:cNvPr id="4" name="Håndskrift 3">
                <a:extLst>
                  <a:ext uri="{FF2B5EF4-FFF2-40B4-BE49-F238E27FC236}">
                    <a16:creationId xmlns:p14="http://schemas.microsoft.com/office/powerpoint/2010/main" xmlns:aink="http://schemas.microsoft.com/office/drawing/2016/ink" xmlns="" xmlns:a16="http://schemas.microsoft.com/office/drawing/2014/main" id="{7390F7C0-D2D7-E449-9599-6CF0DF67C26C}"/>
                  </a:ext>
                </a:extLst>
              </p:cNvPr>
              <p:cNvPicPr/>
              <p:nvPr/>
            </p:nvPicPr>
            <p:blipFill>
              <a:blip r:embed="rId4"/>
              <a:stretch>
                <a:fillRect/>
              </a:stretch>
            </p:blipFill>
            <p:spPr>
              <a:xfrm>
                <a:off x="6874800" y="692640"/>
                <a:ext cx="36000" cy="216000"/>
              </a:xfrm>
              <a:prstGeom prst="rect">
                <a:avLst/>
              </a:prstGeom>
            </p:spPr>
          </p:pic>
        </mc:Fallback>
      </mc:AlternateContent>
      <mc:AlternateContent xmlns:mc="http://schemas.openxmlformats.org/markup-compatibility/2006">
        <mc:Choice xmlns="" xmlns:aink="http://schemas.microsoft.com/office/drawing/2016/ink" xmlns:p14="http://schemas.microsoft.com/office/powerpoint/2010/main" Requires="p14 aink">
          <p:contentPart p14:bwMode="auto" r:id="rId5">
            <p14:nvContentPartPr>
              <p14:cNvPr id="5" name="Håndskrift 4">
                <a:extLst>
                  <a:ext uri="{FF2B5EF4-FFF2-40B4-BE49-F238E27FC236}">
                    <a16:creationId xmlns:a16="http://schemas.microsoft.com/office/drawing/2014/main" id="{3B31FEE4-05DB-484A-911B-0C26EBCF6B76}"/>
                  </a:ext>
                </a:extLst>
              </p14:cNvPr>
              <p14:cNvContentPartPr/>
              <p14:nvPr/>
            </p14:nvContentPartPr>
            <p14:xfrm>
              <a:off x="5444160" y="1315800"/>
              <a:ext cx="360" cy="360"/>
            </p14:xfrm>
          </p:contentPart>
        </mc:Choice>
        <mc:Fallback>
          <p:pic>
            <p:nvPicPr>
              <p:cNvPr id="5" name="Håndskrift 4">
                <a:extLst>
                  <a:ext uri="{FF2B5EF4-FFF2-40B4-BE49-F238E27FC236}">
                    <a16:creationId xmlns:p14="http://schemas.microsoft.com/office/powerpoint/2010/main" xmlns:aink="http://schemas.microsoft.com/office/drawing/2016/ink" xmlns="" xmlns:a16="http://schemas.microsoft.com/office/drawing/2014/main" id="{3B31FEE4-05DB-484A-911B-0C26EBCF6B76}"/>
                  </a:ext>
                </a:extLst>
              </p:cNvPr>
              <p:cNvPicPr/>
              <p:nvPr/>
            </p:nvPicPr>
            <p:blipFill>
              <a:blip r:embed="rId6"/>
              <a:stretch>
                <a:fillRect/>
              </a:stretch>
            </p:blipFill>
            <p:spPr>
              <a:xfrm>
                <a:off x="5426160" y="1207800"/>
                <a:ext cx="36000" cy="216000"/>
              </a:xfrm>
              <a:prstGeom prst="rect">
                <a:avLst/>
              </a:prstGeom>
            </p:spPr>
          </p:pic>
        </mc:Fallback>
      </mc:AlternateContent>
      <mc:AlternateContent xmlns:mc="http://schemas.openxmlformats.org/markup-compatibility/2006">
        <mc:Choice xmlns="" xmlns:aink="http://schemas.microsoft.com/office/drawing/2016/ink" xmlns:p14="http://schemas.microsoft.com/office/powerpoint/2010/main" Requires="p14 aink">
          <p:contentPart p14:bwMode="auto" r:id="rId7">
            <p14:nvContentPartPr>
              <p14:cNvPr id="6" name="Håndskrift 5">
                <a:extLst>
                  <a:ext uri="{FF2B5EF4-FFF2-40B4-BE49-F238E27FC236}">
                    <a16:creationId xmlns:a16="http://schemas.microsoft.com/office/drawing/2014/main" id="{B53117B3-5C31-9F47-A7FF-FE34FC75B7AC}"/>
                  </a:ext>
                </a:extLst>
              </p14:cNvPr>
              <p14:cNvContentPartPr/>
              <p14:nvPr/>
            </p14:nvContentPartPr>
            <p14:xfrm>
              <a:off x="6214560" y="1205640"/>
              <a:ext cx="360" cy="360"/>
            </p14:xfrm>
          </p:contentPart>
        </mc:Choice>
        <mc:Fallback>
          <p:pic>
            <p:nvPicPr>
              <p:cNvPr id="6" name="Håndskrift 5">
                <a:extLst>
                  <a:ext uri="{FF2B5EF4-FFF2-40B4-BE49-F238E27FC236}">
                    <a16:creationId xmlns:p14="http://schemas.microsoft.com/office/powerpoint/2010/main" xmlns:aink="http://schemas.microsoft.com/office/drawing/2016/ink" xmlns="" xmlns:a16="http://schemas.microsoft.com/office/drawing/2014/main" id="{B53117B3-5C31-9F47-A7FF-FE34FC75B7AC}"/>
                  </a:ext>
                </a:extLst>
              </p:cNvPr>
              <p:cNvPicPr/>
              <p:nvPr/>
            </p:nvPicPr>
            <p:blipFill>
              <a:blip r:embed="rId8"/>
              <a:stretch>
                <a:fillRect/>
              </a:stretch>
            </p:blipFill>
            <p:spPr>
              <a:xfrm>
                <a:off x="6196560" y="1097640"/>
                <a:ext cx="36000" cy="216000"/>
              </a:xfrm>
              <a:prstGeom prst="rect">
                <a:avLst/>
              </a:prstGeom>
            </p:spPr>
          </p:pic>
        </mc:Fallback>
      </mc:AlternateContent>
      <mc:AlternateContent xmlns:mc="http://schemas.openxmlformats.org/markup-compatibility/2006">
        <mc:Choice xmlns="" xmlns:aink="http://schemas.microsoft.com/office/drawing/2016/ink" xmlns:p14="http://schemas.microsoft.com/office/powerpoint/2010/main" Requires="p14 aink">
          <p:contentPart p14:bwMode="auto" r:id="rId9">
            <p14:nvContentPartPr>
              <p14:cNvPr id="7" name="Håndskrift 6">
                <a:extLst>
                  <a:ext uri="{FF2B5EF4-FFF2-40B4-BE49-F238E27FC236}">
                    <a16:creationId xmlns:a16="http://schemas.microsoft.com/office/drawing/2014/main" id="{A9A38C88-0FDE-CE44-B7F2-8507522E081F}"/>
                  </a:ext>
                </a:extLst>
              </p14:cNvPr>
              <p14:cNvContentPartPr/>
              <p14:nvPr/>
            </p14:nvContentPartPr>
            <p14:xfrm>
              <a:off x="2854320" y="-1237680"/>
              <a:ext cx="360" cy="360"/>
            </p14:xfrm>
          </p:contentPart>
        </mc:Choice>
        <mc:Fallback>
          <p:pic>
            <p:nvPicPr>
              <p:cNvPr id="7" name="Håndskrift 6">
                <a:extLst>
                  <a:ext uri="{FF2B5EF4-FFF2-40B4-BE49-F238E27FC236}">
                    <a16:creationId xmlns:p14="http://schemas.microsoft.com/office/powerpoint/2010/main" xmlns:aink="http://schemas.microsoft.com/office/drawing/2016/ink" xmlns="" xmlns:a16="http://schemas.microsoft.com/office/drawing/2014/main" id="{A9A38C88-0FDE-CE44-B7F2-8507522E081F}"/>
                  </a:ext>
                </a:extLst>
              </p:cNvPr>
              <p:cNvPicPr/>
              <p:nvPr/>
            </p:nvPicPr>
            <p:blipFill>
              <a:blip r:embed="rId10"/>
              <a:stretch>
                <a:fillRect/>
              </a:stretch>
            </p:blipFill>
            <p:spPr>
              <a:xfrm>
                <a:off x="2836320" y="-1345680"/>
                <a:ext cx="36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Håndskrift 7">
                <a:extLst>
                  <a:ext uri="{FF2B5EF4-FFF2-40B4-BE49-F238E27FC236}">
                    <a16:creationId xmlns="" xmlns:a16="http://schemas.microsoft.com/office/drawing/2014/main" id="{A8579BE8-9769-F948-973F-AD5C5714851A}"/>
                  </a:ext>
                </a:extLst>
              </p14:cNvPr>
              <p14:cNvContentPartPr/>
              <p14:nvPr/>
            </p14:nvContentPartPr>
            <p14:xfrm>
              <a:off x="1336920" y="-790560"/>
              <a:ext cx="360" cy="360"/>
            </p14:xfrm>
          </p:contentPart>
        </mc:Choice>
        <mc:Fallback xmlns="">
          <p:pic>
            <p:nvPicPr>
              <p:cNvPr id="8" name="Håndskrift 7">
                <a:extLst>
                  <a:ext uri="{FF2B5EF4-FFF2-40B4-BE49-F238E27FC236}">
                    <a16:creationId xmlns:a16="http://schemas.microsoft.com/office/drawing/2014/main" id="{A8579BE8-9769-F948-973F-AD5C5714851A}"/>
                  </a:ext>
                </a:extLst>
              </p:cNvPr>
              <p:cNvPicPr/>
              <p:nvPr/>
            </p:nvPicPr>
            <p:blipFill>
              <a:blip r:embed="rId12"/>
              <a:stretch>
                <a:fillRect/>
              </a:stretch>
            </p:blipFill>
            <p:spPr>
              <a:xfrm>
                <a:off x="1282920" y="-898200"/>
                <a:ext cx="108000" cy="216000"/>
              </a:xfrm>
              <a:prstGeom prst="rect">
                <a:avLst/>
              </a:prstGeom>
            </p:spPr>
          </p:pic>
        </mc:Fallback>
      </mc:AlternateContent>
      <p:cxnSp>
        <p:nvCxnSpPr>
          <p:cNvPr id="10" name="Rett linje 9">
            <a:extLst>
              <a:ext uri="{FF2B5EF4-FFF2-40B4-BE49-F238E27FC236}">
                <a16:creationId xmlns="" xmlns:a16="http://schemas.microsoft.com/office/drawing/2014/main" id="{47CE192F-A8EB-0D4C-95EF-BF0235DA75B5}"/>
              </a:ext>
            </a:extLst>
          </p:cNvPr>
          <p:cNvCxnSpPr>
            <a:cxnSpLocks/>
          </p:cNvCxnSpPr>
          <p:nvPr/>
        </p:nvCxnSpPr>
        <p:spPr>
          <a:xfrm>
            <a:off x="1066800" y="3261360"/>
            <a:ext cx="10759440" cy="0"/>
          </a:xfrm>
          <a:prstGeom prst="line">
            <a:avLst/>
          </a:prstGeom>
          <a:ln w="635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13">
            <p14:nvContentPartPr>
              <p14:cNvPr id="11" name="Håndskrift 10">
                <a:extLst>
                  <a:ext uri="{FF2B5EF4-FFF2-40B4-BE49-F238E27FC236}">
                    <a16:creationId xmlns="" xmlns:a16="http://schemas.microsoft.com/office/drawing/2014/main" id="{F65D4F64-251D-AB42-96A7-1B8B9A61FBE8}"/>
                  </a:ext>
                </a:extLst>
              </p14:cNvPr>
              <p14:cNvContentPartPr/>
              <p14:nvPr/>
            </p14:nvContentPartPr>
            <p14:xfrm>
              <a:off x="1074840" y="3042360"/>
              <a:ext cx="4680" cy="487440"/>
            </p14:xfrm>
          </p:contentPart>
        </mc:Choice>
        <mc:Fallback xmlns="">
          <p:pic>
            <p:nvPicPr>
              <p:cNvPr id="11" name="Håndskrift 10">
                <a:extLst>
                  <a:ext uri="{FF2B5EF4-FFF2-40B4-BE49-F238E27FC236}">
                    <a16:creationId xmlns:a16="http://schemas.microsoft.com/office/drawing/2014/main" id="{F65D4F64-251D-AB42-96A7-1B8B9A61FBE8}"/>
                  </a:ext>
                </a:extLst>
              </p:cNvPr>
              <p:cNvPicPr/>
              <p:nvPr/>
            </p:nvPicPr>
            <p:blipFill>
              <a:blip r:embed="rId14"/>
              <a:stretch>
                <a:fillRect/>
              </a:stretch>
            </p:blipFill>
            <p:spPr>
              <a:xfrm>
                <a:off x="1066200" y="3033720"/>
                <a:ext cx="22320" cy="505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Håndskrift 16">
                <a:extLst>
                  <a:ext uri="{FF2B5EF4-FFF2-40B4-BE49-F238E27FC236}">
                    <a16:creationId xmlns="" xmlns:a16="http://schemas.microsoft.com/office/drawing/2014/main" id="{B1FA7D43-F320-A14A-A2CA-92AA45CDE3C3}"/>
                  </a:ext>
                </a:extLst>
              </p14:cNvPr>
              <p14:cNvContentPartPr/>
              <p14:nvPr/>
            </p14:nvContentPartPr>
            <p14:xfrm>
              <a:off x="3186240" y="5145480"/>
              <a:ext cx="360" cy="360"/>
            </p14:xfrm>
          </p:contentPart>
        </mc:Choice>
        <mc:Fallback xmlns="">
          <p:pic>
            <p:nvPicPr>
              <p:cNvPr id="17" name="Håndskrift 16">
                <a:extLst>
                  <a:ext uri="{FF2B5EF4-FFF2-40B4-BE49-F238E27FC236}">
                    <a16:creationId xmlns:a16="http://schemas.microsoft.com/office/drawing/2014/main" id="{B1FA7D43-F320-A14A-A2CA-92AA45CDE3C3}"/>
                  </a:ext>
                </a:extLst>
              </p:cNvPr>
              <p:cNvPicPr/>
              <p:nvPr/>
            </p:nvPicPr>
            <p:blipFill>
              <a:blip r:embed="rId16"/>
              <a:stretch>
                <a:fillRect/>
              </a:stretch>
            </p:blipFill>
            <p:spPr>
              <a:xfrm>
                <a:off x="3177240" y="513648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1" name="Håndskrift 20">
                <a:extLst>
                  <a:ext uri="{FF2B5EF4-FFF2-40B4-BE49-F238E27FC236}">
                    <a16:creationId xmlns="" xmlns:a16="http://schemas.microsoft.com/office/drawing/2014/main" id="{D602CC9B-B8A9-474E-A150-195A8D46A520}"/>
                  </a:ext>
                </a:extLst>
              </p14:cNvPr>
              <p14:cNvContentPartPr/>
              <p14:nvPr/>
            </p14:nvContentPartPr>
            <p14:xfrm>
              <a:off x="2861520" y="3069000"/>
              <a:ext cx="360" cy="477360"/>
            </p14:xfrm>
          </p:contentPart>
        </mc:Choice>
        <mc:Fallback xmlns="">
          <p:pic>
            <p:nvPicPr>
              <p:cNvPr id="21" name="Håndskrift 20">
                <a:extLst>
                  <a:ext uri="{FF2B5EF4-FFF2-40B4-BE49-F238E27FC236}">
                    <a16:creationId xmlns:a16="http://schemas.microsoft.com/office/drawing/2014/main" id="{D602CC9B-B8A9-474E-A150-195A8D46A520}"/>
                  </a:ext>
                </a:extLst>
              </p:cNvPr>
              <p:cNvPicPr/>
              <p:nvPr/>
            </p:nvPicPr>
            <p:blipFill>
              <a:blip r:embed="rId18"/>
              <a:stretch>
                <a:fillRect/>
              </a:stretch>
            </p:blipFill>
            <p:spPr>
              <a:xfrm>
                <a:off x="2852520" y="3060000"/>
                <a:ext cx="18000" cy="495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2" name="Håndskrift 21">
                <a:extLst>
                  <a:ext uri="{FF2B5EF4-FFF2-40B4-BE49-F238E27FC236}">
                    <a16:creationId xmlns="" xmlns:a16="http://schemas.microsoft.com/office/drawing/2014/main" id="{3FCF05A0-9ABC-0B48-8F1E-BE4F3F92468D}"/>
                  </a:ext>
                </a:extLst>
              </p14:cNvPr>
              <p14:cNvContentPartPr/>
              <p14:nvPr/>
            </p14:nvContentPartPr>
            <p14:xfrm>
              <a:off x="4680960" y="3072600"/>
              <a:ext cx="360" cy="473760"/>
            </p14:xfrm>
          </p:contentPart>
        </mc:Choice>
        <mc:Fallback xmlns="">
          <p:pic>
            <p:nvPicPr>
              <p:cNvPr id="22" name="Håndskrift 21">
                <a:extLst>
                  <a:ext uri="{FF2B5EF4-FFF2-40B4-BE49-F238E27FC236}">
                    <a16:creationId xmlns:a16="http://schemas.microsoft.com/office/drawing/2014/main" id="{3FCF05A0-9ABC-0B48-8F1E-BE4F3F92468D}"/>
                  </a:ext>
                </a:extLst>
              </p:cNvPr>
              <p:cNvPicPr/>
              <p:nvPr/>
            </p:nvPicPr>
            <p:blipFill>
              <a:blip r:embed="rId20"/>
              <a:stretch>
                <a:fillRect/>
              </a:stretch>
            </p:blipFill>
            <p:spPr>
              <a:xfrm>
                <a:off x="4672320" y="3063960"/>
                <a:ext cx="18000" cy="491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3" name="Håndskrift 22">
                <a:extLst>
                  <a:ext uri="{FF2B5EF4-FFF2-40B4-BE49-F238E27FC236}">
                    <a16:creationId xmlns="" xmlns:a16="http://schemas.microsoft.com/office/drawing/2014/main" id="{4D3E2524-1EC9-1441-AF11-C416AE11CD9E}"/>
                  </a:ext>
                </a:extLst>
              </p14:cNvPr>
              <p14:cNvContentPartPr/>
              <p14:nvPr/>
            </p14:nvContentPartPr>
            <p14:xfrm>
              <a:off x="6495000" y="3044880"/>
              <a:ext cx="360" cy="524880"/>
            </p14:xfrm>
          </p:contentPart>
        </mc:Choice>
        <mc:Fallback xmlns="">
          <p:pic>
            <p:nvPicPr>
              <p:cNvPr id="23" name="Håndskrift 22">
                <a:extLst>
                  <a:ext uri="{FF2B5EF4-FFF2-40B4-BE49-F238E27FC236}">
                    <a16:creationId xmlns:a16="http://schemas.microsoft.com/office/drawing/2014/main" id="{4D3E2524-1EC9-1441-AF11-C416AE11CD9E}"/>
                  </a:ext>
                </a:extLst>
              </p:cNvPr>
              <p:cNvPicPr/>
              <p:nvPr/>
            </p:nvPicPr>
            <p:blipFill>
              <a:blip r:embed="rId22"/>
              <a:stretch>
                <a:fillRect/>
              </a:stretch>
            </p:blipFill>
            <p:spPr>
              <a:xfrm>
                <a:off x="6486000" y="3036240"/>
                <a:ext cx="18000" cy="5425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4" name="Håndskrift 23">
                <a:extLst>
                  <a:ext uri="{FF2B5EF4-FFF2-40B4-BE49-F238E27FC236}">
                    <a16:creationId xmlns="" xmlns:a16="http://schemas.microsoft.com/office/drawing/2014/main" id="{E5F12934-9D14-2E47-AD74-5EEDD6D5311E}"/>
                  </a:ext>
                </a:extLst>
              </p14:cNvPr>
              <p14:cNvContentPartPr/>
              <p14:nvPr/>
            </p14:nvContentPartPr>
            <p14:xfrm>
              <a:off x="8350800" y="3091680"/>
              <a:ext cx="360" cy="469440"/>
            </p14:xfrm>
          </p:contentPart>
        </mc:Choice>
        <mc:Fallback xmlns="">
          <p:pic>
            <p:nvPicPr>
              <p:cNvPr id="24" name="Håndskrift 23">
                <a:extLst>
                  <a:ext uri="{FF2B5EF4-FFF2-40B4-BE49-F238E27FC236}">
                    <a16:creationId xmlns:a16="http://schemas.microsoft.com/office/drawing/2014/main" id="{E5F12934-9D14-2E47-AD74-5EEDD6D5311E}"/>
                  </a:ext>
                </a:extLst>
              </p:cNvPr>
              <p:cNvPicPr/>
              <p:nvPr/>
            </p:nvPicPr>
            <p:blipFill>
              <a:blip r:embed="rId24"/>
              <a:stretch>
                <a:fillRect/>
              </a:stretch>
            </p:blipFill>
            <p:spPr>
              <a:xfrm>
                <a:off x="8342160" y="3082680"/>
                <a:ext cx="18000" cy="487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5" name="Håndskrift 24">
                <a:extLst>
                  <a:ext uri="{FF2B5EF4-FFF2-40B4-BE49-F238E27FC236}">
                    <a16:creationId xmlns="" xmlns:a16="http://schemas.microsoft.com/office/drawing/2014/main" id="{ADB921EB-031D-0447-B30C-02B46AB0B1F5}"/>
                  </a:ext>
                </a:extLst>
              </p14:cNvPr>
              <p14:cNvContentPartPr/>
              <p14:nvPr/>
            </p14:nvContentPartPr>
            <p14:xfrm>
              <a:off x="10249440" y="3081960"/>
              <a:ext cx="360" cy="474120"/>
            </p14:xfrm>
          </p:contentPart>
        </mc:Choice>
        <mc:Fallback xmlns="">
          <p:pic>
            <p:nvPicPr>
              <p:cNvPr id="25" name="Håndskrift 24">
                <a:extLst>
                  <a:ext uri="{FF2B5EF4-FFF2-40B4-BE49-F238E27FC236}">
                    <a16:creationId xmlns:a16="http://schemas.microsoft.com/office/drawing/2014/main" id="{ADB921EB-031D-0447-B30C-02B46AB0B1F5}"/>
                  </a:ext>
                </a:extLst>
              </p:cNvPr>
              <p:cNvPicPr/>
              <p:nvPr/>
            </p:nvPicPr>
            <p:blipFill>
              <a:blip r:embed="rId26"/>
              <a:stretch>
                <a:fillRect/>
              </a:stretch>
            </p:blipFill>
            <p:spPr>
              <a:xfrm>
                <a:off x="10240440" y="3072960"/>
                <a:ext cx="18000" cy="491760"/>
              </a:xfrm>
              <a:prstGeom prst="rect">
                <a:avLst/>
              </a:prstGeom>
            </p:spPr>
          </p:pic>
        </mc:Fallback>
      </mc:AlternateContent>
    </p:spTree>
    <p:extLst>
      <p:ext uri="{BB962C8B-B14F-4D97-AF65-F5344CB8AC3E}">
        <p14:creationId xmlns:p14="http://schemas.microsoft.com/office/powerpoint/2010/main" val="3227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id="{06AFB008-7885-D949-B92A-9606C3D14299}"/>
              </a:ext>
            </a:extLst>
          </p:cNvPr>
          <p:cNvSpPr>
            <a:spLocks noGrp="1"/>
          </p:cNvSpPr>
          <p:nvPr>
            <p:ph type="title"/>
          </p:nvPr>
        </p:nvSpPr>
        <p:spPr/>
        <p:txBody>
          <a:bodyPr/>
          <a:lstStyle/>
          <a:p>
            <a:endParaRPr lang="nb-NO"/>
          </a:p>
        </p:txBody>
      </p:sp>
      <p:pic>
        <p:nvPicPr>
          <p:cNvPr id="7" name="Plassholder for innhold 6" descr="Et bilde som inneholder skjermbilde, foto, forskjellig&#10;&#10;Automatisk generert beskrivelse">
            <a:extLst>
              <a:ext uri="{FF2B5EF4-FFF2-40B4-BE49-F238E27FC236}">
                <a16:creationId xmlns="" xmlns:a16="http://schemas.microsoft.com/office/drawing/2014/main" id="{33651EED-81EA-7C40-83E4-A00702630B5B}"/>
              </a:ext>
            </a:extLst>
          </p:cNvPr>
          <p:cNvPicPr>
            <a:picLocks noGrp="1" noChangeAspect="1"/>
          </p:cNvPicPr>
          <p:nvPr>
            <p:ph idx="1"/>
          </p:nvPr>
        </p:nvPicPr>
        <p:blipFill>
          <a:blip r:embed="rId3"/>
          <a:stretch>
            <a:fillRect/>
          </a:stretch>
        </p:blipFill>
        <p:spPr>
          <a:xfrm>
            <a:off x="1752599" y="0"/>
            <a:ext cx="9156405" cy="6886759"/>
          </a:xfrm>
        </p:spPr>
      </p:pic>
    </p:spTree>
    <p:extLst>
      <p:ext uri="{BB962C8B-B14F-4D97-AF65-F5344CB8AC3E}">
        <p14:creationId xmlns:p14="http://schemas.microsoft.com/office/powerpoint/2010/main" val="3988032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id="{70C2FDCD-B957-0442-BAA9-E5AD5D631BE2}"/>
              </a:ext>
            </a:extLst>
          </p:cNvPr>
          <p:cNvSpPr>
            <a:spLocks noGrp="1"/>
          </p:cNvSpPr>
          <p:nvPr>
            <p:ph type="title"/>
          </p:nvPr>
        </p:nvSpPr>
        <p:spPr>
          <a:xfrm>
            <a:off x="762001" y="803325"/>
            <a:ext cx="5314536" cy="1325563"/>
          </a:xfrm>
        </p:spPr>
        <p:txBody>
          <a:bodyPr>
            <a:normAutofit/>
          </a:bodyPr>
          <a:lstStyle/>
          <a:p>
            <a:r>
              <a:rPr lang="nb-NO" dirty="0"/>
              <a:t>Øving til fagsamtale</a:t>
            </a:r>
            <a:br>
              <a:rPr lang="nb-NO" dirty="0"/>
            </a:br>
            <a:endParaRPr lang="nb-NO"/>
          </a:p>
        </p:txBody>
      </p:sp>
      <p:sp>
        <p:nvSpPr>
          <p:cNvPr id="3" name="Plassholder for innhold 2">
            <a:extLst>
              <a:ext uri="{FF2B5EF4-FFF2-40B4-BE49-F238E27FC236}">
                <a16:creationId xmlns="" xmlns:a16="http://schemas.microsoft.com/office/drawing/2014/main" id="{E61EFF85-F0A3-C342-8D32-7B6E9D6B41B4}"/>
              </a:ext>
            </a:extLst>
          </p:cNvPr>
          <p:cNvSpPr>
            <a:spLocks noGrp="1"/>
          </p:cNvSpPr>
          <p:nvPr>
            <p:ph idx="1"/>
          </p:nvPr>
        </p:nvSpPr>
        <p:spPr>
          <a:xfrm>
            <a:off x="762000" y="2279017"/>
            <a:ext cx="5314543" cy="4291115"/>
          </a:xfrm>
        </p:spPr>
        <p:txBody>
          <a:bodyPr anchor="t">
            <a:normAutofit/>
          </a:bodyPr>
          <a:lstStyle/>
          <a:p>
            <a:r>
              <a:rPr lang="nb-NO" sz="1800" dirty="0" err="1"/>
              <a:t>Elevane</a:t>
            </a:r>
            <a:r>
              <a:rPr lang="nb-NO" sz="1800" dirty="0"/>
              <a:t> vart delte inn i grupper på 8 </a:t>
            </a:r>
            <a:r>
              <a:rPr lang="nb-NO" sz="1800" dirty="0" err="1"/>
              <a:t>elevar</a:t>
            </a:r>
            <a:r>
              <a:rPr lang="nb-NO" sz="1800" dirty="0"/>
              <a:t>.</a:t>
            </a:r>
          </a:p>
          <a:p>
            <a:r>
              <a:rPr lang="nb-NO" sz="1800" dirty="0" err="1"/>
              <a:t>Ein</a:t>
            </a:r>
            <a:r>
              <a:rPr lang="nb-NO" sz="1800" dirty="0"/>
              <a:t> </a:t>
            </a:r>
            <a:r>
              <a:rPr lang="nb-NO" sz="1800" dirty="0" err="1"/>
              <a:t>vaksen</a:t>
            </a:r>
            <a:r>
              <a:rPr lang="nb-NO" sz="1800" dirty="0"/>
              <a:t> leia kvar gruppe, tok utgangspunkt i spørsmålsark (sjå neste lysbilde). </a:t>
            </a:r>
          </a:p>
          <a:p>
            <a:r>
              <a:rPr lang="nb-NO" sz="1800" dirty="0" err="1"/>
              <a:t>Følgjande</a:t>
            </a:r>
            <a:r>
              <a:rPr lang="nb-NO" sz="1800" dirty="0"/>
              <a:t> </a:t>
            </a:r>
            <a:r>
              <a:rPr lang="nb-NO" sz="1800" dirty="0" err="1"/>
              <a:t>reglar</a:t>
            </a:r>
            <a:r>
              <a:rPr lang="nb-NO" sz="1800" dirty="0"/>
              <a:t> for samtalen vart presentert: </a:t>
            </a:r>
            <a:br>
              <a:rPr lang="nb-NO" sz="1800" dirty="0"/>
            </a:br>
            <a:r>
              <a:rPr lang="nb-NO" sz="1800" dirty="0"/>
              <a:t>- rekk opp handa for å vise at du </a:t>
            </a:r>
            <a:r>
              <a:rPr lang="nb-NO" sz="1800" dirty="0" err="1"/>
              <a:t>ønskjer</a:t>
            </a:r>
            <a:r>
              <a:rPr lang="nb-NO" sz="1800" dirty="0"/>
              <a:t> å svare. </a:t>
            </a:r>
            <a:br>
              <a:rPr lang="nb-NO" sz="1800" dirty="0"/>
            </a:br>
            <a:r>
              <a:rPr lang="nb-NO" sz="1800" dirty="0"/>
              <a:t>- bidra til at samtalen vert trygg for alle: </a:t>
            </a:r>
            <a:br>
              <a:rPr lang="nb-NO" sz="1800" dirty="0"/>
            </a:br>
            <a:r>
              <a:rPr lang="nb-NO" sz="1800" dirty="0"/>
              <a:t>  </a:t>
            </a:r>
            <a:r>
              <a:rPr lang="nb-NO" sz="1800" dirty="0" err="1"/>
              <a:t>ver</a:t>
            </a:r>
            <a:r>
              <a:rPr lang="nb-NO" sz="1800" dirty="0"/>
              <a:t> merksam på kroppsspråket ditt, at du </a:t>
            </a:r>
            <a:r>
              <a:rPr lang="nb-NO" sz="1800" dirty="0" err="1"/>
              <a:t>ikkje</a:t>
            </a:r>
            <a:r>
              <a:rPr lang="nb-NO" sz="1800" dirty="0"/>
              <a:t/>
            </a:r>
            <a:br>
              <a:rPr lang="nb-NO" sz="1800" dirty="0"/>
            </a:br>
            <a:r>
              <a:rPr lang="nb-NO" sz="1800" dirty="0"/>
              <a:t> kommenterer andres svar negativt...</a:t>
            </a:r>
            <a:br>
              <a:rPr lang="nb-NO" sz="1800" dirty="0"/>
            </a:br>
            <a:r>
              <a:rPr lang="nb-NO" sz="1800" dirty="0"/>
              <a:t>- det er lov å svare feil, eller å svare </a:t>
            </a:r>
            <a:r>
              <a:rPr lang="nb-NO" sz="1800" dirty="0" err="1"/>
              <a:t>sjølv</a:t>
            </a:r>
            <a:r>
              <a:rPr lang="nb-NO" sz="1800" dirty="0"/>
              <a:t> om du </a:t>
            </a:r>
            <a:r>
              <a:rPr lang="nb-NO" sz="1800" dirty="0" err="1"/>
              <a:t>ikkje</a:t>
            </a:r>
            <a:r>
              <a:rPr lang="nb-NO" sz="1800" dirty="0"/>
              <a:t> er sikker på svaret!</a:t>
            </a:r>
          </a:p>
          <a:p>
            <a:r>
              <a:rPr lang="nb-NO" sz="1800" dirty="0" err="1"/>
              <a:t>Elevane</a:t>
            </a:r>
            <a:r>
              <a:rPr lang="nb-NO" sz="1800" dirty="0"/>
              <a:t> </a:t>
            </a:r>
            <a:r>
              <a:rPr lang="nb-NO" sz="1800" dirty="0" err="1"/>
              <a:t>fekk</a:t>
            </a:r>
            <a:r>
              <a:rPr lang="nb-NO" sz="1800" dirty="0"/>
              <a:t> vite at fagsamtalen om Abraham ville bli tatt opp. </a:t>
            </a:r>
          </a:p>
          <a:p>
            <a:pPr marL="0" indent="0">
              <a:buNone/>
            </a:pPr>
            <a:r>
              <a:rPr lang="nb-NO" sz="1800" dirty="0"/>
              <a:t>    </a:t>
            </a:r>
            <a:r>
              <a:rPr lang="nb-NO" sz="1000" dirty="0"/>
              <a:t>Illustrasjon: </a:t>
            </a:r>
            <a:r>
              <a:rPr lang="nb-NO" sz="1000" dirty="0" err="1"/>
              <a:t>Africa</a:t>
            </a:r>
            <a:r>
              <a:rPr lang="nb-NO" sz="1000" dirty="0"/>
              <a:t> Studio / </a:t>
            </a:r>
            <a:r>
              <a:rPr lang="nb-NO" sz="1000" dirty="0" err="1"/>
              <a:t>Shutterstock</a:t>
            </a:r>
            <a:r>
              <a:rPr lang="nb-NO" sz="1000" dirty="0"/>
              <a:t> / NTB </a:t>
            </a:r>
            <a:r>
              <a:rPr lang="nb-NO" sz="1000" dirty="0" err="1"/>
              <a:t>scanpix</a:t>
            </a:r>
            <a:endParaRPr lang="nb-NO" sz="1000" dirty="0"/>
          </a:p>
          <a:p>
            <a:pPr marL="0" indent="0">
              <a:buNone/>
            </a:pPr>
            <a:endParaRPr lang="nb-NO" sz="1800" dirty="0"/>
          </a:p>
          <a:p>
            <a:pPr marL="0" indent="0">
              <a:buNone/>
            </a:pPr>
            <a:endParaRPr lang="nb-NO" sz="1800" dirty="0"/>
          </a:p>
        </p:txBody>
      </p:sp>
      <p:sp>
        <p:nvSpPr>
          <p:cNvPr id="10" name="Freeform: Shape 9">
            <a:extLst>
              <a:ext uri="{FF2B5EF4-FFF2-40B4-BE49-F238E27FC236}">
                <a16:creationId xmlns="" xmlns:a16="http://schemas.microsoft.com/office/drawing/2014/main" id="{CF62D2A7-8207-488C-9F46-316BA81A16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Bilde 4" descr="Et bilde som inneholder person, innendørs, ung, vindu&#10;&#10;Automatisk generert beskrivelse">
            <a:extLst>
              <a:ext uri="{FF2B5EF4-FFF2-40B4-BE49-F238E27FC236}">
                <a16:creationId xmlns="" xmlns:a16="http://schemas.microsoft.com/office/drawing/2014/main" id="{49BCC4FB-655B-3B42-B039-D83D14F41B2A}"/>
              </a:ext>
            </a:extLst>
          </p:cNvPr>
          <p:cNvPicPr>
            <a:picLocks noChangeAspect="1"/>
          </p:cNvPicPr>
          <p:nvPr/>
        </p:nvPicPr>
        <p:blipFill rotWithShape="1">
          <a:blip r:embed="rId2"/>
          <a:srcRect l="40885" r="4262"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081421328"/>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Freeform: Shape 35">
            <a:extLst>
              <a:ext uri="{FF2B5EF4-FFF2-40B4-BE49-F238E27FC236}">
                <a16:creationId xmlns=""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tel 1">
            <a:extLst>
              <a:ext uri="{FF2B5EF4-FFF2-40B4-BE49-F238E27FC236}">
                <a16:creationId xmlns="" xmlns:a16="http://schemas.microsoft.com/office/drawing/2014/main" id="{8E781B8D-49BF-5C42-A5B4-DCC1C675C9DD}"/>
              </a:ext>
            </a:extLst>
          </p:cNvPr>
          <p:cNvSpPr>
            <a:spLocks noGrp="1"/>
          </p:cNvSpPr>
          <p:nvPr>
            <p:ph type="title"/>
          </p:nvPr>
        </p:nvSpPr>
        <p:spPr>
          <a:xfrm>
            <a:off x="804671" y="640263"/>
            <a:ext cx="3284331" cy="5254510"/>
          </a:xfrm>
        </p:spPr>
        <p:txBody>
          <a:bodyPr>
            <a:normAutofit/>
          </a:bodyPr>
          <a:lstStyle/>
          <a:p>
            <a:r>
              <a:rPr lang="nb-NO" sz="3700"/>
              <a:t>Spørsmålsarket dei vaksne brukte i øvingssamtalen</a:t>
            </a:r>
            <a:endParaRPr lang="nb-NO" sz="3700" dirty="0"/>
          </a:p>
        </p:txBody>
      </p:sp>
      <p:sp>
        <p:nvSpPr>
          <p:cNvPr id="3" name="Plassholder for innhold 2">
            <a:extLst>
              <a:ext uri="{FF2B5EF4-FFF2-40B4-BE49-F238E27FC236}">
                <a16:creationId xmlns="" xmlns:a16="http://schemas.microsoft.com/office/drawing/2014/main" id="{67F21B83-D02E-E242-9AAE-F1E80D8272C7}"/>
              </a:ext>
            </a:extLst>
          </p:cNvPr>
          <p:cNvSpPr>
            <a:spLocks noGrp="1"/>
          </p:cNvSpPr>
          <p:nvPr>
            <p:ph idx="1"/>
          </p:nvPr>
        </p:nvSpPr>
        <p:spPr>
          <a:xfrm>
            <a:off x="4709160" y="0"/>
            <a:ext cx="7481316" cy="6857999"/>
          </a:xfrm>
        </p:spPr>
        <p:txBody>
          <a:bodyPr anchor="ctr">
            <a:normAutofit/>
          </a:bodyPr>
          <a:lstStyle/>
          <a:p>
            <a:pPr marL="0" indent="0">
              <a:buNone/>
            </a:pPr>
            <a:r>
              <a:rPr lang="nb-NO" sz="1600" b="1" dirty="0">
                <a:solidFill>
                  <a:schemeClr val="bg1"/>
                </a:solidFill>
              </a:rPr>
              <a:t>Spørsmål til øvingssamtalen:</a:t>
            </a:r>
          </a:p>
          <a:p>
            <a:pPr lvl="0"/>
            <a:r>
              <a:rPr lang="nn-NO" sz="1600" dirty="0">
                <a:solidFill>
                  <a:schemeClr val="bg1"/>
                </a:solidFill>
              </a:rPr>
              <a:t>Kva kallar vi denne tida/bibelske perioden som desse forteljingane er henta frå?</a:t>
            </a:r>
            <a:endParaRPr lang="nb-NO" sz="1600" dirty="0">
              <a:solidFill>
                <a:schemeClr val="bg1"/>
              </a:solidFill>
            </a:endParaRPr>
          </a:p>
          <a:p>
            <a:pPr lvl="0"/>
            <a:r>
              <a:rPr lang="nn-NO" sz="1600" dirty="0">
                <a:solidFill>
                  <a:schemeClr val="bg1"/>
                </a:solidFill>
              </a:rPr>
              <a:t>Vel eitt av </a:t>
            </a:r>
            <a:r>
              <a:rPr lang="nn-NO" sz="1600" dirty="0" err="1">
                <a:solidFill>
                  <a:schemeClr val="bg1"/>
                </a:solidFill>
              </a:rPr>
              <a:t>bildene</a:t>
            </a:r>
            <a:r>
              <a:rPr lang="nn-NO" sz="1600" dirty="0">
                <a:solidFill>
                  <a:schemeClr val="bg1"/>
                </a:solidFill>
              </a:rPr>
              <a:t> og fortel historia som høyrer til.</a:t>
            </a:r>
            <a:endParaRPr lang="nb-NO" sz="1600" dirty="0">
              <a:solidFill>
                <a:schemeClr val="bg1"/>
              </a:solidFill>
            </a:endParaRPr>
          </a:p>
          <a:p>
            <a:pPr lvl="0"/>
            <a:r>
              <a:rPr lang="nn-NO" sz="1600" dirty="0">
                <a:solidFill>
                  <a:schemeClr val="bg1"/>
                </a:solidFill>
              </a:rPr>
              <a:t>Kvifor samla Noah to dyr av alle slag i </a:t>
            </a:r>
            <a:r>
              <a:rPr lang="nn-NO" sz="1600" dirty="0" err="1">
                <a:solidFill>
                  <a:schemeClr val="bg1"/>
                </a:solidFill>
              </a:rPr>
              <a:t>arken</a:t>
            </a:r>
            <a:r>
              <a:rPr lang="nn-NO" sz="1600" dirty="0">
                <a:solidFill>
                  <a:schemeClr val="bg1"/>
                </a:solidFill>
              </a:rPr>
              <a:t>?</a:t>
            </a:r>
            <a:endParaRPr lang="nb-NO" sz="1600" dirty="0">
              <a:solidFill>
                <a:schemeClr val="bg1"/>
              </a:solidFill>
            </a:endParaRPr>
          </a:p>
          <a:p>
            <a:pPr lvl="0"/>
            <a:r>
              <a:rPr lang="nn-NO" sz="1600" dirty="0">
                <a:solidFill>
                  <a:schemeClr val="bg1"/>
                </a:solidFill>
              </a:rPr>
              <a:t>Korleis kom det vonde inn i verda?</a:t>
            </a:r>
            <a:endParaRPr lang="nb-NO" sz="1600" dirty="0">
              <a:solidFill>
                <a:schemeClr val="bg1"/>
              </a:solidFill>
            </a:endParaRPr>
          </a:p>
          <a:p>
            <a:pPr lvl="0"/>
            <a:r>
              <a:rPr lang="nn-NO" sz="1600" dirty="0">
                <a:solidFill>
                  <a:schemeClr val="bg1"/>
                </a:solidFill>
              </a:rPr>
              <a:t>Kva var det Gud ville vise menneska i Babel?</a:t>
            </a:r>
            <a:endParaRPr lang="nb-NO" sz="1600" dirty="0">
              <a:solidFill>
                <a:schemeClr val="bg1"/>
              </a:solidFill>
            </a:endParaRPr>
          </a:p>
          <a:p>
            <a:pPr lvl="0"/>
            <a:r>
              <a:rPr lang="nn-NO" sz="1600" dirty="0">
                <a:solidFill>
                  <a:schemeClr val="bg1"/>
                </a:solidFill>
              </a:rPr>
              <a:t>Kva fortel skapinga om Gud og forholdet til </a:t>
            </a:r>
            <a:r>
              <a:rPr lang="nn-NO" sz="1600" dirty="0" smtClean="0">
                <a:solidFill>
                  <a:schemeClr val="bg1"/>
                </a:solidFill>
              </a:rPr>
              <a:t>menneska </a:t>
            </a:r>
            <a:r>
              <a:rPr lang="nn-NO" sz="1600" dirty="0">
                <a:solidFill>
                  <a:schemeClr val="bg1"/>
                </a:solidFill>
              </a:rPr>
              <a:t>og skaparverket?</a:t>
            </a:r>
            <a:endParaRPr lang="nb-NO" sz="1600" dirty="0">
              <a:solidFill>
                <a:schemeClr val="bg1"/>
              </a:solidFill>
            </a:endParaRPr>
          </a:p>
          <a:p>
            <a:pPr marL="0" indent="0">
              <a:buNone/>
            </a:pPr>
            <a:endParaRPr lang="nb-NO" sz="1600" dirty="0">
              <a:solidFill>
                <a:schemeClr val="bg1"/>
              </a:solidFill>
            </a:endParaRPr>
          </a:p>
          <a:p>
            <a:pPr marL="0" indent="0">
              <a:buNone/>
            </a:pPr>
            <a:r>
              <a:rPr lang="nn-NO" sz="1600" b="1" dirty="0">
                <a:solidFill>
                  <a:schemeClr val="bg1"/>
                </a:solidFill>
              </a:rPr>
              <a:t>Nokre tilpassa spørsmål:</a:t>
            </a:r>
            <a:endParaRPr lang="nb-NO" sz="1600" b="1" dirty="0">
              <a:solidFill>
                <a:schemeClr val="bg1"/>
              </a:solidFill>
            </a:endParaRPr>
          </a:p>
          <a:p>
            <a:pPr lvl="0"/>
            <a:r>
              <a:rPr lang="nn-NO" sz="1600" dirty="0">
                <a:solidFill>
                  <a:schemeClr val="bg1"/>
                </a:solidFill>
              </a:rPr>
              <a:t>Kva for eit bilde handlar om syndefallet/då det vonde kom inn i verda?</a:t>
            </a:r>
            <a:endParaRPr lang="nb-NO" sz="1600" dirty="0">
              <a:solidFill>
                <a:schemeClr val="bg1"/>
              </a:solidFill>
            </a:endParaRPr>
          </a:p>
          <a:p>
            <a:pPr lvl="0"/>
            <a:r>
              <a:rPr lang="nn-NO" sz="1600" dirty="0">
                <a:solidFill>
                  <a:schemeClr val="bg1"/>
                </a:solidFill>
              </a:rPr>
              <a:t>Kva for eit bilde viser historia om Kain og Abel?</a:t>
            </a:r>
            <a:endParaRPr lang="nb-NO" sz="1600" dirty="0">
              <a:solidFill>
                <a:schemeClr val="bg1"/>
              </a:solidFill>
            </a:endParaRPr>
          </a:p>
          <a:p>
            <a:pPr lvl="0"/>
            <a:r>
              <a:rPr lang="nn-NO" sz="1600" dirty="0">
                <a:solidFill>
                  <a:schemeClr val="bg1"/>
                </a:solidFill>
              </a:rPr>
              <a:t>Kan du fortelje om korleis det var i Edens hage?</a:t>
            </a:r>
            <a:endParaRPr lang="nb-NO" sz="1600" dirty="0">
              <a:solidFill>
                <a:schemeClr val="bg1"/>
              </a:solidFill>
            </a:endParaRPr>
          </a:p>
          <a:p>
            <a:pPr lvl="0"/>
            <a:r>
              <a:rPr lang="nn-NO" sz="1600" dirty="0">
                <a:solidFill>
                  <a:schemeClr val="bg1"/>
                </a:solidFill>
              </a:rPr>
              <a:t>Bibelen fortel at verda vart skapt. Kven skapte? </a:t>
            </a:r>
            <a:endParaRPr lang="nb-NO" sz="1600" dirty="0">
              <a:solidFill>
                <a:schemeClr val="bg1"/>
              </a:solidFill>
            </a:endParaRPr>
          </a:p>
          <a:p>
            <a:pPr lvl="0"/>
            <a:r>
              <a:rPr lang="nn-NO" sz="1600" dirty="0">
                <a:solidFill>
                  <a:schemeClr val="bg1"/>
                </a:solidFill>
              </a:rPr>
              <a:t>Kva var ein ark?</a:t>
            </a:r>
            <a:endParaRPr lang="nb-NO" sz="1600" dirty="0">
              <a:solidFill>
                <a:schemeClr val="bg1"/>
              </a:solidFill>
            </a:endParaRPr>
          </a:p>
          <a:p>
            <a:pPr lvl="0"/>
            <a:r>
              <a:rPr lang="nn-NO" sz="1600" dirty="0">
                <a:solidFill>
                  <a:schemeClr val="bg1"/>
                </a:solidFill>
              </a:rPr>
              <a:t>Kvifor måtte Adam og Eva forlate Edens hage?</a:t>
            </a:r>
            <a:endParaRPr lang="nb-NO" sz="1600" dirty="0">
              <a:solidFill>
                <a:schemeClr val="bg1"/>
              </a:solidFill>
            </a:endParaRPr>
          </a:p>
          <a:p>
            <a:pPr marL="0" indent="0">
              <a:buNone/>
            </a:pPr>
            <a:r>
              <a:rPr lang="nb-NO" sz="1600" dirty="0">
                <a:solidFill>
                  <a:schemeClr val="bg1"/>
                </a:solidFill>
              </a:rPr>
              <a:t>     </a:t>
            </a:r>
          </a:p>
        </p:txBody>
      </p:sp>
    </p:spTree>
    <p:extLst>
      <p:ext uri="{BB962C8B-B14F-4D97-AF65-F5344CB8AC3E}">
        <p14:creationId xmlns:p14="http://schemas.microsoft.com/office/powerpoint/2010/main" val="2755377153"/>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E34BD600AD50E644BC3982C42BDDBE52" ma:contentTypeVersion="11" ma:contentTypeDescription="Opprett et nytt dokument." ma:contentTypeScope="" ma:versionID="61d85c22f240fcb42d7c54b4ce2f0f03">
  <xsd:schema xmlns:xsd="http://www.w3.org/2001/XMLSchema" xmlns:xs="http://www.w3.org/2001/XMLSchema" xmlns:p="http://schemas.microsoft.com/office/2006/metadata/properties" xmlns:ns3="59f4b544-27f6-4030-a78f-569fbd648fbe" xmlns:ns4="58849f0b-a4c8-4ebb-9e45-cbe1cd0939d2" targetNamespace="http://schemas.microsoft.com/office/2006/metadata/properties" ma:root="true" ma:fieldsID="dcf57f5206b91f54dc1698ecf3ce598e" ns3:_="" ns4:_="">
    <xsd:import namespace="59f4b544-27f6-4030-a78f-569fbd648fbe"/>
    <xsd:import namespace="58849f0b-a4c8-4ebb-9e45-cbe1cd0939d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f4b544-27f6-4030-a78f-569fbd648f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849f0b-a4c8-4ebb-9e45-cbe1cd0939d2" elementFormDefault="qualified">
    <xsd:import namespace="http://schemas.microsoft.com/office/2006/documentManagement/types"/>
    <xsd:import namespace="http://schemas.microsoft.com/office/infopath/2007/PartnerControls"/>
    <xsd:element name="SharedWithUsers" ma:index="16"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ingsdetaljer" ma:internalName="SharedWithDetails" ma:readOnly="true">
      <xsd:simpleType>
        <xsd:restriction base="dms:Note">
          <xsd:maxLength value="255"/>
        </xsd:restriction>
      </xsd:simpleType>
    </xsd:element>
    <xsd:element name="SharingHintHash" ma:index="18" nillable="true" ma:displayName="Hash for deling av tip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87217C-F285-4CD0-A305-C8E2AAADB708}">
  <ds:schemaRefs>
    <ds:schemaRef ds:uri="http://schemas.microsoft.com/office/2006/documentManagement/types"/>
    <ds:schemaRef ds:uri="http://schemas.microsoft.com/office/2006/metadata/properties"/>
    <ds:schemaRef ds:uri="59f4b544-27f6-4030-a78f-569fbd648fbe"/>
    <ds:schemaRef ds:uri="http://schemas.microsoft.com/office/infopath/2007/PartnerControls"/>
    <ds:schemaRef ds:uri="58849f0b-a4c8-4ebb-9e45-cbe1cd0939d2"/>
    <ds:schemaRef ds:uri="http://purl.org/dc/terms/"/>
    <ds:schemaRef ds:uri="http://purl.org/dc/dcmitype/"/>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115774C5-7E87-42B6-B966-3B3506CA9AFC}">
  <ds:schemaRefs>
    <ds:schemaRef ds:uri="http://schemas.microsoft.com/sharepoint/v3/contenttype/forms"/>
  </ds:schemaRefs>
</ds:datastoreItem>
</file>

<file path=customXml/itemProps3.xml><?xml version="1.0" encoding="utf-8"?>
<ds:datastoreItem xmlns:ds="http://schemas.openxmlformats.org/officeDocument/2006/customXml" ds:itemID="{A1C95A52-A4F6-4C00-85D6-85786CE8FC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f4b544-27f6-4030-a78f-569fbd648fbe"/>
    <ds:schemaRef ds:uri="58849f0b-a4c8-4ebb-9e45-cbe1cd0939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136</TotalTime>
  <Words>2406</Words>
  <Application>Microsoft Office PowerPoint</Application>
  <PresentationFormat>Widescreen</PresentationFormat>
  <Paragraphs>257</Paragraphs>
  <Slides>20</Slides>
  <Notes>16</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20</vt:i4>
      </vt:variant>
    </vt:vector>
  </HeadingPairs>
  <TitlesOfParts>
    <vt:vector size="26" baseType="lpstr">
      <vt:lpstr>Arial</vt:lpstr>
      <vt:lpstr>Calibri</vt:lpstr>
      <vt:lpstr>Calibri Light</vt:lpstr>
      <vt:lpstr>Symbol</vt:lpstr>
      <vt:lpstr>Times New Roman</vt:lpstr>
      <vt:lpstr>Office-tema</vt:lpstr>
      <vt:lpstr>Praksisdeling</vt:lpstr>
      <vt:lpstr>Litt kontekst</vt:lpstr>
      <vt:lpstr>Målsetjing for praksisdelinga</vt:lpstr>
      <vt:lpstr>Førebuingsfase</vt:lpstr>
      <vt:lpstr>LÆRINGSMÅL FOR TIMEN Eg skal kunne :</vt:lpstr>
      <vt:lpstr>Hendingar i Urtida</vt:lpstr>
      <vt:lpstr>PowerPoint-presentasjon</vt:lpstr>
      <vt:lpstr>Øving til fagsamtale </vt:lpstr>
      <vt:lpstr>Spørsmålsarket dei vaksne brukte i øvingssamtalen</vt:lpstr>
      <vt:lpstr>Lekse til tysdag 04.02.</vt:lpstr>
      <vt:lpstr>Ulike typar spørsmål </vt:lpstr>
      <vt:lpstr>Korleis var det å vere med i ein fagsamtale?</vt:lpstr>
      <vt:lpstr>Vurderingskriterier for fagsamtalen</vt:lpstr>
      <vt:lpstr>Refleksjon over praksis</vt:lpstr>
      <vt:lpstr>Prøveark til fagsamtale i kristendom</vt:lpstr>
      <vt:lpstr>Gjennomføring av fagsamtalen</vt:lpstr>
      <vt:lpstr>Bearbeiding av samtalen</vt:lpstr>
      <vt:lpstr>Vurdering av samtalen</vt:lpstr>
      <vt:lpstr>Eigenrefleksjon knytt til opplegget</vt:lpstr>
      <vt:lpstr>Kan noko kallast "kristen undervisning"?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Praksisdeling</dc:title>
  <dc:creator>Petrin Listou Kvam</dc:creator>
  <cp:lastModifiedBy>Britt-Ellen Skregelid Birkeland</cp:lastModifiedBy>
  <cp:revision>13</cp:revision>
  <dcterms:created xsi:type="dcterms:W3CDTF">2020-03-01T10:42:29Z</dcterms:created>
  <dcterms:modified xsi:type="dcterms:W3CDTF">2020-03-11T12:54:57Z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0x010100E34BD600AD50E644BC3982C42BDDBE52</vt:lpwstr>
  </property>
</Properties>
</file>