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59" r:id="rId4"/>
    <p:sldId id="261" r:id="rId5"/>
    <p:sldId id="262" r:id="rId6"/>
    <p:sldId id="263" r:id="rId7"/>
    <p:sldId id="264" r:id="rId8"/>
    <p:sldId id="266" r:id="rId9"/>
    <p:sldId id="268" r:id="rId10"/>
    <p:sldId id="270" r:id="rId11"/>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E7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58113" autoAdjust="0"/>
  </p:normalViewPr>
  <p:slideViewPr>
    <p:cSldViewPr snapToGrid="0">
      <p:cViewPr varScale="1">
        <p:scale>
          <a:sx n="39" d="100"/>
          <a:sy n="39" d="100"/>
        </p:scale>
        <p:origin x="1672"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tt-Ellen Skregelid Birkeland" userId="6cff156b-31aa-46c9-9525-e2e4b181374a" providerId="ADAL" clId="{76E1CEEA-DC7B-4800-BB42-F73E31A2177E}"/>
    <pc:docChg chg="modSld">
      <pc:chgData name="Britt-Ellen Skregelid Birkeland" userId="6cff156b-31aa-46c9-9525-e2e4b181374a" providerId="ADAL" clId="{76E1CEEA-DC7B-4800-BB42-F73E31A2177E}" dt="2021-02-28T15:55:16.296" v="0"/>
      <pc:docMkLst>
        <pc:docMk/>
      </pc:docMkLst>
      <pc:sldChg chg="modNotesTx">
        <pc:chgData name="Britt-Ellen Skregelid Birkeland" userId="6cff156b-31aa-46c9-9525-e2e4b181374a" providerId="ADAL" clId="{76E1CEEA-DC7B-4800-BB42-F73E31A2177E}" dt="2021-02-28T15:55:16.296" v="0"/>
        <pc:sldMkLst>
          <pc:docMk/>
          <pc:sldMk cId="891106441" sldId="25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49DD66-800D-49EC-AF0C-177592EEA39B}" type="datetimeFigureOut">
              <a:rPr lang="nb-NO" smtClean="0"/>
              <a:t>28.02.2021</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716E47-3A3A-4459-85CB-B3CEEEFB80BD}" type="slidenum">
              <a:rPr lang="nb-NO" smtClean="0"/>
              <a:t>‹#›</a:t>
            </a:fld>
            <a:endParaRPr lang="nb-NO"/>
          </a:p>
        </p:txBody>
      </p:sp>
    </p:spTree>
    <p:extLst>
      <p:ext uri="{BB962C8B-B14F-4D97-AF65-F5344CB8AC3E}">
        <p14:creationId xmlns:p14="http://schemas.microsoft.com/office/powerpoint/2010/main" val="2807582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damaris-skole-grs.no/krle-8-10/gjore-rede-for-sentrale-trekk-ved-noen-religioner-og-deres-utbredelse-i-dag-inkludert-samer-og-andre-urfolks-religioner/"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s://damaris-skole-grs.no/krle-8-10/sammenligne-og-vurdere-kritisk-ulike-kilder-til-kunnskap-om-kristendommen/" TargetMode="External"/><Relationship Id="rId5" Type="http://schemas.openxmlformats.org/officeDocument/2006/relationships/hyperlink" Target="https://damaris-skole-grs.no/krle-8-10/sammenligne-og-vurdere-kritisk-ulike-kilder-til-kunnskap-om-religioner-og-livssyn/" TargetMode="External"/><Relationship Id="rId4" Type="http://schemas.openxmlformats.org/officeDocument/2006/relationships/hyperlink" Target="https://damaris-skole-grs.no/krle-8-10/drofte-kristendommens-forhold-til-andre-religioner-og-sekulaere-livssyn/" TargetMode="Externa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nakkomtro.com/gud-allah-jesus/"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s://eur03.safelinks.protection.outlook.com/?url=http://www.bibel.no/Nettbibelen?submit%3DVis%26parse%3D2%2BPet%2B1%2c16%26type%3Dand%26book2%3D-1%26searchtrans%3D&amp;data=02|01|britt-ellen@damaris.no|cac822e353784b9158ea08d6aec1c615|25a470a6f9914bb78e1f964b7d699066|0|0|636888544625386599&amp;sdata=1V5jg6gTZvyenwf0W5bMzANVE936CugP8I5UzRb9X1E%3D&amp;reserved=0"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8" Type="http://schemas.openxmlformats.org/officeDocument/2006/relationships/hyperlink" Target="https://www.bibel.no/Nettbibelen?submit=Vis&amp;parse=joh+20,28&amp;type=and&amp;book2=-1&amp;searchtrans=" TargetMode="External"/><Relationship Id="rId13" Type="http://schemas.openxmlformats.org/officeDocument/2006/relationships/hyperlink" Target="https://www.bibel.no/Nettbibelen?submit=Vis&amp;parse=matt+27,50&amp;type=and&amp;book2=-1&amp;searchtrans=" TargetMode="External"/><Relationship Id="rId3" Type="http://schemas.openxmlformats.org/officeDocument/2006/relationships/hyperlink" Target="https://www.bibel.no/Nettbibelen?submit=Vis&amp;parse=matt+3,17&amp;type=and&amp;book2=-1&amp;searchtrans=" TargetMode="External"/><Relationship Id="rId7" Type="http://schemas.openxmlformats.org/officeDocument/2006/relationships/hyperlink" Target="https://www.bibel.no/Nettbibelen?submit=Vis&amp;parse=mark+14,61-65&amp;type=and&amp;book2=-1&amp;searchtrans=" TargetMode="External"/><Relationship Id="rId12" Type="http://schemas.openxmlformats.org/officeDocument/2006/relationships/hyperlink" Target="https://www.bibel.no/Nettbibelen?submit=Vis&amp;parse=fil+2,4-9&amp;type=and&amp;book2=-1&amp;searchtrans=" TargetMode="External"/><Relationship Id="rId2" Type="http://schemas.openxmlformats.org/officeDocument/2006/relationships/slide" Target="../slides/slide9.xml"/><Relationship Id="rId16" Type="http://schemas.openxmlformats.org/officeDocument/2006/relationships/hyperlink" Target="https://www.bibel.no/Nettbibelen?submit=Vis&amp;parse=joh+19,30&amp;type=and&amp;book2=-1&amp;searchtrans=" TargetMode="External"/><Relationship Id="rId1" Type="http://schemas.openxmlformats.org/officeDocument/2006/relationships/notesMaster" Target="../notesMasters/notesMaster1.xml"/><Relationship Id="rId6" Type="http://schemas.openxmlformats.org/officeDocument/2006/relationships/hyperlink" Target="https://www.bibel.no/Nettbibelen?submit=Vis&amp;parse=matt+26,62-66&amp;type=and&amp;book2=-1&amp;searchtrans=" TargetMode="External"/><Relationship Id="rId11" Type="http://schemas.openxmlformats.org/officeDocument/2006/relationships/hyperlink" Target="https://www.bibel.no/Nettbibelen?submit=Vis&amp;parse=hebr+1,8&amp;type=and&amp;book2=-1&amp;searchtrans=" TargetMode="External"/><Relationship Id="rId5" Type="http://schemas.openxmlformats.org/officeDocument/2006/relationships/hyperlink" Target="https://www.bibel.no/Nettbibelen?submit=Vis&amp;parse=joh+14,9&amp;type=and&amp;book2=-1&amp;searchtrans=" TargetMode="External"/><Relationship Id="rId15" Type="http://schemas.openxmlformats.org/officeDocument/2006/relationships/hyperlink" Target="https://www.bibel.no/Nettbibelen?submit=Vis&amp;parse=luk+23,46&amp;type=and&amp;book2=-1&amp;searchtrans=" TargetMode="External"/><Relationship Id="rId10" Type="http://schemas.openxmlformats.org/officeDocument/2006/relationships/hyperlink" Target="https://www.bibel.no/Nettbibelen?submit=Vis&amp;parse=kol+2,9&amp;type=and&amp;book2=-1&amp;searchtrans=" TargetMode="External"/><Relationship Id="rId4" Type="http://schemas.openxmlformats.org/officeDocument/2006/relationships/hyperlink" Target="https://www.bibel.no/Nettbibelen?submit=Vis&amp;parse=joh+8,58&amp;type=and&amp;book2=-1&amp;searchtrans=" TargetMode="External"/><Relationship Id="rId9" Type="http://schemas.openxmlformats.org/officeDocument/2006/relationships/hyperlink" Target="https://www.bibel.no/Nettbibelen?submit=Vis&amp;parse=joh+1,1-12&amp;type=and&amp;book2=-1&amp;searchtrans=" TargetMode="External"/><Relationship Id="rId14" Type="http://schemas.openxmlformats.org/officeDocument/2006/relationships/hyperlink" Target="https://www.bibel.no/Nettbibelen?submit=Vis&amp;parse=mark+15,37&amp;type=and&amp;book2=-1&amp;searchtran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dirty="0"/>
              <a:t>Kompetansemål i KRLE:</a:t>
            </a:r>
          </a:p>
          <a:p>
            <a:pPr algn="l">
              <a:buFont typeface="Arial" panose="020B0604020202020204" pitchFamily="34" charset="0"/>
              <a:buChar char="•"/>
            </a:pPr>
            <a:r>
              <a:rPr lang="nb-NO" b="0" i="1" u="none" strike="noStrike" dirty="0">
                <a:solidFill>
                  <a:srgbClr val="8947CC"/>
                </a:solidFill>
                <a:effectLst/>
                <a:latin typeface="PT Sans"/>
                <a:hlinkClick r:id="rId3"/>
              </a:rPr>
              <a:t>gjøre rede for sentrale trekk ved noen religioner og deres utbredelse i dag, inkludert samer og andre urfolks religioner</a:t>
            </a:r>
            <a:endParaRPr lang="nb-NO" b="0" i="0" dirty="0">
              <a:solidFill>
                <a:srgbClr val="0A0A0A"/>
              </a:solidFill>
              <a:effectLst/>
              <a:latin typeface="PT Sans"/>
            </a:endParaRPr>
          </a:p>
          <a:p>
            <a:pPr algn="l">
              <a:buFont typeface="Arial" panose="020B0604020202020204" pitchFamily="34" charset="0"/>
              <a:buChar char="•"/>
            </a:pPr>
            <a:r>
              <a:rPr lang="nb-NO" b="0" i="1" u="none" strike="noStrike" dirty="0">
                <a:solidFill>
                  <a:srgbClr val="E10707"/>
                </a:solidFill>
                <a:effectLst/>
                <a:latin typeface="PT Sans"/>
                <a:hlinkClick r:id="rId4"/>
              </a:rPr>
              <a:t>drøfte kristendommens forhold til andre religioner og sekulære livssyn</a:t>
            </a:r>
            <a:endParaRPr lang="nb-NO" b="0" i="0" dirty="0">
              <a:solidFill>
                <a:srgbClr val="0A0A0A"/>
              </a:solidFill>
              <a:effectLst/>
              <a:latin typeface="PT Sans"/>
            </a:endParaRPr>
          </a:p>
          <a:p>
            <a:pPr algn="l">
              <a:buFont typeface="Arial" panose="020B0604020202020204" pitchFamily="34" charset="0"/>
              <a:buChar char="•"/>
            </a:pPr>
            <a:r>
              <a:rPr lang="nb-NO" b="0" i="1" u="none" strike="noStrike" dirty="0">
                <a:solidFill>
                  <a:srgbClr val="8947CC"/>
                </a:solidFill>
                <a:effectLst/>
                <a:latin typeface="PT Sans"/>
                <a:hlinkClick r:id="rId5"/>
              </a:rPr>
              <a:t>sammenligne og vurdere kritisk ulike kilder til kunnskap om religioner og livssyn</a:t>
            </a:r>
            <a:endParaRPr lang="nb-NO" b="0" i="0" dirty="0">
              <a:solidFill>
                <a:srgbClr val="0A0A0A"/>
              </a:solidFill>
              <a:effectLst/>
              <a:latin typeface="PT Sans"/>
            </a:endParaRPr>
          </a:p>
          <a:p>
            <a:pPr algn="l">
              <a:buFont typeface="Arial" panose="020B0604020202020204" pitchFamily="34" charset="0"/>
              <a:buChar char="•"/>
            </a:pPr>
            <a:r>
              <a:rPr lang="nb-NO" b="0" i="1" u="none" strike="noStrike" dirty="0">
                <a:solidFill>
                  <a:srgbClr val="8947CC"/>
                </a:solidFill>
                <a:effectLst/>
                <a:latin typeface="PT Sans"/>
                <a:hlinkClick r:id="rId6"/>
              </a:rPr>
              <a:t>sammenligne og vurdere kritisk ulike kilder til kunnskap om kristendommen</a:t>
            </a:r>
            <a:endParaRPr lang="nb-NO" b="0" i="0" dirty="0">
              <a:solidFill>
                <a:srgbClr val="0A0A0A"/>
              </a:solidFill>
              <a:effectLst/>
              <a:latin typeface="PT Sans"/>
            </a:endParaRPr>
          </a:p>
          <a:p>
            <a:endParaRPr lang="nb-NO" i="1"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b="1" i="1" dirty="0"/>
              <a:t>Hvordan blir Jesus fremstilt i muslimenes hellige bøker? Hvilke likheter er det mellom </a:t>
            </a:r>
            <a:r>
              <a:rPr lang="nb-NO" b="1" i="1" dirty="0" err="1"/>
              <a:t>Islams</a:t>
            </a:r>
            <a:r>
              <a:rPr lang="nb-NO" b="1" i="1" dirty="0"/>
              <a:t> versjon av Jesus og hvordan Bibelen presenterer ham? Hvilke ulikheter finnes? Og spiller det egentlig noen som helst rolle dersom Jesus blir skildret på ulike måter? Vi skal her trekke frem noen momenter.</a:t>
            </a:r>
            <a:endParaRPr lang="nb-NO" b="1" dirty="0"/>
          </a:p>
          <a:p>
            <a:endParaRPr lang="nb-NO" b="1" dirty="0"/>
          </a:p>
          <a:p>
            <a:r>
              <a:rPr lang="nb-NO" b="1" dirty="0"/>
              <a:t>Jesus i Koranen</a:t>
            </a:r>
          </a:p>
          <a:p>
            <a:r>
              <a:rPr lang="nb-NO" dirty="0"/>
              <a:t>Jesus fra Nasaret er utvilsomt den store hovedpersonen i kristen tro. Milliarder av mennesker verden over ser på hvordan Jesus levde sitt liv som et eksempel til etterfølgelse. Kristne tilber ham som Gud og kaller ham sin Herre og frelser. Men Jesus er også en sentral skikkelse i muslimenes hellige bok Koranen, der han blir omtalt som Isa ibn Maryam. Han blir nevnt ved navn hele 25 ganger, og blir indirekte referert til omtrent 150 steder, for eksempel med titlene </a:t>
            </a:r>
            <a:r>
              <a:rPr lang="nb-NO" dirty="0" err="1"/>
              <a:t>Kalimatu</a:t>
            </a:r>
            <a:r>
              <a:rPr lang="nb-NO" dirty="0"/>
              <a:t>-Allah (Guds ord), </a:t>
            </a:r>
            <a:r>
              <a:rPr lang="nb-NO" dirty="0" err="1"/>
              <a:t>Ruhu</a:t>
            </a:r>
            <a:r>
              <a:rPr lang="nb-NO" dirty="0"/>
              <a:t>-Allah (Guds ånd) eller Al-</a:t>
            </a:r>
            <a:r>
              <a:rPr lang="nb-NO" dirty="0" err="1"/>
              <a:t>masih</a:t>
            </a:r>
            <a:r>
              <a:rPr lang="nb-NO" dirty="0"/>
              <a:t> (Messias).</a:t>
            </a:r>
            <a:r>
              <a:rPr lang="nb-NO" baseline="0" dirty="0"/>
              <a:t> </a:t>
            </a:r>
            <a:r>
              <a:rPr lang="nb-NO" dirty="0"/>
              <a:t>Men hvordan blir Jesus fremstilt i muslimenes hellige bøker? [1] Hvilke likheter er det mellom </a:t>
            </a:r>
            <a:r>
              <a:rPr lang="nb-NO" dirty="0" err="1"/>
              <a:t>Islams</a:t>
            </a:r>
            <a:r>
              <a:rPr lang="nb-NO" dirty="0"/>
              <a:t> versjon av Jesus og hvordan Bibelen presenterer ham? Hvilke ulikheter finnes? Og spiller det egentlig noen som helst rolle dersom Jesus blir skildret på ulike måter? Vi skal her trekke frem noen momenter.</a:t>
            </a:r>
          </a:p>
          <a:p>
            <a:endParaRPr lang="nb-NO" dirty="0"/>
          </a:p>
          <a:p>
            <a:r>
              <a:rPr lang="nb-NO" dirty="0"/>
              <a:t>[1] I all hovedsak vises her til Koranens skildringer av Jesus, men også </a:t>
            </a:r>
            <a:r>
              <a:rPr lang="nb-NO" dirty="0" err="1"/>
              <a:t>Hadith</a:t>
            </a:r>
            <a:r>
              <a:rPr lang="nb-NO" dirty="0"/>
              <a:t>-bøkene og </a:t>
            </a:r>
            <a:r>
              <a:rPr lang="nb-NO" dirty="0" err="1"/>
              <a:t>Tafsir</a:t>
            </a:r>
            <a:r>
              <a:rPr lang="nb-NO" dirty="0"/>
              <a:t>-bøkene er relevante og er blitt brukt i </a:t>
            </a:r>
            <a:r>
              <a:rPr lang="nb-NO" dirty="0" err="1"/>
              <a:t>research</a:t>
            </a:r>
            <a:r>
              <a:rPr lang="nb-NO" dirty="0"/>
              <a:t>.</a:t>
            </a:r>
          </a:p>
        </p:txBody>
      </p:sp>
      <p:sp>
        <p:nvSpPr>
          <p:cNvPr id="4" name="Plassholder for lysbildenummer 3"/>
          <p:cNvSpPr>
            <a:spLocks noGrp="1"/>
          </p:cNvSpPr>
          <p:nvPr>
            <p:ph type="sldNum" sz="quarter" idx="10"/>
          </p:nvPr>
        </p:nvSpPr>
        <p:spPr/>
        <p:txBody>
          <a:bodyPr/>
          <a:lstStyle/>
          <a:p>
            <a:fld id="{78716E47-3A3A-4459-85CB-B3CEEEFB80BD}" type="slidenum">
              <a:rPr lang="nb-NO" smtClean="0"/>
              <a:t>1</a:t>
            </a:fld>
            <a:endParaRPr lang="nb-NO"/>
          </a:p>
        </p:txBody>
      </p:sp>
    </p:spTree>
    <p:extLst>
      <p:ext uri="{BB962C8B-B14F-4D97-AF65-F5344CB8AC3E}">
        <p14:creationId xmlns:p14="http://schemas.microsoft.com/office/powerpoint/2010/main" val="487119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dirty="0"/>
              <a:t>Denne undervisningsressursen</a:t>
            </a:r>
            <a:r>
              <a:rPr lang="nb-NO" baseline="0" dirty="0"/>
              <a:t> er utarbeidet av </a:t>
            </a:r>
            <a:r>
              <a:rPr lang="nb-NO" dirty="0"/>
              <a:t>Jon Romuld Håversen og</a:t>
            </a:r>
            <a:r>
              <a:rPr lang="nb-NO" baseline="0" dirty="0"/>
              <a:t> Damaris Skole </a:t>
            </a:r>
            <a:r>
              <a:rPr lang="nb-NO" baseline="0" dirty="0" err="1"/>
              <a:t>Grs</a:t>
            </a:r>
            <a:r>
              <a:rPr lang="nb-NO" baseline="0"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baseline="0" dirty="0"/>
          </a:p>
          <a:p>
            <a:r>
              <a:rPr lang="nb-NO" b="1" dirty="0"/>
              <a:t>For mer lesing anbefales:</a:t>
            </a:r>
          </a:p>
          <a:p>
            <a:r>
              <a:rPr lang="nb-NO" i="1" dirty="0" err="1"/>
              <a:t>What</a:t>
            </a:r>
            <a:r>
              <a:rPr lang="nb-NO" i="1" dirty="0"/>
              <a:t> </a:t>
            </a:r>
            <a:r>
              <a:rPr lang="nb-NO" i="1" dirty="0" err="1"/>
              <a:t>Every</a:t>
            </a:r>
            <a:r>
              <a:rPr lang="nb-NO" i="1" dirty="0"/>
              <a:t> Christian </a:t>
            </a:r>
            <a:r>
              <a:rPr lang="nb-NO" i="1" dirty="0" err="1"/>
              <a:t>Should</a:t>
            </a:r>
            <a:r>
              <a:rPr lang="nb-NO" i="1" dirty="0"/>
              <a:t> </a:t>
            </a:r>
            <a:r>
              <a:rPr lang="nb-NO" i="1" dirty="0" err="1"/>
              <a:t>Know</a:t>
            </a:r>
            <a:r>
              <a:rPr lang="nb-NO" i="1" dirty="0"/>
              <a:t> </a:t>
            </a:r>
            <a:r>
              <a:rPr lang="nb-NO" i="1" dirty="0" err="1"/>
              <a:t>About</a:t>
            </a:r>
            <a:r>
              <a:rPr lang="nb-NO" i="1" dirty="0"/>
              <a:t> The </a:t>
            </a:r>
            <a:r>
              <a:rPr lang="nb-NO" i="1" dirty="0" err="1"/>
              <a:t>Quran</a:t>
            </a:r>
            <a:r>
              <a:rPr lang="nb-NO" i="1" dirty="0"/>
              <a:t> </a:t>
            </a:r>
            <a:r>
              <a:rPr lang="nb-NO" dirty="0"/>
              <a:t>av James White</a:t>
            </a:r>
          </a:p>
          <a:p>
            <a:r>
              <a:rPr lang="nb-NO" i="1" dirty="0">
                <a:hlinkClick r:id="rId3"/>
              </a:rPr>
              <a:t>Bare én Gud – Allah eller Jesus?</a:t>
            </a:r>
            <a:r>
              <a:rPr lang="nb-NO" dirty="0"/>
              <a:t> av </a:t>
            </a:r>
            <a:r>
              <a:rPr lang="nb-NO" dirty="0" err="1"/>
              <a:t>Nabeel</a:t>
            </a:r>
            <a:r>
              <a:rPr lang="nb-NO" dirty="0"/>
              <a:t> </a:t>
            </a:r>
            <a:r>
              <a:rPr lang="nb-NO" dirty="0" err="1"/>
              <a:t>Qureshi</a:t>
            </a:r>
            <a:endParaRPr lang="nb-NO"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dirty="0"/>
              <a:t>Ekstra:</a:t>
            </a:r>
          </a:p>
          <a:p>
            <a:r>
              <a:rPr lang="nb-NO" dirty="0"/>
              <a:t> </a:t>
            </a:r>
          </a:p>
          <a:p>
            <a:r>
              <a:rPr lang="nb-NO" i="1"/>
              <a:t>Hva tenker du om Koranens sure 4:157 i forhold til </a:t>
            </a:r>
            <a:r>
              <a:rPr lang="nb-NO" i="1">
                <a:hlinkClick r:id="rId4"/>
              </a:rPr>
              <a:t>2.Pet 1,16</a:t>
            </a:r>
            <a:r>
              <a:rPr lang="nb-NO" i="1"/>
              <a:t> i Bibelen? </a:t>
            </a:r>
            <a:endParaRPr lang="nb-NO"/>
          </a:p>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78716E47-3A3A-4459-85CB-B3CEEEFB80BD}" type="slidenum">
              <a:rPr lang="nb-NO" smtClean="0"/>
              <a:t>10</a:t>
            </a:fld>
            <a:endParaRPr lang="nb-NO"/>
          </a:p>
        </p:txBody>
      </p:sp>
    </p:spTree>
    <p:extLst>
      <p:ext uri="{BB962C8B-B14F-4D97-AF65-F5344CB8AC3E}">
        <p14:creationId xmlns:p14="http://schemas.microsoft.com/office/powerpoint/2010/main" val="2811836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dirty="0"/>
              <a:t>HVA ER DET ENIGHET OM?</a:t>
            </a:r>
          </a:p>
          <a:p>
            <a:pPr marL="0" marR="0" lvl="0" indent="0" algn="l" defTabSz="914400" rtl="0" eaLnBrk="1" fontAlgn="auto" latinLnBrk="0" hangingPunct="1">
              <a:lnSpc>
                <a:spcPct val="100000"/>
              </a:lnSpc>
              <a:spcBef>
                <a:spcPts val="0"/>
              </a:spcBef>
              <a:spcAft>
                <a:spcPts val="0"/>
              </a:spcAft>
              <a:buClrTx/>
              <a:buSzTx/>
              <a:buFontTx/>
              <a:buNone/>
              <a:tabLst/>
              <a:defRPr/>
            </a:pPr>
            <a:r>
              <a:rPr lang="nb-NO" b="0" i="1" dirty="0"/>
              <a:t>(Spør gjerne elevene først</a:t>
            </a:r>
            <a:r>
              <a:rPr lang="nb-NO" b="0" i="1" baseline="0" dirty="0"/>
              <a:t> hva de tenker bildet viser, før du sier hva det er enighet om.) </a:t>
            </a:r>
            <a:endParaRPr lang="nb-NO" b="0" i="1" dirty="0"/>
          </a:p>
          <a:p>
            <a:endParaRPr lang="nb-NO" b="1" dirty="0"/>
          </a:p>
          <a:p>
            <a:r>
              <a:rPr lang="nb-NO" dirty="0"/>
              <a:t>I islamsk sammenheng ser vi ofte at der Jesus blir omtalt, blir det etterfulgt av ”</a:t>
            </a:r>
            <a:r>
              <a:rPr lang="nb-NO" dirty="0" err="1"/>
              <a:t>pbuh</a:t>
            </a:r>
            <a:r>
              <a:rPr lang="nb-NO" dirty="0"/>
              <a:t>” (</a:t>
            </a:r>
            <a:r>
              <a:rPr lang="nb-NO" dirty="0" err="1"/>
              <a:t>peace</a:t>
            </a:r>
            <a:r>
              <a:rPr lang="nb-NO" dirty="0"/>
              <a:t> be </a:t>
            </a:r>
            <a:r>
              <a:rPr lang="nb-NO" dirty="0" err="1"/>
              <a:t>upon</a:t>
            </a:r>
            <a:r>
              <a:rPr lang="nb-NO" dirty="0"/>
              <a:t> him). De fleste muslimer har et kjært forhold til Jesus, og vil si at de tror på ham og det eksemplet han har gitt.</a:t>
            </a:r>
          </a:p>
          <a:p>
            <a:endParaRPr lang="nb-NO" dirty="0"/>
          </a:p>
          <a:p>
            <a:r>
              <a:rPr lang="nb-NO" b="1" dirty="0"/>
              <a:t>a) Født av en jomfru</a:t>
            </a:r>
          </a:p>
          <a:p>
            <a:r>
              <a:rPr lang="nb-NO" dirty="0"/>
              <a:t>Koranen, i likhet med Bibelen, forteller om en overnaturlig unnfangelse av Jesus. Koranen er også klar på at Jesus ble født av Jomfru Maria (Maryam). I Sure 3 (bok) </a:t>
            </a:r>
            <a:r>
              <a:rPr lang="nb-NO" dirty="0" err="1"/>
              <a:t>Ayah</a:t>
            </a:r>
            <a:r>
              <a:rPr lang="nb-NO" dirty="0"/>
              <a:t> 47 (vers) sier Maria: </a:t>
            </a:r>
            <a:r>
              <a:rPr lang="nb-NO" b="1" dirty="0"/>
              <a:t>«</a:t>
            </a:r>
            <a:r>
              <a:rPr lang="nb-NO" b="1" i="1" dirty="0"/>
              <a:t>Herre, hvordan skal jeg kunne få en sønn, når ingen mann har rørt meg?»</a:t>
            </a:r>
          </a:p>
          <a:p>
            <a:endParaRPr lang="nb-NO" dirty="0"/>
          </a:p>
          <a:p>
            <a:r>
              <a:rPr lang="nb-NO" dirty="0"/>
              <a:t>Til dette svarer Gud gjennom engelen Gabriel: </a:t>
            </a:r>
            <a:r>
              <a:rPr lang="nb-NO" b="1" dirty="0"/>
              <a:t>«</a:t>
            </a:r>
            <a:r>
              <a:rPr lang="nb-NO" b="1" i="1" dirty="0"/>
              <a:t>Gud skaper det Han vil. Når Han bestemmer en ting, sier han bare ’bli’ og det er»</a:t>
            </a:r>
            <a:r>
              <a:rPr lang="nb-NO" dirty="0"/>
              <a:t>.[2] Bibelens evangelier og Koranen er enige om at Jesus ble født av jomfru Maria, uten at hun var rørt av en mann.</a:t>
            </a:r>
          </a:p>
          <a:p>
            <a:endParaRPr lang="nb-NO" dirty="0"/>
          </a:p>
          <a:p>
            <a:r>
              <a:rPr lang="nb-NO" dirty="0"/>
              <a:t>Både Koranen og </a:t>
            </a:r>
            <a:r>
              <a:rPr lang="nb-NO" dirty="0" err="1"/>
              <a:t>Hadith</a:t>
            </a:r>
            <a:r>
              <a:rPr lang="nb-NO" dirty="0"/>
              <a:t> [3] omtaler Jesus som en ’rettferdig mann’. Sure 3 </a:t>
            </a:r>
            <a:r>
              <a:rPr lang="nb-NO" dirty="0" err="1"/>
              <a:t>Ayah</a:t>
            </a:r>
            <a:r>
              <a:rPr lang="nb-NO" dirty="0"/>
              <a:t> 45-46 skildrer Jesus slik: </a:t>
            </a:r>
            <a:r>
              <a:rPr lang="nb-NO" b="1" dirty="0"/>
              <a:t>«</a:t>
            </a:r>
            <a:r>
              <a:rPr lang="nb-NO" b="1" i="1" dirty="0"/>
              <a:t>Hans navn er Kristus, Jesus, Marias sønn, og høyt æret skal han bli, i denne verden og den kommende, av de som får komme Gud nær. Han skal tale til menneskene fra vuggen og i moden alder, og han skal være en rettferdig». </a:t>
            </a:r>
            <a:endParaRPr lang="nb-NO" dirty="0"/>
          </a:p>
          <a:p>
            <a:endParaRPr lang="nb-NO" dirty="0"/>
          </a:p>
          <a:p>
            <a:r>
              <a:rPr lang="nb-NO" dirty="0"/>
              <a:t>[2] Koranen 3:47</a:t>
            </a:r>
          </a:p>
          <a:p>
            <a:r>
              <a:rPr lang="nb-NO" dirty="0"/>
              <a:t>[3] </a:t>
            </a:r>
            <a:r>
              <a:rPr lang="nb-NO" dirty="0" err="1"/>
              <a:t>Hadith</a:t>
            </a:r>
            <a:r>
              <a:rPr lang="nb-NO" dirty="0"/>
              <a:t> er en samling skrifter som i hovedsak tar for seg profeten Muhammeds liv og lære. Det finnes ulike versjoner av </a:t>
            </a:r>
            <a:r>
              <a:rPr lang="nb-NO" dirty="0" err="1"/>
              <a:t>hadith</a:t>
            </a:r>
            <a:r>
              <a:rPr lang="nb-NO" dirty="0"/>
              <a:t>. Noen regnes for å være troverdige (</a:t>
            </a:r>
            <a:r>
              <a:rPr lang="nb-NO" dirty="0" err="1"/>
              <a:t>Sahih-hadithene</a:t>
            </a:r>
            <a:r>
              <a:rPr lang="nb-NO" dirty="0"/>
              <a:t>), noen </a:t>
            </a:r>
            <a:r>
              <a:rPr lang="nb-NO" dirty="0" err="1"/>
              <a:t>hadither</a:t>
            </a:r>
            <a:r>
              <a:rPr lang="nb-NO" dirty="0"/>
              <a:t> er det uenigheter om er troverdige eller ikke (</a:t>
            </a:r>
            <a:r>
              <a:rPr lang="nb-NO" dirty="0" err="1"/>
              <a:t>Mutatwatir-hadithene</a:t>
            </a:r>
            <a:r>
              <a:rPr lang="nb-NO" dirty="0"/>
              <a:t>) og noen blir regnet som falske </a:t>
            </a:r>
            <a:r>
              <a:rPr lang="nb-NO" dirty="0" err="1"/>
              <a:t>hadith</a:t>
            </a:r>
            <a:r>
              <a:rPr lang="nb-NO" dirty="0"/>
              <a:t> (</a:t>
            </a:r>
            <a:r>
              <a:rPr lang="nb-NO" dirty="0" err="1"/>
              <a:t>Mouzu-hadith</a:t>
            </a:r>
            <a:r>
              <a:rPr lang="nb-NO" dirty="0"/>
              <a:t>).</a:t>
            </a:r>
          </a:p>
          <a:p>
            <a:endParaRPr lang="nb-NO" dirty="0"/>
          </a:p>
        </p:txBody>
      </p:sp>
      <p:sp>
        <p:nvSpPr>
          <p:cNvPr id="4" name="Plassholder for lysbildenummer 3"/>
          <p:cNvSpPr>
            <a:spLocks noGrp="1"/>
          </p:cNvSpPr>
          <p:nvPr>
            <p:ph type="sldNum" sz="quarter" idx="10"/>
          </p:nvPr>
        </p:nvSpPr>
        <p:spPr/>
        <p:txBody>
          <a:bodyPr/>
          <a:lstStyle/>
          <a:p>
            <a:fld id="{78716E47-3A3A-4459-85CB-B3CEEEFB80BD}" type="slidenum">
              <a:rPr lang="nb-NO" smtClean="0"/>
              <a:t>2</a:t>
            </a:fld>
            <a:endParaRPr lang="nb-NO"/>
          </a:p>
        </p:txBody>
      </p:sp>
    </p:spTree>
    <p:extLst>
      <p:ext uri="{BB962C8B-B14F-4D97-AF65-F5344CB8AC3E}">
        <p14:creationId xmlns:p14="http://schemas.microsoft.com/office/powerpoint/2010/main" val="3220417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dirty="0"/>
              <a:t>HVA ER DET ENIGHET OM?</a:t>
            </a:r>
          </a:p>
          <a:p>
            <a:pPr marL="0" marR="0" lvl="0" indent="0" algn="l" defTabSz="914400" rtl="0" eaLnBrk="1" fontAlgn="auto" latinLnBrk="0" hangingPunct="1">
              <a:lnSpc>
                <a:spcPct val="100000"/>
              </a:lnSpc>
              <a:spcBef>
                <a:spcPts val="0"/>
              </a:spcBef>
              <a:spcAft>
                <a:spcPts val="0"/>
              </a:spcAft>
              <a:buClrTx/>
              <a:buSzTx/>
              <a:buFontTx/>
              <a:buNone/>
              <a:tabLst/>
              <a:defRPr/>
            </a:pPr>
            <a:r>
              <a:rPr lang="nb-NO" b="0" i="1" dirty="0"/>
              <a:t>(Spør gjerne elevene først</a:t>
            </a:r>
            <a:r>
              <a:rPr lang="nb-NO" b="0" i="1" baseline="0" dirty="0"/>
              <a:t> hva de tenker bildet viser, før du sier hva det er enighet om.) </a:t>
            </a:r>
            <a:endParaRPr lang="nb-NO" b="0" i="1" dirty="0"/>
          </a:p>
          <a:p>
            <a:endParaRPr lang="nb-NO" b="1" dirty="0"/>
          </a:p>
          <a:p>
            <a:endParaRPr lang="nb-NO" b="1" dirty="0"/>
          </a:p>
          <a:p>
            <a:r>
              <a:rPr lang="nb-NO" b="1" dirty="0"/>
              <a:t>b) Gjorde mirakler</a:t>
            </a:r>
          </a:p>
          <a:p>
            <a:r>
              <a:rPr lang="nb-NO" dirty="0"/>
              <a:t>I tillegg til å være født av en jomfru og å være en rettferdig mann, beskriver Koranen at Jesus gjorde mirakler. Sure 3 forteller videre om at Jesus skal </a:t>
            </a:r>
            <a:r>
              <a:rPr lang="nb-NO" b="1" dirty="0"/>
              <a:t>«</a:t>
            </a:r>
            <a:r>
              <a:rPr lang="nb-NO" b="1" i="1" dirty="0"/>
              <a:t>Komme til dere med et kjærtegn fra deres Herre. Jeg vil forme for dere fugl av leire, og blåse på det, og det vil med Guds samtykke bli en levende fugl. Jeg vil med Guds samtykke helbrede blinde og spedalske, og jeg vil oppvekke døde» [4]</a:t>
            </a:r>
            <a:r>
              <a:rPr lang="nb-NO" dirty="0"/>
              <a:t>. Med andre ord forteller også Koranen, som Bibelen, at Jesus kunne overstyre naturlovene og gjøre mirakler.</a:t>
            </a:r>
          </a:p>
          <a:p>
            <a:endParaRPr lang="nb-NO" dirty="0"/>
          </a:p>
          <a:p>
            <a:r>
              <a:rPr lang="nb-NO" dirty="0"/>
              <a:t>[4] Koranen 3:49</a:t>
            </a:r>
          </a:p>
          <a:p>
            <a:endParaRPr lang="nb-NO" dirty="0"/>
          </a:p>
        </p:txBody>
      </p:sp>
      <p:sp>
        <p:nvSpPr>
          <p:cNvPr id="4" name="Plassholder for lysbildenummer 3"/>
          <p:cNvSpPr>
            <a:spLocks noGrp="1"/>
          </p:cNvSpPr>
          <p:nvPr>
            <p:ph type="sldNum" sz="quarter" idx="10"/>
          </p:nvPr>
        </p:nvSpPr>
        <p:spPr/>
        <p:txBody>
          <a:bodyPr/>
          <a:lstStyle/>
          <a:p>
            <a:fld id="{78716E47-3A3A-4459-85CB-B3CEEEFB80BD}" type="slidenum">
              <a:rPr lang="nb-NO" smtClean="0"/>
              <a:t>3</a:t>
            </a:fld>
            <a:endParaRPr lang="nb-NO"/>
          </a:p>
        </p:txBody>
      </p:sp>
    </p:spTree>
    <p:extLst>
      <p:ext uri="{BB962C8B-B14F-4D97-AF65-F5344CB8AC3E}">
        <p14:creationId xmlns:p14="http://schemas.microsoft.com/office/powerpoint/2010/main" val="459005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dirty="0"/>
              <a:t>HVA ER DET ENIGHET OM?</a:t>
            </a:r>
          </a:p>
          <a:p>
            <a:pPr marL="0" marR="0" lvl="0" indent="0" algn="l" defTabSz="914400" rtl="0" eaLnBrk="1" fontAlgn="auto" latinLnBrk="0" hangingPunct="1">
              <a:lnSpc>
                <a:spcPct val="100000"/>
              </a:lnSpc>
              <a:spcBef>
                <a:spcPts val="0"/>
              </a:spcBef>
              <a:spcAft>
                <a:spcPts val="0"/>
              </a:spcAft>
              <a:buClrTx/>
              <a:buSzTx/>
              <a:buFontTx/>
              <a:buNone/>
              <a:tabLst/>
              <a:defRPr/>
            </a:pPr>
            <a:r>
              <a:rPr lang="nb-NO" b="0" i="1" dirty="0"/>
              <a:t>(Spør gjerne elevene først</a:t>
            </a:r>
            <a:r>
              <a:rPr lang="nb-NO" b="0" i="1" baseline="0" dirty="0"/>
              <a:t> hva de tenker bildet viser, før du sier hva det er enighet om.) </a:t>
            </a:r>
            <a:endParaRPr lang="nb-NO" b="0" i="1" dirty="0"/>
          </a:p>
          <a:p>
            <a:endParaRPr lang="nb-NO" b="1" dirty="0"/>
          </a:p>
          <a:p>
            <a:endParaRPr lang="nb-NO" b="1" dirty="0"/>
          </a:p>
          <a:p>
            <a:r>
              <a:rPr lang="nb-NO" b="1" dirty="0"/>
              <a:t>c) Kommer igjen</a:t>
            </a:r>
          </a:p>
          <a:p>
            <a:r>
              <a:rPr lang="nb-NO" dirty="0"/>
              <a:t>Overraskende nok beskriver også Koranen Jesu gjenkomst. I Koranen kapittel 62 fortelles det om at Jesus skal komme igjen: «</a:t>
            </a:r>
            <a:r>
              <a:rPr lang="nb-NO" b="1" i="1" dirty="0"/>
              <a:t>Og Jesu andre komme skal være et tegn på timen. Ha derfor ingen tvil om den, og følg meg! Dette er rett vei»</a:t>
            </a:r>
            <a:r>
              <a:rPr lang="nb-NO" dirty="0"/>
              <a:t> .[5] </a:t>
            </a:r>
          </a:p>
          <a:p>
            <a:endParaRPr lang="nb-NO" dirty="0"/>
          </a:p>
          <a:p>
            <a:r>
              <a:rPr lang="nb-NO" dirty="0"/>
              <a:t>Det kan være vanskelig å forstå hva Jesus skal gjøre når han kommer tilbake på bakgrunn av dette verset, eller hvorfor han skal komme igjen. I møte med </a:t>
            </a:r>
            <a:r>
              <a:rPr lang="nb-NO" dirty="0" err="1"/>
              <a:t>koranvers</a:t>
            </a:r>
            <a:r>
              <a:rPr lang="nb-NO" dirty="0"/>
              <a:t> som kan være utfordrende å tolke, går man ofte til </a:t>
            </a:r>
            <a:r>
              <a:rPr lang="nb-NO" dirty="0" err="1"/>
              <a:t>Hadith</a:t>
            </a:r>
            <a:r>
              <a:rPr lang="nb-NO" dirty="0"/>
              <a:t>-litteraturen for å få en forklaring. </a:t>
            </a:r>
            <a:r>
              <a:rPr lang="nb-NO" dirty="0" err="1"/>
              <a:t>Hadith</a:t>
            </a:r>
            <a:r>
              <a:rPr lang="nb-NO" dirty="0"/>
              <a:t>-litteraturen er en samling fortellinger om hva profeten Muhammed sa og gjorde. Det finnes et avsnitt i </a:t>
            </a:r>
            <a:r>
              <a:rPr lang="nb-NO" dirty="0" err="1"/>
              <a:t>hadithen</a:t>
            </a:r>
            <a:r>
              <a:rPr lang="nb-NO" dirty="0"/>
              <a:t> </a:t>
            </a:r>
            <a:r>
              <a:rPr lang="nb-NO" dirty="0" err="1"/>
              <a:t>Sahih</a:t>
            </a:r>
            <a:r>
              <a:rPr lang="nb-NO" dirty="0"/>
              <a:t> Al-</a:t>
            </a:r>
            <a:r>
              <a:rPr lang="nb-NO" dirty="0" err="1"/>
              <a:t>Bukhari</a:t>
            </a:r>
            <a:r>
              <a:rPr lang="nb-NO" dirty="0"/>
              <a:t>, som regnes som den mest troverdige, som forklarer noe mer: </a:t>
            </a:r>
            <a:r>
              <a:rPr lang="nb-NO" b="1" dirty="0"/>
              <a:t>«</a:t>
            </a:r>
            <a:r>
              <a:rPr lang="nb-NO" b="1" i="1" dirty="0"/>
              <a:t>Jesus, sønn av Maryam vil straks stige ned til dere folk (muslimer) som en rettferdig hersker og skal knuse korset, drepe grisen og ødelegge </a:t>
            </a:r>
            <a:r>
              <a:rPr lang="nb-NO" b="1" i="1" dirty="0" err="1"/>
              <a:t>Jizya</a:t>
            </a:r>
            <a:r>
              <a:rPr lang="nb-NO" b="1" i="1" dirty="0"/>
              <a:t>.</a:t>
            </a:r>
            <a:r>
              <a:rPr lang="nb-NO" dirty="0"/>
              <a:t>[6] </a:t>
            </a:r>
            <a:r>
              <a:rPr lang="nb-NO" b="1" i="1" dirty="0"/>
              <a:t>Så skal det bli en overflod av penger og ingen skal ta imot veldedige gaver».</a:t>
            </a:r>
            <a:r>
              <a:rPr lang="nb-NO" dirty="0"/>
              <a:t>[7]</a:t>
            </a:r>
          </a:p>
          <a:p>
            <a:endParaRPr lang="nb-NO" dirty="0"/>
          </a:p>
          <a:p>
            <a:r>
              <a:rPr lang="nb-NO" dirty="0"/>
              <a:t>På samme måte som kristne undrer over når Jesus skal vende tilbake, funderer også muslimene på når Jesus skal komme igjen.</a:t>
            </a:r>
          </a:p>
          <a:p>
            <a:endParaRPr lang="nb-NO" dirty="0"/>
          </a:p>
          <a:p>
            <a:r>
              <a:rPr lang="nb-NO" dirty="0"/>
              <a:t>[5] Koranen 43:61</a:t>
            </a:r>
          </a:p>
          <a:p>
            <a:r>
              <a:rPr lang="nb-NO" dirty="0"/>
              <a:t>[6] En skatt alle ikke-muslimer som bodde i muslimske nasjoner måtte betale.</a:t>
            </a:r>
          </a:p>
          <a:p>
            <a:r>
              <a:rPr lang="nb-NO" dirty="0"/>
              <a:t>[7] </a:t>
            </a:r>
            <a:r>
              <a:rPr lang="nb-NO" dirty="0" err="1"/>
              <a:t>Sahih</a:t>
            </a:r>
            <a:r>
              <a:rPr lang="nb-NO" dirty="0"/>
              <a:t> Al-</a:t>
            </a:r>
            <a:r>
              <a:rPr lang="nb-NO" dirty="0" err="1"/>
              <a:t>Bukhari</a:t>
            </a:r>
            <a:r>
              <a:rPr lang="nb-NO" dirty="0"/>
              <a:t> 1:425</a:t>
            </a:r>
          </a:p>
          <a:p>
            <a:endParaRPr lang="nb-NO" dirty="0"/>
          </a:p>
          <a:p>
            <a:endParaRPr lang="nb-NO" dirty="0"/>
          </a:p>
        </p:txBody>
      </p:sp>
      <p:sp>
        <p:nvSpPr>
          <p:cNvPr id="4" name="Plassholder for lysbildenummer 3"/>
          <p:cNvSpPr>
            <a:spLocks noGrp="1"/>
          </p:cNvSpPr>
          <p:nvPr>
            <p:ph type="sldNum" sz="quarter" idx="10"/>
          </p:nvPr>
        </p:nvSpPr>
        <p:spPr/>
        <p:txBody>
          <a:bodyPr/>
          <a:lstStyle/>
          <a:p>
            <a:fld id="{78716E47-3A3A-4459-85CB-B3CEEEFB80BD}" type="slidenum">
              <a:rPr lang="nb-NO" smtClean="0"/>
              <a:t>4</a:t>
            </a:fld>
            <a:endParaRPr lang="nb-NO"/>
          </a:p>
        </p:txBody>
      </p:sp>
    </p:spTree>
    <p:extLst>
      <p:ext uri="{BB962C8B-B14F-4D97-AF65-F5344CB8AC3E}">
        <p14:creationId xmlns:p14="http://schemas.microsoft.com/office/powerpoint/2010/main" val="18823590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dirty="0"/>
              <a:t>HVA ER ULIKT?</a:t>
            </a:r>
          </a:p>
          <a:p>
            <a:pPr marL="0" marR="0" lvl="0" indent="0" algn="l" defTabSz="914400" rtl="0" eaLnBrk="1" fontAlgn="auto" latinLnBrk="0" hangingPunct="1">
              <a:lnSpc>
                <a:spcPct val="100000"/>
              </a:lnSpc>
              <a:spcBef>
                <a:spcPts val="0"/>
              </a:spcBef>
              <a:spcAft>
                <a:spcPts val="0"/>
              </a:spcAft>
              <a:buClrTx/>
              <a:buSzTx/>
              <a:buFontTx/>
              <a:buNone/>
              <a:tabLst/>
              <a:defRPr/>
            </a:pPr>
            <a:r>
              <a:rPr lang="nb-NO" b="0" i="1" dirty="0"/>
              <a:t>(Spør gjerne elevene først</a:t>
            </a:r>
            <a:r>
              <a:rPr lang="nb-NO" b="0" i="1" baseline="0" dirty="0"/>
              <a:t> hva de tenker bildet viser, før du sier hva som er ulikt.) </a:t>
            </a:r>
            <a:endParaRPr lang="nb-NO" b="0" i="1" dirty="0"/>
          </a:p>
          <a:p>
            <a:endParaRPr lang="nb-NO" b="1" dirty="0"/>
          </a:p>
          <a:p>
            <a:r>
              <a:rPr lang="nb-NO" dirty="0"/>
              <a:t>Til tross for at Koranen og Bibelen stemmer overens på noen punkt vedrørende Jesus, som historisk og religiøs person, finnes det flere avgjørende moment der Bibelen og Koranen er uforenlige:</a:t>
            </a:r>
          </a:p>
          <a:p>
            <a:endParaRPr lang="nb-NO" dirty="0"/>
          </a:p>
          <a:p>
            <a:r>
              <a:rPr lang="nb-NO" b="1" dirty="0"/>
              <a:t>a) Koranen: Jesus er profet, </a:t>
            </a:r>
            <a:r>
              <a:rPr lang="nb-NO" b="1"/>
              <a:t>ikke Gud </a:t>
            </a:r>
            <a:endParaRPr lang="nb-NO" b="1" dirty="0"/>
          </a:p>
          <a:p>
            <a:r>
              <a:rPr lang="nb-NO" dirty="0"/>
              <a:t>Det tar ikke lang tid før Jesus åpenbarer sin gudgitte identitet i Koranen: </a:t>
            </a:r>
            <a:r>
              <a:rPr lang="nb-NO" b="1" dirty="0"/>
              <a:t>«</a:t>
            </a:r>
            <a:r>
              <a:rPr lang="nb-NO" b="1" i="1" dirty="0"/>
              <a:t>Da sa barnet (Jesus) ’Jeg er Guds tjener. Han har gitt meg skriften og gjort meg til profet»</a:t>
            </a:r>
            <a:r>
              <a:rPr lang="nb-NO" i="1" dirty="0"/>
              <a:t> 19:30.</a:t>
            </a:r>
            <a:r>
              <a:rPr lang="nb-NO" dirty="0"/>
              <a:t> Gjennom hele Koranen er det vesentlig at Jesus </a:t>
            </a:r>
            <a:r>
              <a:rPr lang="nb-NO" b="1" dirty="0"/>
              <a:t>ikke</a:t>
            </a:r>
            <a:r>
              <a:rPr lang="nb-NO" dirty="0"/>
              <a:t> er Gud, han er heller ikke Guds sønn eller en slags ’partner’ av Gud. Å påstå noe slikt vil i følge Koranen være en utilgivelig synd.</a:t>
            </a:r>
          </a:p>
          <a:p>
            <a:endParaRPr lang="nb-NO" dirty="0"/>
          </a:p>
          <a:p>
            <a:r>
              <a:rPr lang="nb-NO" dirty="0"/>
              <a:t>Jesus blir i Koranen kalt et ”tegn” fra Allah, men ikke som personifiseringen av Gud slik Bibelen skildrer ham, men som en profet som skal veilede folket tilbake til Allahs rette veier. [8] I følge koranen var det en vellykket tjeneste. [9] Det finnes flere korantekster som lister opp den profetiske linjen fra Noah – Abraham – Moses – Jesus – Muhammed. [10]</a:t>
            </a:r>
          </a:p>
          <a:p>
            <a:endParaRPr lang="nb-NO" dirty="0"/>
          </a:p>
          <a:p>
            <a:endParaRPr lang="nb-NO" dirty="0"/>
          </a:p>
          <a:p>
            <a:endParaRPr lang="nb-NO" dirty="0"/>
          </a:p>
          <a:p>
            <a:r>
              <a:rPr lang="nb-NO" dirty="0"/>
              <a:t>[8] 21:91 og 23:50 tar for seg at Jesus er et ’tegn’. 3:50 er et eksempel på at Jesu forkynnelse bar preg av å føre folket tilbake til Allah.</a:t>
            </a:r>
          </a:p>
          <a:p>
            <a:r>
              <a:rPr lang="nb-NO" dirty="0"/>
              <a:t>[9] Koranen 3:51 og 5:111 er eksempler på at mennesker ble muslimer etter å ha lyttet til Jesu forkynnelse.</a:t>
            </a:r>
          </a:p>
          <a:p>
            <a:r>
              <a:rPr lang="nb-NO" dirty="0"/>
              <a:t>[10] For eksempel 33:7 og 4:163</a:t>
            </a:r>
          </a:p>
          <a:p>
            <a:endParaRPr lang="nb-NO" dirty="0"/>
          </a:p>
        </p:txBody>
      </p:sp>
      <p:sp>
        <p:nvSpPr>
          <p:cNvPr id="4" name="Plassholder for lysbildenummer 3"/>
          <p:cNvSpPr>
            <a:spLocks noGrp="1"/>
          </p:cNvSpPr>
          <p:nvPr>
            <p:ph type="sldNum" sz="quarter" idx="10"/>
          </p:nvPr>
        </p:nvSpPr>
        <p:spPr/>
        <p:txBody>
          <a:bodyPr/>
          <a:lstStyle/>
          <a:p>
            <a:fld id="{78716E47-3A3A-4459-85CB-B3CEEEFB80BD}" type="slidenum">
              <a:rPr lang="nb-NO" smtClean="0"/>
              <a:t>5</a:t>
            </a:fld>
            <a:endParaRPr lang="nb-NO"/>
          </a:p>
        </p:txBody>
      </p:sp>
    </p:spTree>
    <p:extLst>
      <p:ext uri="{BB962C8B-B14F-4D97-AF65-F5344CB8AC3E}">
        <p14:creationId xmlns:p14="http://schemas.microsoft.com/office/powerpoint/2010/main" val="1774634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dirty="0"/>
              <a:t>HVA ER ULIKT?</a:t>
            </a:r>
          </a:p>
          <a:p>
            <a:pPr marL="0" marR="0" lvl="0" indent="0" algn="l" defTabSz="914400" rtl="0" eaLnBrk="1" fontAlgn="auto" latinLnBrk="0" hangingPunct="1">
              <a:lnSpc>
                <a:spcPct val="100000"/>
              </a:lnSpc>
              <a:spcBef>
                <a:spcPts val="0"/>
              </a:spcBef>
              <a:spcAft>
                <a:spcPts val="0"/>
              </a:spcAft>
              <a:buClrTx/>
              <a:buSzTx/>
              <a:buFontTx/>
              <a:buNone/>
              <a:tabLst/>
              <a:defRPr/>
            </a:pPr>
            <a:r>
              <a:rPr lang="nb-NO" b="0" i="1" dirty="0"/>
              <a:t>(Spør gjerne elevene først</a:t>
            </a:r>
            <a:r>
              <a:rPr lang="nb-NO" b="0" i="1" baseline="0" dirty="0"/>
              <a:t> hva de tenker bildet viser, før du sier hva som er ulikt.) </a:t>
            </a:r>
            <a:endParaRPr lang="nb-NO" b="0" i="1" dirty="0"/>
          </a:p>
          <a:p>
            <a:endParaRPr lang="nb-NO" b="1" dirty="0"/>
          </a:p>
          <a:p>
            <a:r>
              <a:rPr lang="nb-NO" dirty="0"/>
              <a:t>Til tross for at Koranen og Bibelen stemmer overens på noen punkt vedrørende Jesus, som historisk og religiøs person, finnes det flere avgjørende moment der Bibelen og Koranen er uforenlige:</a:t>
            </a:r>
          </a:p>
          <a:p>
            <a:endParaRPr lang="nb-NO" dirty="0"/>
          </a:p>
          <a:p>
            <a:r>
              <a:rPr lang="nb-NO" b="1" dirty="0"/>
              <a:t>b) Koranen: Gud har ingen sønn</a:t>
            </a:r>
          </a:p>
          <a:p>
            <a:endParaRPr lang="nb-NO" b="1" dirty="0"/>
          </a:p>
          <a:p>
            <a:r>
              <a:rPr lang="nb-NO" dirty="0"/>
              <a:t>På samme måte som at Jesu identitet som guddommelig og som Guds sønn er essensiell i kristen tro, er det avgjørende å ha den riktige forståelsen av Jesu identitet for muslimer. I begge religionene er dette viktig fordi det handler om å ha den rette forståelsen av hvem Gud er. For kristne er det at Gud er treenig: Ett vesen som har åpenbart seg som tre personer, Faderen, Sønnen og Ånden. Jesus er Guds sønn, den evige Gud som er skaperen av universet i menneskeform. De samme hendene som formet universet ble hengt opp på et kors.</a:t>
            </a:r>
          </a:p>
          <a:p>
            <a:endParaRPr lang="nb-NO" dirty="0"/>
          </a:p>
          <a:p>
            <a:r>
              <a:rPr lang="nb-NO" dirty="0"/>
              <a:t>Dette er en helt fremmed tankegang for muslimer. De anklager kristne for polyteisme og kaller polyteismen for </a:t>
            </a:r>
            <a:r>
              <a:rPr lang="nb-NO" i="1" dirty="0" err="1"/>
              <a:t>najas</a:t>
            </a:r>
            <a:r>
              <a:rPr lang="nb-NO" i="1" dirty="0"/>
              <a:t> </a:t>
            </a:r>
            <a:r>
              <a:rPr lang="nb-NO" dirty="0"/>
              <a:t>(uren). For dem er Gud ikke en treenighet, han er én. [11] Tanken på at Allah skulle få en sønn vil for muslimene være absurd og et utmerket eksempel på fornærmende blasfemi. Han er for opphøyd til å få barn, som </a:t>
            </a:r>
            <a:r>
              <a:rPr lang="nb-NO" dirty="0" err="1"/>
              <a:t>Tafsir</a:t>
            </a:r>
            <a:r>
              <a:rPr lang="nb-NO" dirty="0"/>
              <a:t> fremstiller. [12] Et av de tydeligste versene her er enhetsbekjennelsen i Sure 112: </a:t>
            </a:r>
            <a:r>
              <a:rPr lang="nb-NO" b="1" dirty="0"/>
              <a:t>«</a:t>
            </a:r>
            <a:r>
              <a:rPr lang="nb-NO" b="1" i="1" dirty="0"/>
              <a:t>Ikke har han avlet noen, ei heller har han selv blitt avlet» </a:t>
            </a:r>
            <a:r>
              <a:rPr lang="nb-NO" dirty="0"/>
              <a:t>[13]. </a:t>
            </a:r>
          </a:p>
          <a:p>
            <a:endParaRPr lang="nb-NO" dirty="0"/>
          </a:p>
          <a:p>
            <a:r>
              <a:rPr lang="nb-NO" dirty="0"/>
              <a:t>Et annet vers som tvinger muslimene til å anse Jesus som noe annet enn Guds sønn, finner du i Sure 19: </a:t>
            </a:r>
            <a:r>
              <a:rPr lang="nb-NO" b="1" i="1" dirty="0"/>
              <a:t>«Det er ikke Guds vis å legge seg til barn. Ære være Ham!»</a:t>
            </a:r>
            <a:r>
              <a:rPr lang="nb-NO" dirty="0"/>
              <a:t>. Koranen er klar; Allah har ingen sønn, Jesus er ikke Gud.</a:t>
            </a:r>
          </a:p>
          <a:p>
            <a:endParaRPr lang="nb-NO" dirty="0"/>
          </a:p>
          <a:p>
            <a:r>
              <a:rPr lang="nb-NO" dirty="0"/>
              <a:t>Man kan jo undre seg hvorfor det er så alvorlig for muslimer å tilegne Allah partnere. Grunnen er at Koranen omtaler dette som en utilgivelig synd. Denne synden, som kalles ”</a:t>
            </a:r>
            <a:r>
              <a:rPr lang="nb-NO" dirty="0" err="1"/>
              <a:t>shirk</a:t>
            </a:r>
            <a:r>
              <a:rPr lang="nb-NO" dirty="0"/>
              <a:t>”, blir nevnt en rekke ganger i Koranen. Det følger sterke advarsler om evig pine og straff i sammenheng med dette. </a:t>
            </a:r>
            <a:r>
              <a:rPr lang="nb-NO" b="1" dirty="0"/>
              <a:t>«</a:t>
            </a:r>
            <a:r>
              <a:rPr lang="nb-NO" b="1" i="1" dirty="0"/>
              <a:t>Visselig, Allah tilgir ikke de som tilordner partnere til Ham. Alle som tilordner partnere til Allah er skyldige og har i sannhet begått en svær synd» </a:t>
            </a:r>
            <a:r>
              <a:rPr lang="nb-NO" dirty="0"/>
              <a:t>[14].  Personer som begår ”</a:t>
            </a:r>
            <a:r>
              <a:rPr lang="nb-NO" dirty="0" err="1"/>
              <a:t>Shirk</a:t>
            </a:r>
            <a:r>
              <a:rPr lang="nb-NO" dirty="0"/>
              <a:t>” blir kalt ”</a:t>
            </a:r>
            <a:r>
              <a:rPr lang="nb-NO" dirty="0" err="1"/>
              <a:t>Mushikrim</a:t>
            </a:r>
            <a:r>
              <a:rPr lang="nb-NO" dirty="0"/>
              <a:t>”, og deres fremtid er klar: </a:t>
            </a:r>
            <a:r>
              <a:rPr lang="nb-NO" b="1" dirty="0"/>
              <a:t>«</a:t>
            </a:r>
            <a:r>
              <a:rPr lang="nb-NO" b="1" i="1" dirty="0"/>
              <a:t>For dem som tilegner Allah partnere har Han stengt Paradis, deres herberge blir Ilden»</a:t>
            </a:r>
            <a:r>
              <a:rPr lang="nb-NO" i="1" dirty="0"/>
              <a:t>. </a:t>
            </a:r>
          </a:p>
          <a:p>
            <a:endParaRPr lang="nb-NO" dirty="0"/>
          </a:p>
          <a:p>
            <a:r>
              <a:rPr lang="nb-NO" dirty="0"/>
              <a:t>En kristen vil være enig i at avgudsdyrkelse er et brudd på Guds bud – muslimene vil påstå at å hevde at Jesus er Gud er et eksempel på </a:t>
            </a:r>
            <a:r>
              <a:rPr lang="nb-NO" dirty="0" err="1"/>
              <a:t>Shirk</a:t>
            </a:r>
            <a:r>
              <a:rPr lang="nb-NO" dirty="0"/>
              <a:t>.</a:t>
            </a:r>
          </a:p>
          <a:p>
            <a:r>
              <a:rPr lang="nb-NO" dirty="0"/>
              <a:t>Dette kommer fra Jesus selv i Koranen 5: </a:t>
            </a:r>
            <a:r>
              <a:rPr lang="nb-NO" b="1" dirty="0"/>
              <a:t>«</a:t>
            </a:r>
            <a:r>
              <a:rPr lang="nb-NO" b="1" i="1" dirty="0"/>
              <a:t>De er vantro de som sier; Allah er Messias, sønn av Maryam (Maria). Messias sa selv; ’Barn av Israel, Tilbe Allah, min Herre og deres Herre. Om noen tilegner partnere til Allah, for ham vil Allah stenge paradis, hans bolig skal være ilden. For skyldige finnes det ingen hjelpere»</a:t>
            </a:r>
            <a:r>
              <a:rPr lang="nb-NO" i="1" dirty="0"/>
              <a:t>. </a:t>
            </a:r>
            <a:r>
              <a:rPr lang="nb-NO" dirty="0"/>
              <a:t>[15]</a:t>
            </a:r>
            <a:r>
              <a:rPr lang="nb-NO" baseline="0" dirty="0"/>
              <a:t> </a:t>
            </a:r>
          </a:p>
          <a:p>
            <a:endParaRPr lang="nb-NO" baseline="0" dirty="0"/>
          </a:p>
          <a:p>
            <a:r>
              <a:rPr lang="nb-NO" dirty="0"/>
              <a:t>Her advarer altså Jesus mot at mennesker skal sammenligne ham eller noe annet med Gud og lover dramatiske konsekvenser for den som gjør slik, i motsetning til i evangeliene der Jesus selv påstår at han er Gud.</a:t>
            </a:r>
          </a:p>
          <a:p>
            <a:endParaRPr lang="nb-NO" dirty="0"/>
          </a:p>
          <a:p>
            <a:r>
              <a:rPr lang="nb-NO" dirty="0"/>
              <a:t>[11] Det teologiske begrepet for Allahs unike enhet er ”</a:t>
            </a:r>
            <a:r>
              <a:rPr lang="nb-NO" dirty="0" err="1"/>
              <a:t>Tawhid</a:t>
            </a:r>
            <a:r>
              <a:rPr lang="nb-NO" dirty="0"/>
              <a:t>”. En grunnsetning i Islamsk doktrine av Gud er ”</a:t>
            </a:r>
            <a:r>
              <a:rPr lang="nb-NO" dirty="0" err="1"/>
              <a:t>Tawhid</a:t>
            </a:r>
            <a:r>
              <a:rPr lang="nb-NO" dirty="0"/>
              <a:t> ar-</a:t>
            </a:r>
            <a:r>
              <a:rPr lang="nb-NO" dirty="0" err="1"/>
              <a:t>rububiyah</a:t>
            </a:r>
            <a:r>
              <a:rPr lang="nb-NO" dirty="0"/>
              <a:t>”- Gud er den eneste som skal tilbes.</a:t>
            </a:r>
          </a:p>
          <a:p>
            <a:r>
              <a:rPr lang="nb-NO" dirty="0"/>
              <a:t>[12] </a:t>
            </a:r>
            <a:r>
              <a:rPr lang="nb-NO" dirty="0" err="1"/>
              <a:t>Tafsir</a:t>
            </a:r>
            <a:r>
              <a:rPr lang="nb-NO" dirty="0"/>
              <a:t> Al-</a:t>
            </a:r>
            <a:r>
              <a:rPr lang="nb-NO" dirty="0" err="1"/>
              <a:t>Jalalayn</a:t>
            </a:r>
            <a:r>
              <a:rPr lang="nb-NO" dirty="0"/>
              <a:t> 232 kommentar på Koranen 6:101</a:t>
            </a:r>
          </a:p>
          <a:p>
            <a:r>
              <a:rPr lang="nb-NO" dirty="0"/>
              <a:t>[13] Koranen 112:3</a:t>
            </a:r>
          </a:p>
          <a:p>
            <a:r>
              <a:rPr lang="nb-NO" dirty="0"/>
              <a:t>[14] Sure 4:48</a:t>
            </a:r>
          </a:p>
          <a:p>
            <a:r>
              <a:rPr lang="nb-NO" dirty="0"/>
              <a:t>[15] Koranen 5:72</a:t>
            </a:r>
          </a:p>
          <a:p>
            <a:endParaRPr lang="nb-NO" dirty="0"/>
          </a:p>
        </p:txBody>
      </p:sp>
      <p:sp>
        <p:nvSpPr>
          <p:cNvPr id="4" name="Plassholder for lysbildenummer 3"/>
          <p:cNvSpPr>
            <a:spLocks noGrp="1"/>
          </p:cNvSpPr>
          <p:nvPr>
            <p:ph type="sldNum" sz="quarter" idx="10"/>
          </p:nvPr>
        </p:nvSpPr>
        <p:spPr/>
        <p:txBody>
          <a:bodyPr/>
          <a:lstStyle/>
          <a:p>
            <a:fld id="{78716E47-3A3A-4459-85CB-B3CEEEFB80BD}" type="slidenum">
              <a:rPr lang="nb-NO" smtClean="0"/>
              <a:t>6</a:t>
            </a:fld>
            <a:endParaRPr lang="nb-NO"/>
          </a:p>
        </p:txBody>
      </p:sp>
    </p:spTree>
    <p:extLst>
      <p:ext uri="{BB962C8B-B14F-4D97-AF65-F5344CB8AC3E}">
        <p14:creationId xmlns:p14="http://schemas.microsoft.com/office/powerpoint/2010/main" val="3364786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dirty="0"/>
              <a:t>HVA ER ULIKT?</a:t>
            </a:r>
          </a:p>
          <a:p>
            <a:pPr marL="0" marR="0" lvl="0" indent="0" algn="l" defTabSz="914400" rtl="0" eaLnBrk="1" fontAlgn="auto" latinLnBrk="0" hangingPunct="1">
              <a:lnSpc>
                <a:spcPct val="100000"/>
              </a:lnSpc>
              <a:spcBef>
                <a:spcPts val="0"/>
              </a:spcBef>
              <a:spcAft>
                <a:spcPts val="0"/>
              </a:spcAft>
              <a:buClrTx/>
              <a:buSzTx/>
              <a:buFontTx/>
              <a:buNone/>
              <a:tabLst/>
              <a:defRPr/>
            </a:pPr>
            <a:r>
              <a:rPr lang="nb-NO" b="0" i="1" dirty="0"/>
              <a:t>(Spør gjerne elevene først</a:t>
            </a:r>
            <a:r>
              <a:rPr lang="nb-NO" b="0" i="1" baseline="0" dirty="0"/>
              <a:t> hva de tenker bildet viser, før du sier hva som er ulikt.) </a:t>
            </a:r>
            <a:endParaRPr lang="nb-NO" b="0" i="1" dirty="0"/>
          </a:p>
          <a:p>
            <a:endParaRPr lang="nb-NO" b="1" dirty="0"/>
          </a:p>
          <a:p>
            <a:r>
              <a:rPr lang="nb-NO" dirty="0"/>
              <a:t>Til tross for at Koranen og Bibelen stemmer overens på noen punkt vedrørende Jesus, som historisk og religiøs person, finnes det flere avgjørende moment der Bibelen og Koranen er uforenlige:</a:t>
            </a:r>
          </a:p>
          <a:p>
            <a:endParaRPr lang="nb-NO" dirty="0"/>
          </a:p>
          <a:p>
            <a:r>
              <a:rPr lang="nb-NO" b="1" dirty="0"/>
              <a:t>c) Koranen: Jesus ble ikke korsfestet</a:t>
            </a:r>
          </a:p>
          <a:p>
            <a:r>
              <a:rPr lang="nb-NO" dirty="0"/>
              <a:t>Korsfestelsen av Jesus fra Nasaret er en av hendelsene fra antikken som er bredt akseptert av akademikere fra ulike disipliner og livssyn [16]. Koranen står likevel fast på at dette ikke skjedde. I Sure 4 </a:t>
            </a:r>
            <a:r>
              <a:rPr lang="nb-NO" dirty="0" err="1"/>
              <a:t>ayah</a:t>
            </a:r>
            <a:r>
              <a:rPr lang="nb-NO" dirty="0"/>
              <a:t> 157 finner vi dette verset:</a:t>
            </a:r>
          </a:p>
          <a:p>
            <a:r>
              <a:rPr lang="nb-NO" b="1" i="1" dirty="0"/>
              <a:t>« – ’se, vi har drept Messias, Jesus, Marias Sønn, Guds sendebud!’ Men de drepte ham ikke, og de korsfestet ham ikke, men det fortonet seg slik for dem. De som er uenige om ham, er i tvil med hensyn til dette. De har ingen kunnskap om det, men følger formodninger. De har ikke drept ham med sikkerhet. Tvert imot – Gud har tatt ham til seg. Gud er mektig, vis».</a:t>
            </a:r>
            <a:r>
              <a:rPr lang="nb-NO" dirty="0"/>
              <a:t>[17]</a:t>
            </a:r>
          </a:p>
          <a:p>
            <a:endParaRPr lang="nb-NO" dirty="0"/>
          </a:p>
          <a:p>
            <a:r>
              <a:rPr lang="nb-NO" dirty="0"/>
              <a:t>Dette verset er skrevet </a:t>
            </a:r>
            <a:r>
              <a:rPr lang="nb-NO" dirty="0" err="1"/>
              <a:t>skrevet</a:t>
            </a:r>
            <a:r>
              <a:rPr lang="nb-NO" dirty="0"/>
              <a:t> 600 år etter hendelsen og 1200 mil unna Jerusalem. Verset står helt alene, uten noe form for forsvar, forklaring eller kontekst.</a:t>
            </a:r>
          </a:p>
          <a:p>
            <a:endParaRPr lang="nb-NO" dirty="0"/>
          </a:p>
          <a:p>
            <a:r>
              <a:rPr lang="nb-NO" dirty="0"/>
              <a:t>Verset reiser mange spørsmål som ikke nødvendigvis er så enkle å svare på. Standard forklaring er at Jesus ikke ble korsfestet, det bare så slik ut. Den mest populære teorien er at en person faktisk ble korsfestet, det var bare ikke Jesus som hang der. Noen tok hans plass. Hvem var det da?  Noen vil si Simon fra Kyrene, andre mistenker Judas Iskariot. Men det er ingenting i koran-verset som gir oss noe hint om at Jesus hadde en avløser.</a:t>
            </a:r>
          </a:p>
          <a:p>
            <a:endParaRPr lang="nb-NO" dirty="0"/>
          </a:p>
          <a:p>
            <a:r>
              <a:rPr lang="nb-NO" dirty="0"/>
              <a:t>Det finnes også noen som simpelthen vil svare ”</a:t>
            </a:r>
            <a:r>
              <a:rPr lang="nb-NO" dirty="0" err="1"/>
              <a:t>Allahu</a:t>
            </a:r>
            <a:r>
              <a:rPr lang="nb-NO" dirty="0"/>
              <a:t> </a:t>
            </a:r>
            <a:r>
              <a:rPr lang="nb-NO" dirty="0" err="1"/>
              <a:t>Alam</a:t>
            </a:r>
            <a:r>
              <a:rPr lang="nb-NO" dirty="0"/>
              <a:t>” – Allah vet. Hva som egentlig skjedde forteller Koranen ingenting om. Dessverre finner vi heller ingenting relevant til dette verset i </a:t>
            </a:r>
            <a:r>
              <a:rPr lang="nb-NO" dirty="0" err="1"/>
              <a:t>Hadith</a:t>
            </a:r>
            <a:r>
              <a:rPr lang="nb-NO" dirty="0"/>
              <a:t>-litteraturen som kunne gitt en forklaring. Dette verset synes ikke å ha noe betydning i </a:t>
            </a:r>
            <a:r>
              <a:rPr lang="nb-NO" dirty="0" err="1"/>
              <a:t>hadithene</a:t>
            </a:r>
            <a:r>
              <a:rPr lang="nb-NO" dirty="0"/>
              <a:t>, og man finner ingenting der som forklarer eller informerer rundt Koranen 4:157.</a:t>
            </a:r>
          </a:p>
          <a:p>
            <a:endParaRPr lang="nb-NO" dirty="0"/>
          </a:p>
          <a:p>
            <a:r>
              <a:rPr lang="en-US" dirty="0"/>
              <a:t>[16] “</a:t>
            </a:r>
            <a:r>
              <a:rPr lang="en-US" i="1" dirty="0"/>
              <a:t>There are several points on which virtually all scholars of antiquity agree. Jesus was a Jewish man, known to be a preacher and teacher, who was crucified (a Roman form of execution) in Jerusalem during the reign of the Roman emperor Tiberius, when Pontius Pilate was the governor of Judea” (</a:t>
            </a:r>
            <a:r>
              <a:rPr lang="en-US" i="1" dirty="0" err="1"/>
              <a:t>Agnostiker</a:t>
            </a:r>
            <a:r>
              <a:rPr lang="en-US" i="1" dirty="0"/>
              <a:t>)</a:t>
            </a:r>
            <a:r>
              <a:rPr lang="en-US" dirty="0"/>
              <a:t>  Bart </a:t>
            </a:r>
            <a:r>
              <a:rPr lang="en-US" dirty="0" err="1"/>
              <a:t>Ehrman</a:t>
            </a:r>
            <a:r>
              <a:rPr lang="en-US" dirty="0"/>
              <a:t> “Did Jesus Exist” s. 12</a:t>
            </a:r>
          </a:p>
          <a:p>
            <a:r>
              <a:rPr lang="en-US" dirty="0"/>
              <a:t>[17] </a:t>
            </a:r>
            <a:r>
              <a:rPr lang="en-US" dirty="0" err="1"/>
              <a:t>Koranen</a:t>
            </a:r>
            <a:r>
              <a:rPr lang="en-US" dirty="0"/>
              <a:t> 4:157</a:t>
            </a:r>
          </a:p>
          <a:p>
            <a:endParaRPr lang="nb-NO" dirty="0"/>
          </a:p>
        </p:txBody>
      </p:sp>
      <p:sp>
        <p:nvSpPr>
          <p:cNvPr id="4" name="Plassholder for lysbildenummer 3"/>
          <p:cNvSpPr>
            <a:spLocks noGrp="1"/>
          </p:cNvSpPr>
          <p:nvPr>
            <p:ph type="sldNum" sz="quarter" idx="10"/>
          </p:nvPr>
        </p:nvSpPr>
        <p:spPr/>
        <p:txBody>
          <a:bodyPr/>
          <a:lstStyle/>
          <a:p>
            <a:fld id="{78716E47-3A3A-4459-85CB-B3CEEEFB80BD}" type="slidenum">
              <a:rPr lang="nb-NO" smtClean="0"/>
              <a:t>7</a:t>
            </a:fld>
            <a:endParaRPr lang="nb-NO"/>
          </a:p>
        </p:txBody>
      </p:sp>
    </p:spTree>
    <p:extLst>
      <p:ext uri="{BB962C8B-B14F-4D97-AF65-F5344CB8AC3E}">
        <p14:creationId xmlns:p14="http://schemas.microsoft.com/office/powerpoint/2010/main" val="26025606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dirty="0"/>
              <a:t>HVILKE UTFORDRINGER GIR DETTE?</a:t>
            </a:r>
          </a:p>
          <a:p>
            <a:pPr marL="0" marR="0" lvl="0" indent="0" algn="l" defTabSz="914400" rtl="0" eaLnBrk="1" fontAlgn="auto" latinLnBrk="0" hangingPunct="1">
              <a:lnSpc>
                <a:spcPct val="100000"/>
              </a:lnSpc>
              <a:spcBef>
                <a:spcPts val="0"/>
              </a:spcBef>
              <a:spcAft>
                <a:spcPts val="0"/>
              </a:spcAft>
              <a:buClrTx/>
              <a:buSzTx/>
              <a:buFontTx/>
              <a:buNone/>
              <a:tabLst/>
              <a:defRPr/>
            </a:pPr>
            <a:r>
              <a:rPr lang="nb-NO" b="0" i="1" dirty="0"/>
              <a:t>(Spør gjerne elevene først</a:t>
            </a:r>
            <a:r>
              <a:rPr lang="nb-NO" b="0" i="1" baseline="0" dirty="0"/>
              <a:t> hva de tenker bildet viser.)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b="1" dirty="0"/>
          </a:p>
          <a:p>
            <a:pPr marL="228600" indent="-228600">
              <a:buAutoNum type="alphaLcParenR"/>
            </a:pPr>
            <a:r>
              <a:rPr lang="nb-NO" b="1" dirty="0"/>
              <a:t>Koranen motsier historieforskning</a:t>
            </a:r>
          </a:p>
          <a:p>
            <a:pPr marL="0" indent="0">
              <a:buNone/>
            </a:pPr>
            <a:endParaRPr lang="nb-NO" b="1" dirty="0"/>
          </a:p>
          <a:p>
            <a:r>
              <a:rPr lang="nb-NO" dirty="0"/>
              <a:t>Den ateistiske ny-testamentforskeren Gerd </a:t>
            </a:r>
            <a:r>
              <a:rPr lang="nb-NO" dirty="0" err="1"/>
              <a:t>Lüdemann</a:t>
            </a:r>
            <a:r>
              <a:rPr lang="nb-NO" dirty="0"/>
              <a:t> sier: ”</a:t>
            </a:r>
            <a:r>
              <a:rPr lang="nb-NO" i="1" dirty="0"/>
              <a:t>Korsfestelsen av Jesus fra Nasaret er et udiskuterbart fakta”</a:t>
            </a:r>
            <a:r>
              <a:rPr lang="nb-NO" dirty="0"/>
              <a:t>. [18]</a:t>
            </a:r>
          </a:p>
          <a:p>
            <a:endParaRPr lang="nb-NO" dirty="0"/>
          </a:p>
          <a:p>
            <a:r>
              <a:rPr lang="nb-NO" dirty="0"/>
              <a:t>Korsfestelsen av Jesus fra Nasaret var også den uunngåelige konklusjonen til historiker John Dominic </a:t>
            </a:r>
            <a:r>
              <a:rPr lang="nb-NO" dirty="0" err="1"/>
              <a:t>Crossan</a:t>
            </a:r>
            <a:r>
              <a:rPr lang="nb-NO" dirty="0"/>
              <a:t>: ”</a:t>
            </a:r>
            <a:r>
              <a:rPr lang="nb-NO" i="1" dirty="0"/>
              <a:t>At Jesus ble korsfestet, er så sikkert som en historisk hendelse noen sinne kan bli” [19]</a:t>
            </a:r>
          </a:p>
          <a:p>
            <a:endParaRPr lang="nb-NO" dirty="0"/>
          </a:p>
          <a:p>
            <a:r>
              <a:rPr lang="nb-NO" dirty="0"/>
              <a:t>Det er enighet om Jesu korsfestelse blant historikere simpelthen fordi kildene som skildrer dette er mange, tidlige, selvstendige og pålitelige. For å finne ut hva som er sant om den historiske personen Jesus fra Nasaret, må vi gå til de beste kildene: de fire evangeliene. Dette er tidlige, troverdige kilder skrevet av øyevitner eller mennesker med direkte kontakt til øyevitner. Det er et viktig poeng at evangeliene ikke er pålitelige fordi de er i Bibelen, de er i Bibelen fordi de er pålitelige. De tidligste, mest troverdige kildene til Jesu liv skildrer enstemmig Jesu død på korset. </a:t>
            </a:r>
            <a:endParaRPr lang="nb-NO" b="1" i="1" dirty="0"/>
          </a:p>
        </p:txBody>
      </p:sp>
      <p:sp>
        <p:nvSpPr>
          <p:cNvPr id="4" name="Plassholder for lysbildenummer 3"/>
          <p:cNvSpPr>
            <a:spLocks noGrp="1"/>
          </p:cNvSpPr>
          <p:nvPr>
            <p:ph type="sldNum" sz="quarter" idx="10"/>
          </p:nvPr>
        </p:nvSpPr>
        <p:spPr/>
        <p:txBody>
          <a:bodyPr/>
          <a:lstStyle/>
          <a:p>
            <a:fld id="{78716E47-3A3A-4459-85CB-B3CEEEFB80BD}" type="slidenum">
              <a:rPr lang="nb-NO" smtClean="0"/>
              <a:t>8</a:t>
            </a:fld>
            <a:endParaRPr lang="nb-NO"/>
          </a:p>
        </p:txBody>
      </p:sp>
    </p:spTree>
    <p:extLst>
      <p:ext uri="{BB962C8B-B14F-4D97-AF65-F5344CB8AC3E}">
        <p14:creationId xmlns:p14="http://schemas.microsoft.com/office/powerpoint/2010/main" val="28507629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dirty="0"/>
              <a:t>HVILKE UTFORDRINGER GIR DETTE?</a:t>
            </a:r>
          </a:p>
          <a:p>
            <a:pPr marL="0" marR="0" lvl="0" indent="0" algn="l" defTabSz="914400" rtl="0" eaLnBrk="1" fontAlgn="auto" latinLnBrk="0" hangingPunct="1">
              <a:lnSpc>
                <a:spcPct val="100000"/>
              </a:lnSpc>
              <a:spcBef>
                <a:spcPts val="0"/>
              </a:spcBef>
              <a:spcAft>
                <a:spcPts val="0"/>
              </a:spcAft>
              <a:buClrTx/>
              <a:buSzTx/>
              <a:buFontTx/>
              <a:buNone/>
              <a:tabLst/>
              <a:defRPr/>
            </a:pPr>
            <a:r>
              <a:rPr lang="nb-NO" b="0" i="1" dirty="0"/>
              <a:t>(Spør gjerne elevene først</a:t>
            </a:r>
            <a:r>
              <a:rPr lang="nb-NO" b="0" i="1" baseline="0" dirty="0"/>
              <a:t> hva de tenker bildet viser.)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b="1" dirty="0"/>
          </a:p>
          <a:p>
            <a:r>
              <a:rPr lang="nb-NO" b="1" dirty="0"/>
              <a:t>b) Koranens syn på evangeliene gir muslimer et dilemma: Hva er sannheten?</a:t>
            </a:r>
          </a:p>
          <a:p>
            <a:endParaRPr lang="nb-NO" b="1" dirty="0"/>
          </a:p>
          <a:p>
            <a:r>
              <a:rPr lang="nb-NO" dirty="0"/>
              <a:t>Koranen forteller faktisk hvordan muslimer skal stille seg i forhold til Jesu budskap skildret i evangeliene. Overraskende nok skal ikke muslimene se på evangeliet med forakt, men behandle det som et budskap åpenbart av Allah og som er Hans ord og ledelse til alle mennesker.</a:t>
            </a:r>
          </a:p>
          <a:p>
            <a:endParaRPr lang="nb-NO" dirty="0"/>
          </a:p>
          <a:p>
            <a:r>
              <a:rPr lang="nb-NO" dirty="0"/>
              <a:t>Dette forteller disse skriftstedene i Koranen oss;</a:t>
            </a:r>
          </a:p>
          <a:p>
            <a:endParaRPr lang="nb-NO" dirty="0"/>
          </a:p>
          <a:p>
            <a:r>
              <a:rPr lang="nb-NO" b="1" dirty="0"/>
              <a:t>«</a:t>
            </a:r>
            <a:r>
              <a:rPr lang="nb-NO" b="1" i="1" dirty="0"/>
              <a:t>Han har sendt til deg (Muhammed) boken i Sannhet (Koranen) som bekrefter det som ble skrevet før den. Og Han (Allah) åpenbarte Toraen og Evangeliet som en veiledning for folket» [20]</a:t>
            </a:r>
          </a:p>
          <a:p>
            <a:endParaRPr lang="nb-NO" dirty="0"/>
          </a:p>
          <a:p>
            <a:r>
              <a:rPr lang="nb-NO" dirty="0"/>
              <a:t>Koranen forteller at Allah er den som har åpenbart Toraen (Mosebøkene) og evangeliet. Dermed forpliktes muslimene til å tro på det. Ikke bare er evangeliet åpenbart av Allah, Koranen hevder også at Allah beskytter innholdet i evangeliet, fordi det ikke har skjedd noen forandringer med det Allah har åpenbart.[21]</a:t>
            </a:r>
          </a:p>
          <a:p>
            <a:endParaRPr lang="nb-NO" dirty="0"/>
          </a:p>
          <a:p>
            <a:r>
              <a:rPr lang="nb-NO" u="sng" dirty="0"/>
              <a:t>Utfordringen er at Jesu budskap i evangeliene og Koranen kommer med totalt ulike sannhetspåstander om Gud og om Jesus. </a:t>
            </a:r>
            <a:r>
              <a:rPr lang="nb-NO" dirty="0"/>
              <a:t>Mens Koranen sier at Allah ikke kan få en sønn og at man ikke skal tilegne Allah partnere (for eksempel i form av å tilbe Jesus som Gud), gjør evangeliet det tydelig at Jesu selvforståelse er at han er Gud![22] De nærmeste etterfølgerne hans oppfattet Ham også som Gud. Evangeliene forteller at Gud selv konstaterte at Jesus var hans sønn (</a:t>
            </a:r>
            <a:r>
              <a:rPr lang="nb-NO" dirty="0">
                <a:hlinkClick r:id="rId3"/>
              </a:rPr>
              <a:t>Matteus 3:17</a:t>
            </a:r>
            <a:r>
              <a:rPr lang="nb-NO" dirty="0"/>
              <a:t>) [23] Det nye testamentet i sin helhet påstår klart og tydelig at Jesus er Gud.[24]</a:t>
            </a:r>
          </a:p>
          <a:p>
            <a:endParaRPr lang="nb-NO" dirty="0"/>
          </a:p>
          <a:p>
            <a:r>
              <a:rPr lang="nb-NO" dirty="0"/>
              <a:t>Ikke bare er evangeliene og Koranen uenige når det gjelder Jesu identitet, de sier også imot hverandre når det gjelder historiske fakta rundt Jesus fra Nasaret, for eksempel korsfestelsen. Mens Koranen påstår at Jesus ikke ble korsfestet, er de fire evangeliene enige i at Jesus døde på korset.[25]</a:t>
            </a:r>
          </a:p>
          <a:p>
            <a:endParaRPr lang="nb-NO" dirty="0"/>
          </a:p>
          <a:p>
            <a:r>
              <a:rPr lang="nb-NO" dirty="0"/>
              <a:t>Koranen forplikter dem som tror på den, til også å tro på Jesu budskap slik det er skildret i evangeliene. Men når evangeliene kommer med totalt motstridende sannhetspåstander i forhold til det som Koranen sier, blir muslimene stilt overfor et dilemma; </a:t>
            </a:r>
            <a:r>
              <a:rPr lang="nb-NO" u="sng" dirty="0"/>
              <a:t>Skal de til lytte til versene i Koranen som forplikter dem å tro på evangeliet Jesus kom med, eller skal de lytte til versene i Koranen som sier mot evangelienes beretning?</a:t>
            </a:r>
          </a:p>
          <a:p>
            <a:endParaRPr lang="nb-NO" dirty="0"/>
          </a:p>
          <a:p>
            <a:r>
              <a:rPr lang="nb-NO" dirty="0"/>
              <a:t> </a:t>
            </a:r>
          </a:p>
          <a:p>
            <a:r>
              <a:rPr lang="fi-FI" dirty="0"/>
              <a:t>[20] Koranen 3:3-4</a:t>
            </a:r>
          </a:p>
          <a:p>
            <a:r>
              <a:rPr lang="fi-FI" dirty="0"/>
              <a:t>[21] Koranen 18:27</a:t>
            </a:r>
          </a:p>
          <a:p>
            <a:r>
              <a:rPr lang="fi-FI" dirty="0"/>
              <a:t>[22] </a:t>
            </a:r>
            <a:r>
              <a:rPr lang="fi-FI" dirty="0">
                <a:solidFill>
                  <a:schemeClr val="bg1"/>
                </a:solidFill>
                <a:hlinkClick r:id="rId4"/>
              </a:rPr>
              <a:t>Johannes 8:58</a:t>
            </a:r>
            <a:r>
              <a:rPr lang="fi-FI" dirty="0">
                <a:solidFill>
                  <a:schemeClr val="bg1"/>
                </a:solidFill>
              </a:rPr>
              <a:t>, </a:t>
            </a:r>
            <a:r>
              <a:rPr lang="fi-FI" dirty="0">
                <a:solidFill>
                  <a:schemeClr val="bg1"/>
                </a:solidFill>
                <a:hlinkClick r:id="rId5"/>
              </a:rPr>
              <a:t>Johannes 14:9</a:t>
            </a:r>
            <a:r>
              <a:rPr lang="fi-FI" dirty="0">
                <a:solidFill>
                  <a:schemeClr val="bg1"/>
                </a:solidFill>
              </a:rPr>
              <a:t>, </a:t>
            </a:r>
            <a:r>
              <a:rPr lang="fi-FI" dirty="0">
                <a:solidFill>
                  <a:schemeClr val="bg1"/>
                </a:solidFill>
                <a:hlinkClick r:id="rId6"/>
              </a:rPr>
              <a:t>Matteus 26:62-66</a:t>
            </a:r>
            <a:r>
              <a:rPr lang="fi-FI" dirty="0">
                <a:solidFill>
                  <a:schemeClr val="bg1"/>
                </a:solidFill>
              </a:rPr>
              <a:t>, </a:t>
            </a:r>
            <a:r>
              <a:rPr lang="fi-FI" dirty="0">
                <a:solidFill>
                  <a:schemeClr val="bg1"/>
                </a:solidFill>
                <a:hlinkClick r:id="rId7"/>
              </a:rPr>
              <a:t>Markus 14:61-65</a:t>
            </a:r>
            <a:endParaRPr lang="fi-FI" dirty="0">
              <a:solidFill>
                <a:schemeClr val="bg1"/>
              </a:solidFill>
            </a:endParaRPr>
          </a:p>
          <a:p>
            <a:r>
              <a:rPr lang="fi-FI" dirty="0">
                <a:solidFill>
                  <a:schemeClr val="bg1"/>
                </a:solidFill>
              </a:rPr>
              <a:t>[23] </a:t>
            </a:r>
            <a:r>
              <a:rPr lang="fi-FI" dirty="0">
                <a:solidFill>
                  <a:schemeClr val="bg1"/>
                </a:solidFill>
                <a:hlinkClick r:id="rId8"/>
              </a:rPr>
              <a:t>Johannes 20:28</a:t>
            </a:r>
            <a:r>
              <a:rPr lang="fi-FI" dirty="0">
                <a:solidFill>
                  <a:schemeClr val="bg1"/>
                </a:solidFill>
              </a:rPr>
              <a:t>, </a:t>
            </a:r>
            <a:r>
              <a:rPr lang="fi-FI" dirty="0">
                <a:solidFill>
                  <a:schemeClr val="bg1"/>
                </a:solidFill>
                <a:hlinkClick r:id="rId9"/>
              </a:rPr>
              <a:t>Johannes 1:1-12</a:t>
            </a:r>
            <a:endParaRPr lang="fi-FI" dirty="0">
              <a:solidFill>
                <a:schemeClr val="bg1"/>
              </a:solidFill>
            </a:endParaRPr>
          </a:p>
          <a:p>
            <a:r>
              <a:rPr lang="fi-FI" dirty="0">
                <a:solidFill>
                  <a:schemeClr val="bg1"/>
                </a:solidFill>
              </a:rPr>
              <a:t>[24] </a:t>
            </a:r>
            <a:r>
              <a:rPr lang="fi-FI" dirty="0">
                <a:solidFill>
                  <a:schemeClr val="bg1"/>
                </a:solidFill>
                <a:hlinkClick r:id="rId10"/>
              </a:rPr>
              <a:t>Kolosserne 2:9</a:t>
            </a:r>
            <a:r>
              <a:rPr lang="fi-FI" dirty="0">
                <a:solidFill>
                  <a:schemeClr val="bg1"/>
                </a:solidFill>
              </a:rPr>
              <a:t> </a:t>
            </a:r>
            <a:r>
              <a:rPr lang="fi-FI" dirty="0">
                <a:solidFill>
                  <a:schemeClr val="bg1"/>
                </a:solidFill>
                <a:hlinkClick r:id="rId11"/>
              </a:rPr>
              <a:t>Hebr 1:8</a:t>
            </a:r>
            <a:r>
              <a:rPr lang="fi-FI" dirty="0">
                <a:solidFill>
                  <a:schemeClr val="bg1"/>
                </a:solidFill>
              </a:rPr>
              <a:t> </a:t>
            </a:r>
            <a:r>
              <a:rPr lang="fi-FI" dirty="0">
                <a:solidFill>
                  <a:schemeClr val="bg1"/>
                </a:solidFill>
                <a:hlinkClick r:id="rId12"/>
              </a:rPr>
              <a:t>Filipperne 2:4-9</a:t>
            </a:r>
            <a:endParaRPr lang="fi-FI" dirty="0">
              <a:solidFill>
                <a:schemeClr val="bg1"/>
              </a:solidFill>
            </a:endParaRPr>
          </a:p>
          <a:p>
            <a:r>
              <a:rPr lang="fi-FI" dirty="0">
                <a:solidFill>
                  <a:schemeClr val="bg1"/>
                </a:solidFill>
              </a:rPr>
              <a:t>[25] </a:t>
            </a:r>
            <a:r>
              <a:rPr lang="fi-FI" dirty="0">
                <a:solidFill>
                  <a:schemeClr val="bg1"/>
                </a:solidFill>
                <a:hlinkClick r:id="rId13"/>
              </a:rPr>
              <a:t>Matteus 27:50</a:t>
            </a:r>
            <a:r>
              <a:rPr lang="fi-FI" dirty="0">
                <a:solidFill>
                  <a:schemeClr val="bg1"/>
                </a:solidFill>
              </a:rPr>
              <a:t>, </a:t>
            </a:r>
            <a:r>
              <a:rPr lang="fi-FI" dirty="0">
                <a:solidFill>
                  <a:schemeClr val="bg1"/>
                </a:solidFill>
                <a:hlinkClick r:id="rId14"/>
              </a:rPr>
              <a:t>Markus 15:37</a:t>
            </a:r>
            <a:r>
              <a:rPr lang="fi-FI" dirty="0">
                <a:solidFill>
                  <a:schemeClr val="bg1"/>
                </a:solidFill>
              </a:rPr>
              <a:t>, </a:t>
            </a:r>
            <a:r>
              <a:rPr lang="fi-FI" dirty="0">
                <a:solidFill>
                  <a:schemeClr val="bg1"/>
                </a:solidFill>
                <a:hlinkClick r:id="rId15"/>
              </a:rPr>
              <a:t>Lukas 23:46</a:t>
            </a:r>
            <a:r>
              <a:rPr lang="fi-FI" dirty="0">
                <a:solidFill>
                  <a:schemeClr val="bg1"/>
                </a:solidFill>
              </a:rPr>
              <a:t>, </a:t>
            </a:r>
            <a:r>
              <a:rPr lang="fi-FI" dirty="0">
                <a:solidFill>
                  <a:schemeClr val="bg1"/>
                </a:solidFill>
                <a:hlinkClick r:id="rId16"/>
              </a:rPr>
              <a:t>Johannes 19:30</a:t>
            </a:r>
            <a:r>
              <a:rPr lang="fi-FI" dirty="0">
                <a:solidFill>
                  <a:schemeClr val="bg1"/>
                </a:solidFill>
              </a:rPr>
              <a:t>.</a:t>
            </a:r>
          </a:p>
          <a:p>
            <a:endParaRPr lang="nb-NO" b="1" i="1" dirty="0"/>
          </a:p>
        </p:txBody>
      </p:sp>
      <p:sp>
        <p:nvSpPr>
          <p:cNvPr id="4" name="Plassholder for lysbildenummer 3"/>
          <p:cNvSpPr>
            <a:spLocks noGrp="1"/>
          </p:cNvSpPr>
          <p:nvPr>
            <p:ph type="sldNum" sz="quarter" idx="10"/>
          </p:nvPr>
        </p:nvSpPr>
        <p:spPr/>
        <p:txBody>
          <a:bodyPr/>
          <a:lstStyle/>
          <a:p>
            <a:fld id="{78716E47-3A3A-4459-85CB-B3CEEEFB80BD}" type="slidenum">
              <a:rPr lang="nb-NO" smtClean="0"/>
              <a:t>9</a:t>
            </a:fld>
            <a:endParaRPr lang="nb-NO"/>
          </a:p>
        </p:txBody>
      </p:sp>
    </p:spTree>
    <p:extLst>
      <p:ext uri="{BB962C8B-B14F-4D97-AF65-F5344CB8AC3E}">
        <p14:creationId xmlns:p14="http://schemas.microsoft.com/office/powerpoint/2010/main" val="1704762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p:cNvSpPr>
            <a:spLocks noGrp="1"/>
          </p:cNvSpPr>
          <p:nvPr>
            <p:ph type="dt" sz="half" idx="10"/>
          </p:nvPr>
        </p:nvSpPr>
        <p:spPr/>
        <p:txBody>
          <a:bodyPr/>
          <a:lstStyle/>
          <a:p>
            <a:fld id="{7EEEEECC-267E-4988-ACA7-0F813F5B2B00}" type="datetimeFigureOut">
              <a:rPr lang="nb-NO" smtClean="0"/>
              <a:t>28.02.2021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A317263-3589-4C6D-8883-6D85EF7002DD}" type="slidenum">
              <a:rPr lang="nb-NO" smtClean="0"/>
              <a:t>‹#›</a:t>
            </a:fld>
            <a:endParaRPr lang="nb-NO"/>
          </a:p>
        </p:txBody>
      </p:sp>
      <p:sp>
        <p:nvSpPr>
          <p:cNvPr id="7" name="Rektangel 6"/>
          <p:cNvSpPr/>
          <p:nvPr userDrawn="1"/>
        </p:nvSpPr>
        <p:spPr>
          <a:xfrm>
            <a:off x="5157409" y="3244334"/>
            <a:ext cx="1877181" cy="369332"/>
          </a:xfrm>
          <a:prstGeom prst="rect">
            <a:avLst/>
          </a:prstGeom>
        </p:spPr>
        <p:txBody>
          <a:bodyPr wrap="none">
            <a:spAutoFit/>
          </a:bodyPr>
          <a:lstStyle/>
          <a:p>
            <a:r>
              <a:rPr lang="nb-NO" dirty="0"/>
              <a:t>© Damaris Norge </a:t>
            </a:r>
          </a:p>
        </p:txBody>
      </p:sp>
    </p:spTree>
    <p:extLst>
      <p:ext uri="{BB962C8B-B14F-4D97-AF65-F5344CB8AC3E}">
        <p14:creationId xmlns:p14="http://schemas.microsoft.com/office/powerpoint/2010/main" val="2141012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7EEEEECC-267E-4988-ACA7-0F813F5B2B00}" type="datetimeFigureOut">
              <a:rPr lang="nb-NO" smtClean="0"/>
              <a:t>28.02.2021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A317263-3589-4C6D-8883-6D85EF7002DD}" type="slidenum">
              <a:rPr lang="nb-NO" smtClean="0"/>
              <a:t>‹#›</a:t>
            </a:fld>
            <a:endParaRPr lang="nb-NO"/>
          </a:p>
        </p:txBody>
      </p:sp>
    </p:spTree>
    <p:extLst>
      <p:ext uri="{BB962C8B-B14F-4D97-AF65-F5344CB8AC3E}">
        <p14:creationId xmlns:p14="http://schemas.microsoft.com/office/powerpoint/2010/main" val="2428922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7EEEEECC-267E-4988-ACA7-0F813F5B2B00}" type="datetimeFigureOut">
              <a:rPr lang="nb-NO" smtClean="0"/>
              <a:t>28.02.2021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A317263-3589-4C6D-8883-6D85EF7002DD}" type="slidenum">
              <a:rPr lang="nb-NO" smtClean="0"/>
              <a:t>‹#›</a:t>
            </a:fld>
            <a:endParaRPr lang="nb-NO"/>
          </a:p>
        </p:txBody>
      </p:sp>
    </p:spTree>
    <p:extLst>
      <p:ext uri="{BB962C8B-B14F-4D97-AF65-F5344CB8AC3E}">
        <p14:creationId xmlns:p14="http://schemas.microsoft.com/office/powerpoint/2010/main" val="4181547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7EEEEECC-267E-4988-ACA7-0F813F5B2B00}" type="datetimeFigureOut">
              <a:rPr lang="nb-NO" smtClean="0"/>
              <a:t>28.02.2021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A317263-3589-4C6D-8883-6D85EF7002DD}" type="slidenum">
              <a:rPr lang="nb-NO" smtClean="0"/>
              <a:t>‹#›</a:t>
            </a:fld>
            <a:endParaRPr lang="nb-NO"/>
          </a:p>
        </p:txBody>
      </p:sp>
    </p:spTree>
    <p:extLst>
      <p:ext uri="{BB962C8B-B14F-4D97-AF65-F5344CB8AC3E}">
        <p14:creationId xmlns:p14="http://schemas.microsoft.com/office/powerpoint/2010/main" val="3287423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7EEEEECC-267E-4988-ACA7-0F813F5B2B00}" type="datetimeFigureOut">
              <a:rPr lang="nb-NO" smtClean="0"/>
              <a:t>28.02.2021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A317263-3589-4C6D-8883-6D85EF7002DD}" type="slidenum">
              <a:rPr lang="nb-NO" smtClean="0"/>
              <a:t>‹#›</a:t>
            </a:fld>
            <a:endParaRPr lang="nb-NO"/>
          </a:p>
        </p:txBody>
      </p:sp>
    </p:spTree>
    <p:extLst>
      <p:ext uri="{BB962C8B-B14F-4D97-AF65-F5344CB8AC3E}">
        <p14:creationId xmlns:p14="http://schemas.microsoft.com/office/powerpoint/2010/main" val="2622440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p>
            <a:fld id="{7EEEEECC-267E-4988-ACA7-0F813F5B2B00}" type="datetimeFigureOut">
              <a:rPr lang="nb-NO" smtClean="0"/>
              <a:t>28.02.2021</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0A317263-3589-4C6D-8883-6D85EF7002DD}" type="slidenum">
              <a:rPr lang="nb-NO" smtClean="0"/>
              <a:t>‹#›</a:t>
            </a:fld>
            <a:endParaRPr lang="nb-NO"/>
          </a:p>
        </p:txBody>
      </p:sp>
    </p:spTree>
    <p:extLst>
      <p:ext uri="{BB962C8B-B14F-4D97-AF65-F5344CB8AC3E}">
        <p14:creationId xmlns:p14="http://schemas.microsoft.com/office/powerpoint/2010/main" val="156536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p>
            <a:fld id="{7EEEEECC-267E-4988-ACA7-0F813F5B2B00}" type="datetimeFigureOut">
              <a:rPr lang="nb-NO" smtClean="0"/>
              <a:t>28.02.2021</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0A317263-3589-4C6D-8883-6D85EF7002DD}" type="slidenum">
              <a:rPr lang="nb-NO" smtClean="0"/>
              <a:t>‹#›</a:t>
            </a:fld>
            <a:endParaRPr lang="nb-NO"/>
          </a:p>
        </p:txBody>
      </p:sp>
    </p:spTree>
    <p:extLst>
      <p:ext uri="{BB962C8B-B14F-4D97-AF65-F5344CB8AC3E}">
        <p14:creationId xmlns:p14="http://schemas.microsoft.com/office/powerpoint/2010/main" val="1667109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7EEEEECC-267E-4988-ACA7-0F813F5B2B00}" type="datetimeFigureOut">
              <a:rPr lang="nb-NO" smtClean="0"/>
              <a:t>28.02.2021</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0A317263-3589-4C6D-8883-6D85EF7002DD}" type="slidenum">
              <a:rPr lang="nb-NO" smtClean="0"/>
              <a:t>‹#›</a:t>
            </a:fld>
            <a:endParaRPr lang="nb-NO"/>
          </a:p>
        </p:txBody>
      </p:sp>
    </p:spTree>
    <p:extLst>
      <p:ext uri="{BB962C8B-B14F-4D97-AF65-F5344CB8AC3E}">
        <p14:creationId xmlns:p14="http://schemas.microsoft.com/office/powerpoint/2010/main" val="912772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7EEEEECC-267E-4988-ACA7-0F813F5B2B00}" type="datetimeFigureOut">
              <a:rPr lang="nb-NO" smtClean="0"/>
              <a:t>28.02.2021</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0A317263-3589-4C6D-8883-6D85EF7002DD}" type="slidenum">
              <a:rPr lang="nb-NO" smtClean="0"/>
              <a:t>‹#›</a:t>
            </a:fld>
            <a:endParaRPr lang="nb-NO"/>
          </a:p>
        </p:txBody>
      </p:sp>
    </p:spTree>
    <p:extLst>
      <p:ext uri="{BB962C8B-B14F-4D97-AF65-F5344CB8AC3E}">
        <p14:creationId xmlns:p14="http://schemas.microsoft.com/office/powerpoint/2010/main" val="2096111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7EEEEECC-267E-4988-ACA7-0F813F5B2B00}" type="datetimeFigureOut">
              <a:rPr lang="nb-NO" smtClean="0"/>
              <a:t>28.02.2021</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0A317263-3589-4C6D-8883-6D85EF7002DD}" type="slidenum">
              <a:rPr lang="nb-NO" smtClean="0"/>
              <a:t>‹#›</a:t>
            </a:fld>
            <a:endParaRPr lang="nb-NO"/>
          </a:p>
        </p:txBody>
      </p:sp>
    </p:spTree>
    <p:extLst>
      <p:ext uri="{BB962C8B-B14F-4D97-AF65-F5344CB8AC3E}">
        <p14:creationId xmlns:p14="http://schemas.microsoft.com/office/powerpoint/2010/main" val="50737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7EEEEECC-267E-4988-ACA7-0F813F5B2B00}" type="datetimeFigureOut">
              <a:rPr lang="nb-NO" smtClean="0"/>
              <a:t>28.02.2021</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0A317263-3589-4C6D-8883-6D85EF7002DD}" type="slidenum">
              <a:rPr lang="nb-NO" smtClean="0"/>
              <a:t>‹#›</a:t>
            </a:fld>
            <a:endParaRPr lang="nb-NO"/>
          </a:p>
        </p:txBody>
      </p:sp>
    </p:spTree>
    <p:extLst>
      <p:ext uri="{BB962C8B-B14F-4D97-AF65-F5344CB8AC3E}">
        <p14:creationId xmlns:p14="http://schemas.microsoft.com/office/powerpoint/2010/main" val="1197729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0" y="365125"/>
            <a:ext cx="12192000" cy="1325563"/>
          </a:xfrm>
          <a:prstGeom prst="rect">
            <a:avLst/>
          </a:prstGeom>
          <a:solidFill>
            <a:srgbClr val="E7E6E6">
              <a:alpha val="40000"/>
            </a:srgbClr>
          </a:solidFill>
        </p:spPr>
        <p:txBody>
          <a:bodyPr vert="horz" lIns="91440" tIns="45720" rIns="91440" bIns="45720" rtlCol="0" anchor="ctr">
            <a:normAutofit/>
          </a:bodyPr>
          <a:lstStyle/>
          <a:p>
            <a:r>
              <a:rPr lang="nb-NO" dirty="0"/>
              <a:t>Klikk for å redigere tittelstil</a:t>
            </a:r>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EEEECC-267E-4988-ACA7-0F813F5B2B00}" type="datetimeFigureOut">
              <a:rPr lang="nb-NO" smtClean="0"/>
              <a:t>28.02.2021</a:t>
            </a:fld>
            <a:endParaRPr lang="nb-NO"/>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317263-3589-4C6D-8883-6D85EF7002DD}" type="slidenum">
              <a:rPr lang="nb-NO" smtClean="0"/>
              <a:t>‹#›</a:t>
            </a:fld>
            <a:endParaRPr lang="nb-NO"/>
          </a:p>
        </p:txBody>
      </p:sp>
      <p:sp>
        <p:nvSpPr>
          <p:cNvPr id="7" name="Rektangel 6"/>
          <p:cNvSpPr/>
          <p:nvPr userDrawn="1"/>
        </p:nvSpPr>
        <p:spPr>
          <a:xfrm>
            <a:off x="0" y="6488668"/>
            <a:ext cx="1877181" cy="369332"/>
          </a:xfrm>
          <a:prstGeom prst="rect">
            <a:avLst/>
          </a:prstGeom>
        </p:spPr>
        <p:txBody>
          <a:bodyPr wrap="none">
            <a:spAutoFit/>
          </a:bodyPr>
          <a:lstStyle/>
          <a:p>
            <a:r>
              <a:rPr lang="nb-NO"/>
              <a:t>© Damaris Norge </a:t>
            </a:r>
            <a:endParaRPr lang="nb-NO" dirty="0"/>
          </a:p>
        </p:txBody>
      </p:sp>
    </p:spTree>
    <p:extLst>
      <p:ext uri="{BB962C8B-B14F-4D97-AF65-F5344CB8AC3E}">
        <p14:creationId xmlns:p14="http://schemas.microsoft.com/office/powerpoint/2010/main" val="658747950"/>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7200"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image" Target="../media/image10.jpg"/><Relationship Id="rId4"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Autofit/>
          </a:bodyPr>
          <a:lstStyle/>
          <a:p>
            <a:r>
              <a:rPr lang="nb-NO" sz="11500" b="1" dirty="0">
                <a:solidFill>
                  <a:schemeClr val="accent4">
                    <a:lumMod val="60000"/>
                    <a:lumOff val="40000"/>
                  </a:schemeClr>
                </a:solidFill>
              </a:rPr>
              <a:t>Jesus i Koranen</a:t>
            </a:r>
          </a:p>
        </p:txBody>
      </p:sp>
      <p:pic>
        <p:nvPicPr>
          <p:cNvPr id="6" name="Plassholder for innhold 5"/>
          <p:cNvPicPr>
            <a:picLocks noGrp="1" noChangeAspect="1"/>
          </p:cNvPicPr>
          <p:nvPr>
            <p:ph sz="half" idx="2"/>
          </p:nvPr>
        </p:nvPicPr>
        <p:blipFill rotWithShape="1">
          <a:blip r:embed="rId3" cstate="print">
            <a:extLst>
              <a:ext uri="{28A0092B-C50C-407E-A947-70E740481C1C}">
                <a14:useLocalDpi xmlns:a14="http://schemas.microsoft.com/office/drawing/2010/main" val="0"/>
              </a:ext>
            </a:extLst>
          </a:blip>
          <a:srcRect l="1" t="189" r="11299" b="-189"/>
          <a:stretch/>
        </p:blipFill>
        <p:spPr>
          <a:xfrm>
            <a:off x="287022" y="1959947"/>
            <a:ext cx="5789448" cy="4351338"/>
          </a:xfrm>
        </p:spPr>
      </p:pic>
      <p:sp>
        <p:nvSpPr>
          <p:cNvPr id="7" name="TekstSylinder 6"/>
          <p:cNvSpPr txBox="1"/>
          <p:nvPr/>
        </p:nvSpPr>
        <p:spPr>
          <a:xfrm>
            <a:off x="3406830" y="5954951"/>
            <a:ext cx="2965621" cy="369332"/>
          </a:xfrm>
          <a:prstGeom prst="rect">
            <a:avLst/>
          </a:prstGeom>
          <a:noFill/>
        </p:spPr>
        <p:txBody>
          <a:bodyPr wrap="square" rtlCol="0">
            <a:spAutoFit/>
          </a:bodyPr>
          <a:lstStyle/>
          <a:p>
            <a:r>
              <a:rPr lang="nb-NO" dirty="0"/>
              <a:t>Bilde: </a:t>
            </a:r>
            <a:r>
              <a:rPr lang="nb-NO" dirty="0" err="1"/>
              <a:t>Pixabay</a:t>
            </a:r>
            <a:r>
              <a:rPr lang="nb-NO" dirty="0"/>
              <a:t>/Tariq786</a:t>
            </a:r>
          </a:p>
        </p:txBody>
      </p:sp>
      <p:pic>
        <p:nvPicPr>
          <p:cNvPr id="4" name="Plassholder for innhold 3"/>
          <p:cNvPicPr>
            <a:picLocks noGrp="1" noChangeAspect="1"/>
          </p:cNvPicPr>
          <p:nvPr>
            <p:ph sz="half" idx="1"/>
          </p:nvPr>
        </p:nvPicPr>
        <p:blipFill>
          <a:blip r:embed="rId4">
            <a:extLst>
              <a:ext uri="{28A0092B-C50C-407E-A947-70E740481C1C}">
                <a14:useLocalDpi xmlns:a14="http://schemas.microsoft.com/office/drawing/2010/main" val="0"/>
              </a:ext>
            </a:extLst>
          </a:blip>
          <a:stretch>
            <a:fillRect/>
          </a:stretch>
        </p:blipFill>
        <p:spPr>
          <a:xfrm>
            <a:off x="6096000" y="1946950"/>
            <a:ext cx="5836444" cy="4377333"/>
          </a:xfrm>
        </p:spPr>
      </p:pic>
      <p:sp>
        <p:nvSpPr>
          <p:cNvPr id="5" name="Rektangel 4"/>
          <p:cNvSpPr/>
          <p:nvPr/>
        </p:nvSpPr>
        <p:spPr>
          <a:xfrm>
            <a:off x="9196278" y="5954951"/>
            <a:ext cx="2637197" cy="369332"/>
          </a:xfrm>
          <a:prstGeom prst="rect">
            <a:avLst/>
          </a:prstGeom>
        </p:spPr>
        <p:txBody>
          <a:bodyPr wrap="none">
            <a:spAutoFit/>
          </a:bodyPr>
          <a:lstStyle/>
          <a:p>
            <a:r>
              <a:rPr lang="nb-NO" dirty="0">
                <a:solidFill>
                  <a:schemeClr val="bg1"/>
                </a:solidFill>
              </a:rPr>
              <a:t>Bilde: freebibleimages.org</a:t>
            </a:r>
          </a:p>
        </p:txBody>
      </p:sp>
    </p:spTree>
    <p:extLst>
      <p:ext uri="{BB962C8B-B14F-4D97-AF65-F5344CB8AC3E}">
        <p14:creationId xmlns:p14="http://schemas.microsoft.com/office/powerpoint/2010/main" val="891106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tel 1"/>
          <p:cNvSpPr>
            <a:spLocks noGrp="1"/>
          </p:cNvSpPr>
          <p:nvPr>
            <p:ph type="title"/>
          </p:nvPr>
        </p:nvSpPr>
        <p:spPr/>
        <p:txBody>
          <a:bodyPr>
            <a:noAutofit/>
          </a:bodyPr>
          <a:lstStyle/>
          <a:p>
            <a:r>
              <a:rPr lang="nb-NO" sz="8800" b="1" dirty="0">
                <a:solidFill>
                  <a:schemeClr val="accent4">
                    <a:lumMod val="60000"/>
                    <a:lumOff val="40000"/>
                  </a:schemeClr>
                </a:solidFill>
              </a:rPr>
              <a:t>Oppgaver</a:t>
            </a:r>
          </a:p>
        </p:txBody>
      </p:sp>
      <p:sp>
        <p:nvSpPr>
          <p:cNvPr id="2" name="TekstSylinder 1"/>
          <p:cNvSpPr txBox="1"/>
          <p:nvPr/>
        </p:nvSpPr>
        <p:spPr>
          <a:xfrm>
            <a:off x="109537" y="1690688"/>
            <a:ext cx="11972925" cy="4585871"/>
          </a:xfrm>
          <a:prstGeom prst="rect">
            <a:avLst/>
          </a:prstGeom>
          <a:noFill/>
        </p:spPr>
        <p:txBody>
          <a:bodyPr wrap="square" rtlCol="0">
            <a:spAutoFit/>
          </a:bodyPr>
          <a:lstStyle/>
          <a:p>
            <a:pPr algn="ctr"/>
            <a:r>
              <a:rPr lang="nb-NO" sz="4000" b="1" dirty="0">
                <a:solidFill>
                  <a:schemeClr val="accent1">
                    <a:lumMod val="40000"/>
                    <a:lumOff val="60000"/>
                  </a:schemeClr>
                </a:solidFill>
              </a:rPr>
              <a:t>Diskuter i grupper og skriv ned svarene:</a:t>
            </a:r>
          </a:p>
          <a:p>
            <a:pPr marL="514350" indent="-514350">
              <a:buAutoNum type="arabicParenR"/>
            </a:pPr>
            <a:r>
              <a:rPr lang="nb-NO" sz="2800" b="1" dirty="0"/>
              <a:t>Hva er muslimer og kristne enige om når det gjelder Jesus? </a:t>
            </a:r>
            <a:br>
              <a:rPr lang="nb-NO" sz="2800" dirty="0"/>
            </a:br>
            <a:r>
              <a:rPr lang="nb-NO" sz="2800" dirty="0"/>
              <a:t>– nevn tre ting </a:t>
            </a:r>
            <a:br>
              <a:rPr lang="nb-NO" sz="2800" dirty="0"/>
            </a:br>
            <a:endParaRPr lang="nb-NO" sz="2800" dirty="0"/>
          </a:p>
          <a:p>
            <a:pPr marL="514350" indent="-514350">
              <a:buFontTx/>
              <a:buAutoNum type="arabicParenR"/>
            </a:pPr>
            <a:r>
              <a:rPr lang="nb-NO" sz="2800" b="1" dirty="0"/>
              <a:t>På hvilke tre sentrale områder forteller Koranen noe om Jesus som ikke er riktig i forhold til Bibelen?</a:t>
            </a:r>
            <a:br>
              <a:rPr lang="nb-NO" sz="2800" b="1" dirty="0"/>
            </a:br>
            <a:br>
              <a:rPr lang="nb-NO" sz="2800" b="1" dirty="0"/>
            </a:br>
            <a:r>
              <a:rPr lang="nb-NO" sz="2800" b="1" dirty="0">
                <a:solidFill>
                  <a:schemeClr val="accent1">
                    <a:lumMod val="40000"/>
                    <a:lumOff val="60000"/>
                  </a:schemeClr>
                </a:solidFill>
              </a:rPr>
              <a:t>EKSTRA:</a:t>
            </a:r>
          </a:p>
          <a:p>
            <a:pPr marL="514350" indent="-514350">
              <a:buFontTx/>
              <a:buAutoNum type="arabicParenR"/>
            </a:pPr>
            <a:r>
              <a:rPr lang="nb-NO" sz="2800" b="1" dirty="0"/>
              <a:t>Hva er det Koranen forteller om Jesus og Bibelen som gir særlig to utfordringer for muslimer?</a:t>
            </a:r>
            <a:endParaRPr lang="nb-NO" sz="2800" dirty="0"/>
          </a:p>
        </p:txBody>
      </p:sp>
    </p:spTree>
    <p:extLst>
      <p:ext uri="{BB962C8B-B14F-4D97-AF65-F5344CB8AC3E}">
        <p14:creationId xmlns:p14="http://schemas.microsoft.com/office/powerpoint/2010/main" val="46651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lassholder for innhold 4"/>
          <p:cNvPicPr>
            <a:picLocks noGrp="1" noChangeAspect="1"/>
          </p:cNvPicPr>
          <p:nvPr>
            <p:ph sz="half" idx="1"/>
          </p:nvPr>
        </p:nvPicPr>
        <p:blipFill rotWithShape="1">
          <a:blip r:embed="rId3">
            <a:extLst>
              <a:ext uri="{28A0092B-C50C-407E-A947-70E740481C1C}">
                <a14:useLocalDpi xmlns:a14="http://schemas.microsoft.com/office/drawing/2010/main" val="0"/>
              </a:ext>
            </a:extLst>
          </a:blip>
          <a:srcRect t="13965" b="4948"/>
          <a:stretch/>
        </p:blipFill>
        <p:spPr>
          <a:xfrm>
            <a:off x="3843338" y="1843089"/>
            <a:ext cx="7846729" cy="4772024"/>
          </a:xfrm>
        </p:spPr>
      </p:pic>
      <p:sp>
        <p:nvSpPr>
          <p:cNvPr id="6" name="Rektangel 5"/>
          <p:cNvSpPr/>
          <p:nvPr/>
        </p:nvSpPr>
        <p:spPr>
          <a:xfrm>
            <a:off x="457200" y="2228851"/>
            <a:ext cx="3043238" cy="1569660"/>
          </a:xfrm>
          <a:prstGeom prst="rect">
            <a:avLst/>
          </a:prstGeom>
        </p:spPr>
        <p:txBody>
          <a:bodyPr wrap="square">
            <a:spAutoFit/>
          </a:bodyPr>
          <a:lstStyle/>
          <a:p>
            <a:r>
              <a:rPr lang="nb-NO" sz="4800" b="1" dirty="0">
                <a:solidFill>
                  <a:schemeClr val="accent1">
                    <a:lumMod val="40000"/>
                    <a:lumOff val="60000"/>
                  </a:schemeClr>
                </a:solidFill>
              </a:rPr>
              <a:t>a) Født av en jomfru</a:t>
            </a:r>
          </a:p>
        </p:txBody>
      </p:sp>
      <p:sp>
        <p:nvSpPr>
          <p:cNvPr id="8" name="Tittel 1"/>
          <p:cNvSpPr>
            <a:spLocks noGrp="1"/>
          </p:cNvSpPr>
          <p:nvPr>
            <p:ph type="title"/>
          </p:nvPr>
        </p:nvSpPr>
        <p:spPr/>
        <p:txBody>
          <a:bodyPr>
            <a:noAutofit/>
          </a:bodyPr>
          <a:lstStyle/>
          <a:p>
            <a:r>
              <a:rPr lang="nb-NO" sz="8800" b="1" dirty="0">
                <a:solidFill>
                  <a:schemeClr val="accent4">
                    <a:lumMod val="60000"/>
                    <a:lumOff val="40000"/>
                  </a:schemeClr>
                </a:solidFill>
              </a:rPr>
              <a:t>Hva er det enighet om?</a:t>
            </a:r>
          </a:p>
        </p:txBody>
      </p:sp>
      <p:sp>
        <p:nvSpPr>
          <p:cNvPr id="2" name="Rektangel 1"/>
          <p:cNvSpPr/>
          <p:nvPr/>
        </p:nvSpPr>
        <p:spPr>
          <a:xfrm>
            <a:off x="9052870" y="6245781"/>
            <a:ext cx="2637197" cy="369332"/>
          </a:xfrm>
          <a:prstGeom prst="rect">
            <a:avLst/>
          </a:prstGeom>
        </p:spPr>
        <p:txBody>
          <a:bodyPr wrap="none">
            <a:spAutoFit/>
          </a:bodyPr>
          <a:lstStyle/>
          <a:p>
            <a:r>
              <a:rPr lang="nb-NO" dirty="0"/>
              <a:t>Bilde: freebibleimages.org</a:t>
            </a:r>
          </a:p>
        </p:txBody>
      </p:sp>
    </p:spTree>
    <p:extLst>
      <p:ext uri="{BB962C8B-B14F-4D97-AF65-F5344CB8AC3E}">
        <p14:creationId xmlns:p14="http://schemas.microsoft.com/office/powerpoint/2010/main" val="1946874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5"/>
          <p:cNvSpPr/>
          <p:nvPr/>
        </p:nvSpPr>
        <p:spPr>
          <a:xfrm>
            <a:off x="457200" y="2228851"/>
            <a:ext cx="4343400" cy="1569660"/>
          </a:xfrm>
          <a:prstGeom prst="rect">
            <a:avLst/>
          </a:prstGeom>
        </p:spPr>
        <p:txBody>
          <a:bodyPr wrap="square">
            <a:spAutoFit/>
          </a:bodyPr>
          <a:lstStyle/>
          <a:p>
            <a:r>
              <a:rPr lang="nb-NO" sz="4800" b="1" dirty="0">
                <a:solidFill>
                  <a:schemeClr val="accent1">
                    <a:lumMod val="40000"/>
                    <a:lumOff val="60000"/>
                  </a:schemeClr>
                </a:solidFill>
              </a:rPr>
              <a:t>b) Jesus gjorde mirakler</a:t>
            </a:r>
          </a:p>
        </p:txBody>
      </p:sp>
      <p:sp>
        <p:nvSpPr>
          <p:cNvPr id="8" name="Tittel 1"/>
          <p:cNvSpPr>
            <a:spLocks noGrp="1"/>
          </p:cNvSpPr>
          <p:nvPr>
            <p:ph type="title"/>
          </p:nvPr>
        </p:nvSpPr>
        <p:spPr/>
        <p:txBody>
          <a:bodyPr>
            <a:noAutofit/>
          </a:bodyPr>
          <a:lstStyle/>
          <a:p>
            <a:r>
              <a:rPr lang="nb-NO" sz="8800" b="1" dirty="0">
                <a:solidFill>
                  <a:schemeClr val="accent4">
                    <a:lumMod val="60000"/>
                    <a:lumOff val="40000"/>
                  </a:schemeClr>
                </a:solidFill>
              </a:rPr>
              <a:t>Hva er det enighet om?</a:t>
            </a:r>
          </a:p>
        </p:txBody>
      </p:sp>
      <p:pic>
        <p:nvPicPr>
          <p:cNvPr id="3" name="Plassholder for innhold 2"/>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4930414" y="1829595"/>
            <a:ext cx="6467475" cy="4850606"/>
          </a:xfrm>
        </p:spPr>
      </p:pic>
      <p:sp>
        <p:nvSpPr>
          <p:cNvPr id="4" name="Rektangel 3"/>
          <p:cNvSpPr/>
          <p:nvPr/>
        </p:nvSpPr>
        <p:spPr>
          <a:xfrm>
            <a:off x="8507052" y="6310869"/>
            <a:ext cx="2637197" cy="369332"/>
          </a:xfrm>
          <a:prstGeom prst="rect">
            <a:avLst/>
          </a:prstGeom>
        </p:spPr>
        <p:txBody>
          <a:bodyPr wrap="none">
            <a:spAutoFit/>
          </a:bodyPr>
          <a:lstStyle/>
          <a:p>
            <a:r>
              <a:rPr lang="nb-NO" dirty="0"/>
              <a:t>Bilde: freebibleimages.org</a:t>
            </a:r>
          </a:p>
        </p:txBody>
      </p:sp>
    </p:spTree>
    <p:extLst>
      <p:ext uri="{BB962C8B-B14F-4D97-AF65-F5344CB8AC3E}">
        <p14:creationId xmlns:p14="http://schemas.microsoft.com/office/powerpoint/2010/main" val="3954844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5"/>
          <p:cNvSpPr/>
          <p:nvPr/>
        </p:nvSpPr>
        <p:spPr>
          <a:xfrm>
            <a:off x="6815138" y="2586038"/>
            <a:ext cx="4800600" cy="830997"/>
          </a:xfrm>
          <a:prstGeom prst="rect">
            <a:avLst/>
          </a:prstGeom>
        </p:spPr>
        <p:txBody>
          <a:bodyPr wrap="square">
            <a:spAutoFit/>
          </a:bodyPr>
          <a:lstStyle/>
          <a:p>
            <a:r>
              <a:rPr lang="nb-NO" sz="4800" b="1" dirty="0">
                <a:solidFill>
                  <a:schemeClr val="accent1">
                    <a:lumMod val="40000"/>
                    <a:lumOff val="60000"/>
                  </a:schemeClr>
                </a:solidFill>
              </a:rPr>
              <a:t>c) Jesu gjenkomst</a:t>
            </a:r>
          </a:p>
        </p:txBody>
      </p:sp>
      <p:sp>
        <p:nvSpPr>
          <p:cNvPr id="8" name="Tittel 1"/>
          <p:cNvSpPr>
            <a:spLocks noGrp="1"/>
          </p:cNvSpPr>
          <p:nvPr>
            <p:ph type="title"/>
          </p:nvPr>
        </p:nvSpPr>
        <p:spPr/>
        <p:txBody>
          <a:bodyPr>
            <a:noAutofit/>
          </a:bodyPr>
          <a:lstStyle/>
          <a:p>
            <a:r>
              <a:rPr lang="nb-NO" sz="8800" b="1" dirty="0">
                <a:solidFill>
                  <a:schemeClr val="accent4">
                    <a:lumMod val="60000"/>
                    <a:lumOff val="40000"/>
                  </a:schemeClr>
                </a:solidFill>
              </a:rPr>
              <a:t>Hva er det enighet om?</a:t>
            </a:r>
          </a:p>
        </p:txBody>
      </p:sp>
      <p:pic>
        <p:nvPicPr>
          <p:cNvPr id="2" name="Bild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7675" y="1813877"/>
            <a:ext cx="5995988" cy="4496991"/>
          </a:xfrm>
          <a:prstGeom prst="rect">
            <a:avLst/>
          </a:prstGeom>
        </p:spPr>
      </p:pic>
      <p:sp>
        <p:nvSpPr>
          <p:cNvPr id="9" name="Rektangel 8"/>
          <p:cNvSpPr/>
          <p:nvPr/>
        </p:nvSpPr>
        <p:spPr>
          <a:xfrm>
            <a:off x="3634170" y="5784374"/>
            <a:ext cx="2637197" cy="369332"/>
          </a:xfrm>
          <a:prstGeom prst="rect">
            <a:avLst/>
          </a:prstGeom>
        </p:spPr>
        <p:txBody>
          <a:bodyPr wrap="none">
            <a:spAutoFit/>
          </a:bodyPr>
          <a:lstStyle/>
          <a:p>
            <a:r>
              <a:rPr lang="nb-NO" dirty="0"/>
              <a:t>Bilde: freebibleimages.org</a:t>
            </a:r>
          </a:p>
        </p:txBody>
      </p:sp>
    </p:spTree>
    <p:extLst>
      <p:ext uri="{BB962C8B-B14F-4D97-AF65-F5344CB8AC3E}">
        <p14:creationId xmlns:p14="http://schemas.microsoft.com/office/powerpoint/2010/main" val="2244765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5"/>
          <p:cNvSpPr/>
          <p:nvPr/>
        </p:nvSpPr>
        <p:spPr>
          <a:xfrm>
            <a:off x="6999644" y="2323029"/>
            <a:ext cx="3644544" cy="2308324"/>
          </a:xfrm>
          <a:prstGeom prst="rect">
            <a:avLst/>
          </a:prstGeom>
        </p:spPr>
        <p:txBody>
          <a:bodyPr wrap="square">
            <a:spAutoFit/>
          </a:bodyPr>
          <a:lstStyle/>
          <a:p>
            <a:r>
              <a:rPr lang="nb-NO" sz="4800" b="1" dirty="0">
                <a:solidFill>
                  <a:schemeClr val="accent1">
                    <a:lumMod val="40000"/>
                    <a:lumOff val="60000"/>
                  </a:schemeClr>
                </a:solidFill>
              </a:rPr>
              <a:t>a) Koranen: </a:t>
            </a:r>
            <a:br>
              <a:rPr lang="nb-NO" sz="4800" b="1" dirty="0">
                <a:solidFill>
                  <a:schemeClr val="accent1">
                    <a:lumMod val="40000"/>
                    <a:lumOff val="60000"/>
                  </a:schemeClr>
                </a:solidFill>
              </a:rPr>
            </a:br>
            <a:r>
              <a:rPr lang="nb-NO" sz="4800" b="1" dirty="0">
                <a:solidFill>
                  <a:schemeClr val="accent1">
                    <a:lumMod val="40000"/>
                    <a:lumOff val="60000"/>
                  </a:schemeClr>
                </a:solidFill>
              </a:rPr>
              <a:t>Jesus profet, IKKE Gud</a:t>
            </a:r>
          </a:p>
        </p:txBody>
      </p:sp>
      <p:sp>
        <p:nvSpPr>
          <p:cNvPr id="8" name="Tittel 1"/>
          <p:cNvSpPr>
            <a:spLocks noGrp="1"/>
          </p:cNvSpPr>
          <p:nvPr>
            <p:ph type="title"/>
          </p:nvPr>
        </p:nvSpPr>
        <p:spPr/>
        <p:txBody>
          <a:bodyPr>
            <a:noAutofit/>
          </a:bodyPr>
          <a:lstStyle/>
          <a:p>
            <a:r>
              <a:rPr lang="nb-NO" sz="8800" b="1" dirty="0">
                <a:solidFill>
                  <a:schemeClr val="accent4">
                    <a:lumMod val="60000"/>
                    <a:lumOff val="40000"/>
                  </a:schemeClr>
                </a:solidFill>
              </a:rPr>
              <a:t>Hva er ulikt?</a:t>
            </a:r>
          </a:p>
        </p:txBody>
      </p:sp>
      <p:pic>
        <p:nvPicPr>
          <p:cNvPr id="3" name="Bild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3386" y="1940644"/>
            <a:ext cx="5906809" cy="4430107"/>
          </a:xfrm>
          <a:prstGeom prst="rect">
            <a:avLst/>
          </a:prstGeom>
        </p:spPr>
      </p:pic>
      <p:sp>
        <p:nvSpPr>
          <p:cNvPr id="7" name="Rektangel 6"/>
          <p:cNvSpPr/>
          <p:nvPr/>
        </p:nvSpPr>
        <p:spPr>
          <a:xfrm>
            <a:off x="3702998" y="5998963"/>
            <a:ext cx="2637197" cy="369332"/>
          </a:xfrm>
          <a:prstGeom prst="rect">
            <a:avLst/>
          </a:prstGeom>
        </p:spPr>
        <p:txBody>
          <a:bodyPr wrap="none">
            <a:spAutoFit/>
          </a:bodyPr>
          <a:lstStyle/>
          <a:p>
            <a:r>
              <a:rPr lang="nb-NO" dirty="0">
                <a:solidFill>
                  <a:schemeClr val="bg1"/>
                </a:solidFill>
              </a:rPr>
              <a:t>Bilde: freebibleimages.org</a:t>
            </a:r>
          </a:p>
        </p:txBody>
      </p:sp>
      <p:sp>
        <p:nvSpPr>
          <p:cNvPr id="4" name="TekstSylinder 3"/>
          <p:cNvSpPr txBox="1"/>
          <p:nvPr/>
        </p:nvSpPr>
        <p:spPr>
          <a:xfrm>
            <a:off x="1923434" y="1462653"/>
            <a:ext cx="3757612" cy="5386090"/>
          </a:xfrm>
          <a:prstGeom prst="rect">
            <a:avLst/>
          </a:prstGeom>
          <a:noFill/>
        </p:spPr>
        <p:txBody>
          <a:bodyPr wrap="square" rtlCol="0">
            <a:spAutoFit/>
          </a:bodyPr>
          <a:lstStyle/>
          <a:p>
            <a:r>
              <a:rPr lang="nb-NO" sz="34400" dirty="0">
                <a:solidFill>
                  <a:srgbClr val="FF0000"/>
                </a:solidFill>
              </a:rPr>
              <a:t>x</a:t>
            </a:r>
            <a:endParaRPr lang="nb-NO" sz="41300" dirty="0">
              <a:solidFill>
                <a:srgbClr val="FF0000"/>
              </a:solidFill>
            </a:endParaRPr>
          </a:p>
        </p:txBody>
      </p:sp>
    </p:spTree>
    <p:extLst>
      <p:ext uri="{BB962C8B-B14F-4D97-AF65-F5344CB8AC3E}">
        <p14:creationId xmlns:p14="http://schemas.microsoft.com/office/powerpoint/2010/main" val="1572532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5"/>
          <p:cNvSpPr/>
          <p:nvPr/>
        </p:nvSpPr>
        <p:spPr>
          <a:xfrm>
            <a:off x="391832" y="2491352"/>
            <a:ext cx="5704168" cy="1569660"/>
          </a:xfrm>
          <a:prstGeom prst="rect">
            <a:avLst/>
          </a:prstGeom>
        </p:spPr>
        <p:txBody>
          <a:bodyPr wrap="square">
            <a:spAutoFit/>
          </a:bodyPr>
          <a:lstStyle/>
          <a:p>
            <a:r>
              <a:rPr lang="nb-NO" sz="4800" b="1" dirty="0">
                <a:solidFill>
                  <a:schemeClr val="accent1">
                    <a:lumMod val="40000"/>
                    <a:lumOff val="60000"/>
                  </a:schemeClr>
                </a:solidFill>
              </a:rPr>
              <a:t>b) Koranen: </a:t>
            </a:r>
            <a:br>
              <a:rPr lang="nb-NO" sz="4800" b="1" dirty="0">
                <a:solidFill>
                  <a:schemeClr val="accent1">
                    <a:lumMod val="40000"/>
                    <a:lumOff val="60000"/>
                  </a:schemeClr>
                </a:solidFill>
              </a:rPr>
            </a:br>
            <a:r>
              <a:rPr lang="nb-NO" sz="4800" b="1" dirty="0">
                <a:solidFill>
                  <a:schemeClr val="accent1">
                    <a:lumMod val="40000"/>
                    <a:lumOff val="60000"/>
                  </a:schemeClr>
                </a:solidFill>
              </a:rPr>
              <a:t>Gud har INGEN sønn</a:t>
            </a:r>
          </a:p>
        </p:txBody>
      </p:sp>
      <p:sp>
        <p:nvSpPr>
          <p:cNvPr id="8" name="Tittel 1"/>
          <p:cNvSpPr>
            <a:spLocks noGrp="1"/>
          </p:cNvSpPr>
          <p:nvPr>
            <p:ph type="title"/>
          </p:nvPr>
        </p:nvSpPr>
        <p:spPr/>
        <p:txBody>
          <a:bodyPr>
            <a:noAutofit/>
          </a:bodyPr>
          <a:lstStyle/>
          <a:p>
            <a:r>
              <a:rPr lang="nb-NO" sz="8800" b="1" dirty="0">
                <a:solidFill>
                  <a:schemeClr val="accent4">
                    <a:lumMod val="60000"/>
                    <a:lumOff val="40000"/>
                  </a:schemeClr>
                </a:solidFill>
              </a:rPr>
              <a:t>Hva er ulikt?</a:t>
            </a:r>
          </a:p>
        </p:txBody>
      </p:sp>
      <p:pic>
        <p:nvPicPr>
          <p:cNvPr id="3" name="Bild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83118" y="1953697"/>
            <a:ext cx="5906809" cy="4430107"/>
          </a:xfrm>
          <a:prstGeom prst="rect">
            <a:avLst/>
          </a:prstGeom>
        </p:spPr>
      </p:pic>
      <p:sp>
        <p:nvSpPr>
          <p:cNvPr id="7" name="Rektangel 6"/>
          <p:cNvSpPr/>
          <p:nvPr/>
        </p:nvSpPr>
        <p:spPr>
          <a:xfrm>
            <a:off x="9306845" y="6014472"/>
            <a:ext cx="2637197" cy="369332"/>
          </a:xfrm>
          <a:prstGeom prst="rect">
            <a:avLst/>
          </a:prstGeom>
        </p:spPr>
        <p:txBody>
          <a:bodyPr wrap="none">
            <a:spAutoFit/>
          </a:bodyPr>
          <a:lstStyle/>
          <a:p>
            <a:r>
              <a:rPr lang="nb-NO" dirty="0">
                <a:solidFill>
                  <a:schemeClr val="bg1"/>
                </a:solidFill>
              </a:rPr>
              <a:t>Bilde: freebibleimages.org</a:t>
            </a:r>
          </a:p>
        </p:txBody>
      </p:sp>
      <p:sp>
        <p:nvSpPr>
          <p:cNvPr id="4" name="TekstSylinder 3"/>
          <p:cNvSpPr txBox="1"/>
          <p:nvPr/>
        </p:nvSpPr>
        <p:spPr>
          <a:xfrm>
            <a:off x="7540921" y="1471910"/>
            <a:ext cx="3757612" cy="5386090"/>
          </a:xfrm>
          <a:prstGeom prst="rect">
            <a:avLst/>
          </a:prstGeom>
          <a:noFill/>
        </p:spPr>
        <p:txBody>
          <a:bodyPr wrap="square" rtlCol="0">
            <a:spAutoFit/>
          </a:bodyPr>
          <a:lstStyle/>
          <a:p>
            <a:r>
              <a:rPr lang="nb-NO" sz="34400" dirty="0">
                <a:solidFill>
                  <a:srgbClr val="FF0000"/>
                </a:solidFill>
              </a:rPr>
              <a:t>x</a:t>
            </a:r>
            <a:endParaRPr lang="nb-NO" sz="41300" dirty="0">
              <a:solidFill>
                <a:srgbClr val="FF0000"/>
              </a:solidFill>
            </a:endParaRPr>
          </a:p>
        </p:txBody>
      </p:sp>
    </p:spTree>
    <p:extLst>
      <p:ext uri="{BB962C8B-B14F-4D97-AF65-F5344CB8AC3E}">
        <p14:creationId xmlns:p14="http://schemas.microsoft.com/office/powerpoint/2010/main" val="3732577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5"/>
          <p:cNvSpPr/>
          <p:nvPr/>
        </p:nvSpPr>
        <p:spPr>
          <a:xfrm>
            <a:off x="391832" y="2491352"/>
            <a:ext cx="5704168" cy="2308324"/>
          </a:xfrm>
          <a:prstGeom prst="rect">
            <a:avLst/>
          </a:prstGeom>
        </p:spPr>
        <p:txBody>
          <a:bodyPr wrap="square">
            <a:spAutoFit/>
          </a:bodyPr>
          <a:lstStyle/>
          <a:p>
            <a:r>
              <a:rPr lang="nb-NO" sz="4800" b="1" dirty="0">
                <a:solidFill>
                  <a:schemeClr val="accent1">
                    <a:lumMod val="40000"/>
                    <a:lumOff val="60000"/>
                  </a:schemeClr>
                </a:solidFill>
              </a:rPr>
              <a:t>c) Koranen: </a:t>
            </a:r>
            <a:br>
              <a:rPr lang="nb-NO" sz="4800" b="1" dirty="0">
                <a:solidFill>
                  <a:schemeClr val="accent1">
                    <a:lumMod val="40000"/>
                    <a:lumOff val="60000"/>
                  </a:schemeClr>
                </a:solidFill>
              </a:rPr>
            </a:br>
            <a:r>
              <a:rPr lang="nb-NO" sz="4800" b="1" dirty="0">
                <a:solidFill>
                  <a:schemeClr val="accent1">
                    <a:lumMod val="40000"/>
                    <a:lumOff val="60000"/>
                  </a:schemeClr>
                </a:solidFill>
              </a:rPr>
              <a:t>Jesus ble IKKE korsfestet</a:t>
            </a:r>
          </a:p>
        </p:txBody>
      </p:sp>
      <p:sp>
        <p:nvSpPr>
          <p:cNvPr id="8" name="Tittel 1"/>
          <p:cNvSpPr>
            <a:spLocks noGrp="1"/>
          </p:cNvSpPr>
          <p:nvPr>
            <p:ph type="title"/>
          </p:nvPr>
        </p:nvSpPr>
        <p:spPr/>
        <p:txBody>
          <a:bodyPr>
            <a:noAutofit/>
          </a:bodyPr>
          <a:lstStyle/>
          <a:p>
            <a:r>
              <a:rPr lang="nb-NO" sz="8800" b="1" dirty="0">
                <a:solidFill>
                  <a:schemeClr val="accent4">
                    <a:lumMod val="60000"/>
                    <a:lumOff val="40000"/>
                  </a:schemeClr>
                </a:solidFill>
              </a:rPr>
              <a:t>Hva er ulikt?</a:t>
            </a:r>
          </a:p>
        </p:txBody>
      </p:sp>
      <p:pic>
        <p:nvPicPr>
          <p:cNvPr id="5" name="Bil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14913" y="1788139"/>
            <a:ext cx="6529387" cy="4897040"/>
          </a:xfrm>
          <a:prstGeom prst="rect">
            <a:avLst/>
          </a:prstGeom>
        </p:spPr>
      </p:pic>
      <p:sp>
        <p:nvSpPr>
          <p:cNvPr id="9" name="TekstSylinder 8"/>
          <p:cNvSpPr txBox="1"/>
          <p:nvPr/>
        </p:nvSpPr>
        <p:spPr>
          <a:xfrm>
            <a:off x="6877205" y="1275277"/>
            <a:ext cx="3757612" cy="5386090"/>
          </a:xfrm>
          <a:prstGeom prst="rect">
            <a:avLst/>
          </a:prstGeom>
          <a:noFill/>
        </p:spPr>
        <p:txBody>
          <a:bodyPr wrap="square" rtlCol="0">
            <a:spAutoFit/>
          </a:bodyPr>
          <a:lstStyle/>
          <a:p>
            <a:r>
              <a:rPr lang="nb-NO" sz="34400" dirty="0">
                <a:solidFill>
                  <a:srgbClr val="FF0000"/>
                </a:solidFill>
              </a:rPr>
              <a:t>x</a:t>
            </a:r>
            <a:endParaRPr lang="nb-NO" sz="41300" dirty="0">
              <a:solidFill>
                <a:srgbClr val="FF0000"/>
              </a:solidFill>
            </a:endParaRPr>
          </a:p>
        </p:txBody>
      </p:sp>
      <p:sp>
        <p:nvSpPr>
          <p:cNvPr id="10" name="Rektangel 9"/>
          <p:cNvSpPr/>
          <p:nvPr/>
        </p:nvSpPr>
        <p:spPr>
          <a:xfrm>
            <a:off x="8907103" y="6315847"/>
            <a:ext cx="2637197" cy="369332"/>
          </a:xfrm>
          <a:prstGeom prst="rect">
            <a:avLst/>
          </a:prstGeom>
        </p:spPr>
        <p:txBody>
          <a:bodyPr wrap="none">
            <a:spAutoFit/>
          </a:bodyPr>
          <a:lstStyle/>
          <a:p>
            <a:r>
              <a:rPr lang="nb-NO" dirty="0"/>
              <a:t>Bilde: freebibleimages.org</a:t>
            </a:r>
          </a:p>
        </p:txBody>
      </p:sp>
    </p:spTree>
    <p:extLst>
      <p:ext uri="{BB962C8B-B14F-4D97-AF65-F5344CB8AC3E}">
        <p14:creationId xmlns:p14="http://schemas.microsoft.com/office/powerpoint/2010/main" val="3355970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5"/>
          <p:cNvSpPr/>
          <p:nvPr/>
        </p:nvSpPr>
        <p:spPr>
          <a:xfrm>
            <a:off x="0" y="1690688"/>
            <a:ext cx="12192000" cy="1569660"/>
          </a:xfrm>
          <a:prstGeom prst="rect">
            <a:avLst/>
          </a:prstGeom>
        </p:spPr>
        <p:txBody>
          <a:bodyPr wrap="square">
            <a:spAutoFit/>
          </a:bodyPr>
          <a:lstStyle/>
          <a:p>
            <a:pPr algn="ctr"/>
            <a:r>
              <a:rPr lang="nb-NO" sz="4800" b="1" dirty="0">
                <a:solidFill>
                  <a:schemeClr val="accent1">
                    <a:lumMod val="40000"/>
                    <a:lumOff val="60000"/>
                  </a:schemeClr>
                </a:solidFill>
              </a:rPr>
              <a:t>a) Koranen motsier historieforskning</a:t>
            </a:r>
          </a:p>
          <a:p>
            <a:endParaRPr lang="nb-NO" sz="4800" b="1" dirty="0">
              <a:solidFill>
                <a:schemeClr val="accent1">
                  <a:lumMod val="40000"/>
                  <a:lumOff val="60000"/>
                </a:schemeClr>
              </a:solidFill>
            </a:endParaRPr>
          </a:p>
        </p:txBody>
      </p:sp>
      <p:sp>
        <p:nvSpPr>
          <p:cNvPr id="8" name="Tittel 1"/>
          <p:cNvSpPr>
            <a:spLocks noGrp="1"/>
          </p:cNvSpPr>
          <p:nvPr>
            <p:ph type="title"/>
          </p:nvPr>
        </p:nvSpPr>
        <p:spPr/>
        <p:txBody>
          <a:bodyPr>
            <a:noAutofit/>
          </a:bodyPr>
          <a:lstStyle/>
          <a:p>
            <a:r>
              <a:rPr lang="nb-NO" b="1" dirty="0">
                <a:solidFill>
                  <a:schemeClr val="accent4">
                    <a:lumMod val="60000"/>
                    <a:lumOff val="40000"/>
                  </a:schemeClr>
                </a:solidFill>
              </a:rPr>
              <a:t>Hvilke utfordringer gir dette?</a:t>
            </a:r>
          </a:p>
        </p:txBody>
      </p:sp>
      <p:pic>
        <p:nvPicPr>
          <p:cNvPr id="2" name="Bild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6497" y="2511636"/>
            <a:ext cx="5600700" cy="4200523"/>
          </a:xfrm>
          <a:prstGeom prst="rect">
            <a:avLst/>
          </a:prstGeom>
        </p:spPr>
      </p:pic>
      <p:sp>
        <p:nvSpPr>
          <p:cNvPr id="4" name="Rektangel 3"/>
          <p:cNvSpPr/>
          <p:nvPr/>
        </p:nvSpPr>
        <p:spPr>
          <a:xfrm>
            <a:off x="7953487" y="6380079"/>
            <a:ext cx="2637197" cy="369332"/>
          </a:xfrm>
          <a:prstGeom prst="rect">
            <a:avLst/>
          </a:prstGeom>
        </p:spPr>
        <p:txBody>
          <a:bodyPr wrap="none">
            <a:spAutoFit/>
          </a:bodyPr>
          <a:lstStyle/>
          <a:p>
            <a:r>
              <a:rPr lang="nb-NO" dirty="0"/>
              <a:t>Bilde: freebibleimages.org</a:t>
            </a:r>
          </a:p>
        </p:txBody>
      </p:sp>
      <p:sp>
        <p:nvSpPr>
          <p:cNvPr id="7" name="Bildeforklaring formet som en ellipse 6"/>
          <p:cNvSpPr/>
          <p:nvPr/>
        </p:nvSpPr>
        <p:spPr>
          <a:xfrm>
            <a:off x="185738" y="2857501"/>
            <a:ext cx="4514850" cy="2014537"/>
          </a:xfrm>
          <a:prstGeom prst="wedgeEllipseCallout">
            <a:avLst>
              <a:gd name="adj1" fmla="val 24328"/>
              <a:gd name="adj2" fmla="val 77186"/>
            </a:avLst>
          </a:prstGeom>
          <a:solidFill>
            <a:schemeClr val="tx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2600" i="1" dirty="0">
                <a:solidFill>
                  <a:schemeClr val="bg1"/>
                </a:solidFill>
              </a:rPr>
              <a:t>«Korsfestelsen av Jesus fra Nasaret er et udiskuterbart fakta.»</a:t>
            </a:r>
            <a:endParaRPr lang="nb-NO" sz="2600" dirty="0">
              <a:solidFill>
                <a:schemeClr val="bg1"/>
              </a:solidFill>
            </a:endParaRPr>
          </a:p>
        </p:txBody>
      </p:sp>
      <p:sp>
        <p:nvSpPr>
          <p:cNvPr id="11" name="TekstSylinder 10"/>
          <p:cNvSpPr txBox="1"/>
          <p:nvPr/>
        </p:nvSpPr>
        <p:spPr>
          <a:xfrm>
            <a:off x="1615484" y="5462153"/>
            <a:ext cx="3686175" cy="461665"/>
          </a:xfrm>
          <a:prstGeom prst="rect">
            <a:avLst/>
          </a:prstGeom>
          <a:noFill/>
        </p:spPr>
        <p:txBody>
          <a:bodyPr wrap="square" rtlCol="0">
            <a:spAutoFit/>
          </a:bodyPr>
          <a:lstStyle/>
          <a:p>
            <a:r>
              <a:rPr lang="nb-NO" sz="2400" dirty="0"/>
              <a:t>Ateistisk historieforsker</a:t>
            </a:r>
          </a:p>
        </p:txBody>
      </p:sp>
    </p:spTree>
    <p:extLst>
      <p:ext uri="{BB962C8B-B14F-4D97-AF65-F5344CB8AC3E}">
        <p14:creationId xmlns:p14="http://schemas.microsoft.com/office/powerpoint/2010/main" val="1021153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5"/>
          <p:cNvSpPr/>
          <p:nvPr/>
        </p:nvSpPr>
        <p:spPr>
          <a:xfrm>
            <a:off x="114301" y="1881766"/>
            <a:ext cx="11972924" cy="2031325"/>
          </a:xfrm>
          <a:prstGeom prst="rect">
            <a:avLst/>
          </a:prstGeom>
        </p:spPr>
        <p:txBody>
          <a:bodyPr wrap="square">
            <a:spAutoFit/>
          </a:bodyPr>
          <a:lstStyle/>
          <a:p>
            <a:r>
              <a:rPr lang="nb-NO" sz="3900" b="1" dirty="0">
                <a:solidFill>
                  <a:schemeClr val="accent1">
                    <a:lumMod val="40000"/>
                    <a:lumOff val="60000"/>
                  </a:schemeClr>
                </a:solidFill>
              </a:rPr>
              <a:t>b) Koranens syn på evangeliene gir muslimer et dilemma:</a:t>
            </a:r>
          </a:p>
          <a:p>
            <a:pPr algn="ctr"/>
            <a:r>
              <a:rPr lang="nb-NO" sz="3900" b="1" i="1" dirty="0">
                <a:solidFill>
                  <a:schemeClr val="accent1">
                    <a:lumMod val="40000"/>
                    <a:lumOff val="60000"/>
                  </a:schemeClr>
                </a:solidFill>
              </a:rPr>
              <a:t>- Hva er sannheten?</a:t>
            </a:r>
          </a:p>
          <a:p>
            <a:endParaRPr lang="nb-NO" sz="4800" b="1" dirty="0">
              <a:solidFill>
                <a:schemeClr val="accent1">
                  <a:lumMod val="40000"/>
                  <a:lumOff val="60000"/>
                </a:schemeClr>
              </a:solidFill>
            </a:endParaRPr>
          </a:p>
        </p:txBody>
      </p:sp>
      <p:sp>
        <p:nvSpPr>
          <p:cNvPr id="8" name="Tittel 1"/>
          <p:cNvSpPr>
            <a:spLocks noGrp="1"/>
          </p:cNvSpPr>
          <p:nvPr>
            <p:ph type="title"/>
          </p:nvPr>
        </p:nvSpPr>
        <p:spPr/>
        <p:txBody>
          <a:bodyPr>
            <a:noAutofit/>
          </a:bodyPr>
          <a:lstStyle/>
          <a:p>
            <a:r>
              <a:rPr lang="nb-NO" b="1" dirty="0">
                <a:solidFill>
                  <a:schemeClr val="accent4">
                    <a:lumMod val="60000"/>
                    <a:lumOff val="40000"/>
                  </a:schemeClr>
                </a:solidFill>
              </a:rPr>
              <a:t>Hvilke utfordringer gir dette?</a:t>
            </a:r>
          </a:p>
        </p:txBody>
      </p:sp>
      <p:pic>
        <p:nvPicPr>
          <p:cNvPr id="9" name="Plassholder for innhold 5"/>
          <p:cNvPicPr>
            <a:picLocks noGrp="1" noChangeAspect="1"/>
          </p:cNvPicPr>
          <p:nvPr>
            <p:ph sz="half" idx="2"/>
          </p:nvPr>
        </p:nvPicPr>
        <p:blipFill rotWithShape="1">
          <a:blip r:embed="rId3" cstate="print">
            <a:extLst>
              <a:ext uri="{28A0092B-C50C-407E-A947-70E740481C1C}">
                <a14:useLocalDpi xmlns:a14="http://schemas.microsoft.com/office/drawing/2010/main" val="0"/>
              </a:ext>
            </a:extLst>
          </a:blip>
          <a:srcRect l="1" t="189" r="11299" b="-189"/>
          <a:stretch/>
        </p:blipFill>
        <p:spPr>
          <a:xfrm>
            <a:off x="380906" y="3014663"/>
            <a:ext cx="3529012" cy="2652399"/>
          </a:xfrm>
        </p:spPr>
      </p:pic>
      <p:pic>
        <p:nvPicPr>
          <p:cNvPr id="2" name="Bilde 1"/>
          <p:cNvPicPr>
            <a:picLocks noChangeAspect="1"/>
          </p:cNvPicPr>
          <p:nvPr/>
        </p:nvPicPr>
        <p:blipFill rotWithShape="1">
          <a:blip r:embed="rId4">
            <a:extLst>
              <a:ext uri="{28A0092B-C50C-407E-A947-70E740481C1C}">
                <a14:useLocalDpi xmlns:a14="http://schemas.microsoft.com/office/drawing/2010/main" val="0"/>
              </a:ext>
            </a:extLst>
          </a:blip>
          <a:srcRect l="16591" r="19058"/>
          <a:stretch/>
        </p:blipFill>
        <p:spPr>
          <a:xfrm>
            <a:off x="7858125" y="2958068"/>
            <a:ext cx="3700463" cy="2734039"/>
          </a:xfrm>
          <a:prstGeom prst="rect">
            <a:avLst/>
          </a:prstGeom>
        </p:spPr>
      </p:pic>
      <p:sp>
        <p:nvSpPr>
          <p:cNvPr id="3" name="Rektangel 2"/>
          <p:cNvSpPr/>
          <p:nvPr/>
        </p:nvSpPr>
        <p:spPr>
          <a:xfrm>
            <a:off x="9482137" y="6550223"/>
            <a:ext cx="1601016" cy="307777"/>
          </a:xfrm>
          <a:prstGeom prst="rect">
            <a:avLst/>
          </a:prstGeom>
        </p:spPr>
        <p:txBody>
          <a:bodyPr wrap="none">
            <a:spAutoFit/>
          </a:bodyPr>
          <a:lstStyle/>
          <a:p>
            <a:r>
              <a:rPr lang="nb-NO" sz="1400" dirty="0"/>
              <a:t>Bilder: Pixabay.com</a:t>
            </a:r>
          </a:p>
        </p:txBody>
      </p:sp>
      <p:pic>
        <p:nvPicPr>
          <p:cNvPr id="12" name="Bild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76523" y="4026666"/>
            <a:ext cx="3567302" cy="2677445"/>
          </a:xfrm>
          <a:prstGeom prst="rect">
            <a:avLst/>
          </a:prstGeom>
        </p:spPr>
      </p:pic>
      <p:sp>
        <p:nvSpPr>
          <p:cNvPr id="14" name="Bildeforklaring formet som en sky 13"/>
          <p:cNvSpPr/>
          <p:nvPr/>
        </p:nvSpPr>
        <p:spPr>
          <a:xfrm rot="626196">
            <a:off x="5290978" y="3458800"/>
            <a:ext cx="2114551" cy="1022156"/>
          </a:xfrm>
          <a:prstGeom prst="cloudCallout">
            <a:avLst>
              <a:gd name="adj1" fmla="val -1855"/>
              <a:gd name="adj2" fmla="val 74807"/>
            </a:avLst>
          </a:prstGeom>
          <a:solidFill>
            <a:srgbClr val="FFFFFF"/>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4400" b="1" dirty="0">
                <a:solidFill>
                  <a:schemeClr val="bg1"/>
                </a:solidFill>
              </a:rPr>
              <a:t>???</a:t>
            </a:r>
          </a:p>
        </p:txBody>
      </p:sp>
    </p:spTree>
    <p:extLst>
      <p:ext uri="{BB962C8B-B14F-4D97-AF65-F5344CB8AC3E}">
        <p14:creationId xmlns:p14="http://schemas.microsoft.com/office/powerpoint/2010/main" val="2949202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4" grpId="0" animBg="1"/>
    </p:bld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sjon1" id="{473F3BDC-7BF8-4E16-86E2-BF5EDD023669}" vid="{8C00AC83-17FC-4DB4-B5DF-ED100FEC1E9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Damaris Norge med svart bakgrunn</Template>
  <TotalTime>1547</TotalTime>
  <Words>3425</Words>
  <Application>Microsoft Office PowerPoint</Application>
  <PresentationFormat>Widescreen</PresentationFormat>
  <Paragraphs>199</Paragraphs>
  <Slides>10</Slides>
  <Notes>10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10</vt:i4>
      </vt:variant>
    </vt:vector>
  </HeadingPairs>
  <TitlesOfParts>
    <vt:vector size="14" baseType="lpstr">
      <vt:lpstr>Arial</vt:lpstr>
      <vt:lpstr>Calibri</vt:lpstr>
      <vt:lpstr>PT Sans</vt:lpstr>
      <vt:lpstr>Office-tema</vt:lpstr>
      <vt:lpstr>Jesus i Koranen</vt:lpstr>
      <vt:lpstr>Hva er det enighet om?</vt:lpstr>
      <vt:lpstr>Hva er det enighet om?</vt:lpstr>
      <vt:lpstr>Hva er det enighet om?</vt:lpstr>
      <vt:lpstr>Hva er ulikt?</vt:lpstr>
      <vt:lpstr>Hva er ulikt?</vt:lpstr>
      <vt:lpstr>Hva er ulikt?</vt:lpstr>
      <vt:lpstr>Hvilke utfordringer gir dette?</vt:lpstr>
      <vt:lpstr>Hvilke utfordringer gir dette?</vt:lpstr>
      <vt:lpstr>Oppgaver</vt:lpstr>
    </vt:vector>
  </TitlesOfParts>
  <Company>NLA  Høgskolen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Britt-Ellen Skregelid Birkeland</dc:creator>
  <cp:lastModifiedBy>Britt-Ellen Skregelid Birkeland</cp:lastModifiedBy>
  <cp:revision>33</cp:revision>
  <dcterms:created xsi:type="dcterms:W3CDTF">2018-07-05T12:41:32Z</dcterms:created>
  <dcterms:modified xsi:type="dcterms:W3CDTF">2021-02-28T15:55:38Z</dcterms:modified>
</cp:coreProperties>
</file>