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</p:sldMasterIdLst>
  <p:notesMasterIdLst>
    <p:notesMasterId r:id="rId20"/>
  </p:notesMasterIdLst>
  <p:sldIdLst>
    <p:sldId id="256" r:id="rId5"/>
    <p:sldId id="258" r:id="rId6"/>
    <p:sldId id="257" r:id="rId7"/>
    <p:sldId id="259" r:id="rId8"/>
    <p:sldId id="260" r:id="rId9"/>
    <p:sldId id="265" r:id="rId10"/>
    <p:sldId id="266" r:id="rId11"/>
    <p:sldId id="261" r:id="rId12"/>
    <p:sldId id="262" r:id="rId13"/>
    <p:sldId id="263" r:id="rId14"/>
    <p:sldId id="264" r:id="rId15"/>
    <p:sldId id="269" r:id="rId16"/>
    <p:sldId id="270" r:id="rId17"/>
    <p:sldId id="267" r:id="rId18"/>
    <p:sldId id="268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37AE55-8BC4-DD3E-BF3B-5B3C18C85026}" v="27" dt="2021-11-29T18:57:10.626"/>
    <p1510:client id="{C99C58BF-1998-47CE-AAAD-B28E239FE770}" v="2323" dt="2021-11-29T19:47:35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96" autoAdjust="0"/>
  </p:normalViewPr>
  <p:slideViewPr>
    <p:cSldViewPr snapToGrid="0">
      <p:cViewPr varScale="1">
        <p:scale>
          <a:sx n="94" d="100"/>
          <a:sy n="94" d="100"/>
        </p:scale>
        <p:origin x="11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36746-60C6-4D30-8CE5-8CF0F7977C52}" type="datetimeFigureOut">
              <a:rPr lang="nb-NO" smtClean="0"/>
              <a:t>22.02.2022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B02D-3592-4736-9792-628034D6884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91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PPT bygger på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</a:t>
            </a: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 som bærer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10.trinn (NLA Høgskolen) og er utarbeidet av Olav Sollid, skoleutvikler i KP-nett.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6B02D-3592-4736-9792-628034D6884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49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er godhet? Er det godhet av foreldrene å gi barna sine alt de ber om? Er det godhet å gi barn mye snop?</a:t>
            </a:r>
          </a:p>
          <a:p>
            <a:r>
              <a:rPr lang="nb-NO"/>
              <a:t>Hva er fred? Det greske ordet for fred, eirene, betyr «fravær av krig». Det hebraiske ordet «</a:t>
            </a:r>
            <a:r>
              <a:rPr lang="nb-NO" err="1"/>
              <a:t>shalom</a:t>
            </a:r>
            <a:r>
              <a:rPr lang="nb-NO"/>
              <a:t>» taler mer om en tilstand av lykke, tilfredsstillelse. </a:t>
            </a:r>
          </a:p>
          <a:p>
            <a:r>
              <a:rPr lang="nb-NO"/>
              <a:t>Hva er frihet? Er alle menneskene i Norge frie? Er det rett å si at vil lever i et fritt land i Norge? Vil alle være enige i det? Er det riktig å si det om ikke alle er enige?</a:t>
            </a:r>
          </a:p>
          <a:p>
            <a:r>
              <a:rPr lang="nb-NO"/>
              <a:t>Hva er ondskap?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6B02D-3592-4736-9792-628034D6884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55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Sokrates mente at hvis man vet hva som er rett, vil man gjøre det.</a:t>
            </a:r>
          </a:p>
          <a:p>
            <a:r>
              <a:rPr lang="nb-NO"/>
              <a:t>Sokrates ville også avsløre de som trodde de visste noe, uten at de virkelig å visste.</a:t>
            </a:r>
          </a:p>
          <a:p>
            <a:r>
              <a:rPr lang="nb-NO"/>
              <a:t>Hva er en rettferdig handling. Jo, det er å gi tilbake det du har lånt. Men om du har lånt våpen fra en mann som i mellomtiden har blitt </a:t>
            </a:r>
            <a:r>
              <a:rPr lang="nb-NO" err="1"/>
              <a:t>sinnsyk</a:t>
            </a:r>
            <a:r>
              <a:rPr lang="nb-NO"/>
              <a:t>, er det vil ikke «rettferdig» å gi våpnene tilbake til den </a:t>
            </a:r>
            <a:r>
              <a:rPr lang="nb-NO" err="1"/>
              <a:t>sinnsyke</a:t>
            </a:r>
            <a:r>
              <a:rPr lang="nb-NO"/>
              <a:t>.</a:t>
            </a:r>
          </a:p>
          <a:p>
            <a:endParaRPr lang="nb-NO"/>
          </a:p>
          <a:p>
            <a:r>
              <a:rPr lang="nb-NO"/>
              <a:t>Sokrates </a:t>
            </a:r>
            <a:r>
              <a:rPr lang="nb-NO" err="1"/>
              <a:t>kristiserte</a:t>
            </a:r>
            <a:r>
              <a:rPr lang="nb-NO"/>
              <a:t> både personer og samfunnsforhold. Han ble anklaget for ikke å tro på statens guder. Sokrates fikk valget mellom forvisning og å drikke gift. Han valgte det siste.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6B02D-3592-4736-9792-628034D6884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523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6B02D-3592-4736-9792-628034D6884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59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2/22/2022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3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9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8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7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2/22/2022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4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0" r:id="rId5"/>
    <p:sldLayoutId id="2147483746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3B06BE-EA23-41F8-95FA-C2121903A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58E42-9528-4E37-BD4B-D2153C0E3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429C4A7-5B38-4C47-B7A1-E3648886D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nb-NO" sz="5600">
                <a:solidFill>
                  <a:schemeClr val="bg1"/>
                </a:solidFill>
              </a:rPr>
              <a:t> Filosofi og filosofisk tenking</a:t>
            </a:r>
            <a:br>
              <a:rPr lang="nb-NO" sz="5600">
                <a:solidFill>
                  <a:schemeClr val="bg1"/>
                </a:solidFill>
              </a:rPr>
            </a:br>
            <a:endParaRPr lang="nb-NO" sz="560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86DD88F-7825-4FE0-AC1E-EC51C3605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3786" y="4682061"/>
            <a:ext cx="5355264" cy="950976"/>
          </a:xfrm>
        </p:spPr>
        <p:txBody>
          <a:bodyPr>
            <a:normAutofit fontScale="92500" lnSpcReduction="20000"/>
          </a:bodyPr>
          <a:lstStyle/>
          <a:p>
            <a:r>
              <a:rPr lang="nb-NO">
                <a:solidFill>
                  <a:schemeClr val="bg1"/>
                </a:solidFill>
              </a:rPr>
              <a:t>Kompetansemål:</a:t>
            </a:r>
          </a:p>
          <a:p>
            <a:r>
              <a:rPr lang="nb-NO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b-NO" sz="1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utforske etiske ideer fra sentrale skikkelser i filosofihistorien og anvende ideene til å drøfte aktuelle etiske spørsmål </a:t>
            </a:r>
            <a:endParaRPr lang="nb-NO" i="1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46AC851-6CF7-4A6A-8673-A279496CB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65"/>
          <a:stretch/>
        </p:blipFill>
        <p:spPr>
          <a:xfrm>
            <a:off x="616737" y="621793"/>
            <a:ext cx="4376501" cy="56144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BD1344-3ECB-4121-9DA5-5803B789F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777ED6-C75F-413D-B1A7-A87484859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38CB9E-8778-46C8-9564-691BCFA6C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AAFDA8-0685-4629-AEF8-A47DD6E97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35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6393D1-FE01-4458-8469-16008B18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nb-NO"/>
              <a:t>Aristoteles (384-322 </a:t>
            </a:r>
            <a:r>
              <a:rPr lang="nb-NO" err="1"/>
              <a:t>f.Kr</a:t>
            </a:r>
            <a:r>
              <a:rPr lang="nb-NO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0DA8A57-5751-4DBF-9968-AD53E3C5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03" y="1206900"/>
            <a:ext cx="2547743" cy="4462365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FE710B-D6FC-4227-BCD2-6C6B947F6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Var uenig med Platon:</a:t>
            </a:r>
          </a:p>
          <a:p>
            <a:r>
              <a:rPr lang="nb-NO"/>
              <a:t>Mennesket har en sjel, men sjelen har ikke levd før</a:t>
            </a:r>
          </a:p>
          <a:p>
            <a:r>
              <a:rPr lang="nb-NO"/>
              <a:t>Den fysiske verden er virkelig, ikke bare en kopi</a:t>
            </a:r>
          </a:p>
          <a:p>
            <a:endParaRPr lang="nb-NO"/>
          </a:p>
          <a:p>
            <a:r>
              <a:rPr lang="nb-NO"/>
              <a:t>All læring begynner med sansene, derfor er naturen viktig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948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8BC13B-BB6E-434A-8377-896ADA7C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Mer om Aristoteles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476CA6-037B-4C2F-8C77-553B20A63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Plantesjel, dyresjel og menneskesjel. Bare mennesket har evnen til å tenke og velge</a:t>
            </a:r>
          </a:p>
          <a:p>
            <a:pPr marL="0" indent="0">
              <a:buNone/>
            </a:pPr>
            <a:r>
              <a:rPr lang="nb-NO"/>
              <a:t>Uenig med Sokrates og Platon: selv om man tenker rett, kan man gjøre feil</a:t>
            </a:r>
          </a:p>
          <a:p>
            <a:pPr marL="0" indent="0">
              <a:buNone/>
            </a:pPr>
            <a:endParaRPr lang="nb-NO"/>
          </a:p>
          <a:p>
            <a:pPr>
              <a:buFontTx/>
              <a:buChar char="-"/>
            </a:pPr>
            <a:r>
              <a:rPr lang="nb-NO"/>
              <a:t>Man må øves i og oppdras til å gjøre gode gjerninger</a:t>
            </a:r>
          </a:p>
          <a:p>
            <a:pPr>
              <a:buFontTx/>
              <a:buChar char="-"/>
            </a:pPr>
            <a:r>
              <a:rPr lang="nb-NO"/>
              <a:t>Aristoteles studerte menneskenes liv, i stedet for sjelen</a:t>
            </a:r>
          </a:p>
          <a:p>
            <a:pPr>
              <a:buFontTx/>
              <a:buChar char="-"/>
            </a:pPr>
            <a:r>
              <a:rPr lang="nb-NO"/>
              <a:t>Det handler om å bli et dugende menneske</a:t>
            </a:r>
          </a:p>
          <a:p>
            <a:pPr>
              <a:buFontTx/>
              <a:buChar char="-"/>
            </a:pPr>
            <a:r>
              <a:rPr lang="nb-NO"/>
              <a:t>Et dugende menneske lærer disse dydene av foreldrene sine, gjennom veiledning og straff;</a:t>
            </a:r>
          </a:p>
          <a:p>
            <a:r>
              <a:rPr lang="nb-NO"/>
              <a:t>Rettferdighet, mot, gavmildhet og ærlighet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923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4FD9D6-C45E-4BE9-BD5D-83C3CD8C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nb-NO"/>
              <a:t>Paulus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CDE0E0-A8C8-46B7-9AF7-F6764A9F7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7" y="2386584"/>
            <a:ext cx="6941974" cy="3648456"/>
          </a:xfrm>
        </p:spPr>
        <p:txBody>
          <a:bodyPr>
            <a:normAutofit/>
          </a:bodyPr>
          <a:lstStyle/>
          <a:p>
            <a:r>
              <a:rPr lang="nb-NO"/>
              <a:t>Paulus møtte greske filosofer i Aten</a:t>
            </a:r>
          </a:p>
          <a:p>
            <a:r>
              <a:rPr lang="nb-NO"/>
              <a:t>Han forkynte evangeliet om at Jesus døde og sto opp igjen</a:t>
            </a:r>
          </a:p>
          <a:p>
            <a:r>
              <a:rPr lang="nb-NO"/>
              <a:t>Filosofene gjorde narr av ham, for ingen kan stå opp fra de døde </a:t>
            </a:r>
          </a:p>
          <a:p>
            <a:r>
              <a:rPr lang="nb-NO"/>
              <a:t>Men Paulus sa at dette skjedde med Jesus, og at dette er Guds visdom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7DF7958-E6B1-4D3A-9631-0144F85B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3" r="5834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0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6B48331-D797-47FF-9C6F-ACD74CA1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nb-NO"/>
              <a:t>Tro og viten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3FB131-5E86-47B9-AE67-222607DF3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nb-NO"/>
              <a:t>Vi kan finne ut mye ved å tenke, observere, samtale og argumentere</a:t>
            </a:r>
          </a:p>
          <a:p>
            <a:r>
              <a:rPr lang="nb-NO"/>
              <a:t>Samtidig er det begrenset hva vi kan forstå med tankene</a:t>
            </a:r>
          </a:p>
          <a:p>
            <a:endParaRPr lang="nb-NO"/>
          </a:p>
          <a:p>
            <a:r>
              <a:rPr lang="nb-NO"/>
              <a:t>Tro bygger på åpenbaring som Gud gir oss</a:t>
            </a:r>
          </a:p>
          <a:p>
            <a:r>
              <a:rPr lang="nb-NO"/>
              <a:t>Når vi hører om Jesus og fortellinger i Bibelen, kan disse bli åpenbart som sannhet i våre hjerter</a:t>
            </a:r>
          </a:p>
          <a:p>
            <a:r>
              <a:rPr lang="nb-NO"/>
              <a:t>Slik kan vi tro på Jesu oppstandelse, selv om det er vanskelig å forklare med fornuften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5F862E4-C86E-493C-A8A2-E2A56B5C0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4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3D5E79-AF12-4DE9-87E9-AABB8F67F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nb-NO"/>
              <a:t>Augustin (354-430)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BABC160-A3B7-4A88-B1F3-8B16CD007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43" y="1206900"/>
            <a:ext cx="3237863" cy="4462365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6E29CC-E553-4848-A1DC-C7973FFCA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Augustin var en kristen filosof</a:t>
            </a:r>
          </a:p>
          <a:p>
            <a:r>
              <a:rPr lang="nb-NO"/>
              <a:t>Fornuft og tenking kan lede deg til troens port, men ikke inn gjennom den</a:t>
            </a:r>
          </a:p>
          <a:p>
            <a:r>
              <a:rPr lang="nb-NO"/>
              <a:t>Gud kan skape av ingenting</a:t>
            </a:r>
          </a:p>
          <a:p>
            <a:r>
              <a:rPr lang="nb-NO"/>
              <a:t>Utformet </a:t>
            </a:r>
            <a:r>
              <a:rPr lang="nb-NO" err="1"/>
              <a:t>treeninghetslæren</a:t>
            </a:r>
            <a:endParaRPr lang="nb-NO"/>
          </a:p>
          <a:p>
            <a:pPr>
              <a:buClr>
                <a:srgbClr val="262626"/>
              </a:buClr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48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912406-CA03-431B-BBAF-5729B6A7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nb-NO"/>
              <a:t>Thomas Aquinas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DB92A5-7EC2-404B-8615-4B381A1D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12" y="1206900"/>
            <a:ext cx="2821325" cy="4462365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C0AD4C-05C9-4AB4-B47F-F884E94BA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nb-NO" dirty="0"/>
              <a:t>Kristen kirkelærer som levde i middelalderen</a:t>
            </a:r>
          </a:p>
          <a:p>
            <a:r>
              <a:rPr lang="nb-NO" dirty="0"/>
              <a:t>Han smeltet sammen kristen lære og aristotelisk filosofi</a:t>
            </a:r>
          </a:p>
          <a:p>
            <a:r>
              <a:rPr lang="nb-NO" dirty="0"/>
              <a:t>Thomas Aquinas og Aristoteles sa at jorda er rund, men de tok feil når de sa at sola går rundt jorda.</a:t>
            </a:r>
          </a:p>
          <a:p>
            <a:r>
              <a:rPr lang="nb-NO" dirty="0"/>
              <a:t>Thomas Aquinas sa at det er Gud som har gitt oss fornuften, derfor kan vi forstå mye.</a:t>
            </a:r>
          </a:p>
          <a:p>
            <a:r>
              <a:rPr lang="nb-NO" dirty="0"/>
              <a:t>Men Guds nåde og frelse kan bare gripes </a:t>
            </a:r>
            <a:r>
              <a:rPr lang="nb-NO"/>
              <a:t>ved tro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463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F42AD292-AFB3-491C-8E21-ED72548AC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39" r="-1" b="14300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BC802B-3935-46AC-8587-6082EA88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nb-NO"/>
              <a:t>Filosofi betyr kjærlighet til visdom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86E1A4-50A7-42AB-A555-6896B97B2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nb-NO" sz="2400"/>
              <a:t>Finnes det en mening med livet?</a:t>
            </a:r>
          </a:p>
          <a:p>
            <a:r>
              <a:rPr lang="nb-NO" sz="2400"/>
              <a:t>Hva er rett og galt?</a:t>
            </a:r>
          </a:p>
          <a:p>
            <a:r>
              <a:rPr lang="nb-NO" sz="2400"/>
              <a:t>Hva er sant?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681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Bilde 3" descr="Et bilde som inneholder himmel, utendørs, våpen, ruin&#10;&#10;Automatisk generert beskrivelse">
            <a:extLst>
              <a:ext uri="{FF2B5EF4-FFF2-40B4-BE49-F238E27FC236}">
                <a16:creationId xmlns:a16="http://schemas.microsoft.com/office/drawing/2014/main" id="{C97555CC-0BFF-49B5-A98F-395929026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1" r="17378" b="2"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BD13E6B-9AAC-49D4-9E8A-0C06E7E0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nb-NO"/>
              <a:t>Kjente filosofer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1A7439-C5C7-4687-A3A5-C000B9FDC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nb-NO" sz="2400"/>
              <a:t>Sokrates</a:t>
            </a:r>
          </a:p>
          <a:p>
            <a:r>
              <a:rPr lang="nb-NO" sz="2400"/>
              <a:t>Platon</a:t>
            </a:r>
          </a:p>
          <a:p>
            <a:r>
              <a:rPr lang="nb-NO" sz="2400"/>
              <a:t>Aristoteles</a:t>
            </a:r>
          </a:p>
          <a:p>
            <a:r>
              <a:rPr lang="nb-NO" sz="2400"/>
              <a:t>Augustin</a:t>
            </a:r>
          </a:p>
          <a:p>
            <a:r>
              <a:rPr lang="nb-NO" sz="2400"/>
              <a:t>Thomas Aquinas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96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himmel, utendørs, fjell, solnedgang&#10;&#10;Automatisk generert beskrivelse">
            <a:extLst>
              <a:ext uri="{FF2B5EF4-FFF2-40B4-BE49-F238E27FC236}">
                <a16:creationId xmlns:a16="http://schemas.microsoft.com/office/drawing/2014/main" id="{E64F1212-1C24-4817-A40E-B9C572FD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2832B4-B072-4804-A91F-8800E7EC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nb-NO" sz="4400"/>
              <a:t>Diskuter i klassen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8983D0-7D14-4E76-BB7C-3D1704459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>
            <a:normAutofit/>
          </a:bodyPr>
          <a:lstStyle/>
          <a:p>
            <a:r>
              <a:rPr lang="nb-NO"/>
              <a:t>Hva betyr disse ordene:</a:t>
            </a:r>
          </a:p>
          <a:p>
            <a:endParaRPr lang="nb-NO"/>
          </a:p>
          <a:p>
            <a:r>
              <a:rPr lang="nb-NO"/>
              <a:t>Godhet</a:t>
            </a:r>
          </a:p>
          <a:p>
            <a:r>
              <a:rPr lang="nb-NO"/>
              <a:t>Fred</a:t>
            </a:r>
          </a:p>
          <a:p>
            <a:r>
              <a:rPr lang="nb-NO"/>
              <a:t>Frihet</a:t>
            </a:r>
          </a:p>
          <a:p>
            <a:r>
              <a:rPr lang="nb-NO"/>
              <a:t>Ondskap</a:t>
            </a:r>
          </a:p>
        </p:txBody>
      </p:sp>
    </p:spTree>
    <p:extLst>
      <p:ext uri="{BB962C8B-B14F-4D97-AF65-F5344CB8AC3E}">
        <p14:creationId xmlns:p14="http://schemas.microsoft.com/office/powerpoint/2010/main" val="426729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F6044F-7621-488E-8499-AB7249E0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nb-NO"/>
              <a:t>Sokrates (470-399 </a:t>
            </a:r>
            <a:r>
              <a:rPr lang="nb-NO" err="1"/>
              <a:t>f.Kr</a:t>
            </a:r>
            <a:r>
              <a:rPr lang="nb-NO"/>
              <a:t>)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DDD3370-55C9-4EC6-B702-108A0807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56" y="1834323"/>
            <a:ext cx="4414438" cy="3207518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F86471-2115-490C-B4A3-207CD059F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nb-NO" sz="2000"/>
              <a:t>Rett handling er et resultat av rett innsikt</a:t>
            </a:r>
          </a:p>
          <a:p>
            <a:pPr marL="0" indent="0">
              <a:buNone/>
            </a:pPr>
            <a:endParaRPr lang="nb-NO" sz="2000"/>
          </a:p>
          <a:p>
            <a:r>
              <a:rPr lang="nb-NO" sz="2000"/>
              <a:t>Filosofisk samtale: Han hjalp tilhørerne til å reflektere ved å stille dem gode spørsmål</a:t>
            </a:r>
          </a:p>
          <a:p>
            <a:pPr marL="0" indent="0">
              <a:buNone/>
            </a:pPr>
            <a:endParaRPr lang="nb-NO" sz="2000"/>
          </a:p>
          <a:p>
            <a:r>
              <a:rPr lang="nb-NO" sz="2000"/>
              <a:t>Hva er en rettferdig handling?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0306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4" descr="Et bilde som inneholder tre, utendørs, park, utendørsobjekt&#10;&#10;Automatisk generert beskrivelse">
            <a:extLst>
              <a:ext uri="{FF2B5EF4-FFF2-40B4-BE49-F238E27FC236}">
                <a16:creationId xmlns:a16="http://schemas.microsoft.com/office/drawing/2014/main" id="{4D6D30D3-10F1-49F4-B313-8D47ACD2B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7" r="21461" b="-1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7507038-D608-4207-B652-3A128F543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nb-NO" sz="4000"/>
              <a:t>Den filosofiske samtalen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079EF4-6D3C-4963-A842-1CEFA0CA2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/>
              <a:t>I stedet for å finne svar, handler det om å stille gode spørsmål</a:t>
            </a:r>
          </a:p>
          <a:p>
            <a:pPr marL="0" indent="0">
              <a:buClr>
                <a:srgbClr val="262626"/>
              </a:buClr>
              <a:buNone/>
            </a:pPr>
            <a:endParaRPr lang="nb-NO" sz="2000"/>
          </a:p>
          <a:p>
            <a:pPr>
              <a:buClr>
                <a:srgbClr val="262626"/>
              </a:buClr>
            </a:pPr>
            <a:r>
              <a:rPr lang="nb-NO" sz="2000"/>
              <a:t>De gode spørsmålene vil få oss til å tenke og reflekter</a:t>
            </a:r>
          </a:p>
          <a:p>
            <a:pPr marL="0" indent="0">
              <a:buClr>
                <a:srgbClr val="262626"/>
              </a:buClr>
              <a:buNone/>
            </a:pPr>
            <a:endParaRPr lang="nb-NO" sz="2000"/>
          </a:p>
          <a:p>
            <a:pPr marL="0" indent="0">
              <a:buNone/>
            </a:pPr>
            <a:endParaRPr lang="nb-NO" sz="2000"/>
          </a:p>
          <a:p>
            <a:pPr>
              <a:buClr>
                <a:srgbClr val="262626"/>
              </a:buClr>
            </a:pPr>
            <a:endParaRPr lang="nb-NO"/>
          </a:p>
          <a:p>
            <a:pPr>
              <a:buClr>
                <a:srgbClr val="262626"/>
              </a:buClr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2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3C6CD0-A843-428A-96CE-3CD19F10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3" y="1570206"/>
            <a:ext cx="3625458" cy="41687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2000" b="1" cap="all" spc="-100">
                <a:solidFill>
                  <a:schemeClr val="bg1"/>
                </a:solidFill>
              </a:rPr>
              <a:t>Sokrates dør</a:t>
            </a:r>
            <a:br>
              <a:rPr lang="en-US" sz="2000" cap="all" spc="-100">
                <a:solidFill>
                  <a:schemeClr val="bg1"/>
                </a:solidFill>
              </a:rPr>
            </a:br>
            <a:br>
              <a:rPr lang="en-US" sz="2000" cap="all" spc="-100"/>
            </a:br>
            <a:r>
              <a:rPr lang="en-US" sz="2000" cap="all" spc="-100" err="1">
                <a:solidFill>
                  <a:schemeClr val="bg1"/>
                </a:solidFill>
              </a:rPr>
              <a:t>sOKRATES</a:t>
            </a:r>
            <a:r>
              <a:rPr lang="en-US" sz="2000" cap="all" spc="-100">
                <a:solidFill>
                  <a:schemeClr val="bg1"/>
                </a:solidFill>
              </a:rPr>
              <a:t> KRITISERTE PERSONER, SAMFUNNSFORHOLD OG STATENS GUDER</a:t>
            </a:r>
            <a:br>
              <a:rPr lang="en-US" sz="2000" cap="all" spc="-100">
                <a:solidFill>
                  <a:schemeClr val="bg1"/>
                </a:solidFill>
              </a:rPr>
            </a:br>
            <a:br>
              <a:rPr lang="en-US" sz="4400" cap="all" spc="-100"/>
            </a:br>
            <a:r>
              <a:rPr lang="en-US" sz="2000" cap="all" spc="-100">
                <a:solidFill>
                  <a:schemeClr val="bg1"/>
                </a:solidFill>
              </a:rPr>
              <a:t>HAN BLE ANKLAGET FOR Å INNFØRE DEMONISKE MAKTER OG Å FORFØRE UNGDOMMEN</a:t>
            </a:r>
            <a:br>
              <a:rPr lang="en-US" sz="2000" cap="all" spc="-100">
                <a:solidFill>
                  <a:schemeClr val="bg1"/>
                </a:solidFill>
              </a:rPr>
            </a:br>
            <a:br>
              <a:rPr lang="en-US" sz="2000" cap="all" spc="-100"/>
            </a:br>
            <a:r>
              <a:rPr lang="en-US" sz="2000" cap="all" spc="-100" err="1">
                <a:solidFill>
                  <a:schemeClr val="bg1"/>
                </a:solidFill>
              </a:rPr>
              <a:t>hAN</a:t>
            </a:r>
            <a:r>
              <a:rPr lang="en-US" sz="2000" cap="all" spc="-100">
                <a:solidFill>
                  <a:schemeClr val="bg1"/>
                </a:solidFill>
              </a:rPr>
              <a:t> FIKK VALGET MELLO  FORVISNING, RØMME ELLER DØ</a:t>
            </a:r>
            <a:br>
              <a:rPr lang="en-US" sz="2000" cap="all" spc="-100">
                <a:solidFill>
                  <a:schemeClr val="bg1"/>
                </a:solidFill>
              </a:rPr>
            </a:br>
            <a:r>
              <a:rPr lang="en-US" sz="2000" cap="all" spc="-100">
                <a:solidFill>
                  <a:schemeClr val="bg1"/>
                </a:solidFill>
              </a:rPr>
              <a:t>HAN VALGTE Å DØ VED Å TØMME ET GIFTBEGER</a:t>
            </a:r>
            <a:br>
              <a:rPr lang="en-US" sz="4400" cap="all" spc="-100"/>
            </a:br>
            <a:endParaRPr lang="en-US" sz="4400" cap="all" spc="-1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4" descr="Et bilde som inneholder sopp, rød, utendørs, blad&#10;&#10;Automatisk generert beskrivelse">
            <a:extLst>
              <a:ext uri="{FF2B5EF4-FFF2-40B4-BE49-F238E27FC236}">
                <a16:creationId xmlns:a16="http://schemas.microsoft.com/office/drawing/2014/main" id="{912B2D89-8498-4C5A-843D-F8D796AA3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570" y="1101598"/>
            <a:ext cx="6202238" cy="46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2462D2-8A0E-41D7-9244-3F9C3D1B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nb-NO"/>
              <a:t>Platon (427-347 </a:t>
            </a:r>
            <a:r>
              <a:rPr lang="nb-NO" err="1"/>
              <a:t>f.Kr</a:t>
            </a:r>
            <a:r>
              <a:rPr lang="nb-NO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6024C47-30CB-4C01-9E52-0E92585E0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967773"/>
            <a:ext cx="4414438" cy="2940619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C6CECC-8499-4B99-BA21-E29956ED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Var Sokrates sin elev</a:t>
            </a:r>
          </a:p>
          <a:p>
            <a:pPr>
              <a:buClr>
                <a:srgbClr val="262626"/>
              </a:buClr>
            </a:pPr>
            <a:r>
              <a:rPr lang="nb-NO"/>
              <a:t>Enig med Sokrates i at man får innsikt gjennom samtaler og at det finnes evige sannheter</a:t>
            </a:r>
          </a:p>
          <a:p>
            <a:pPr>
              <a:buClr>
                <a:srgbClr val="262626"/>
              </a:buClr>
            </a:pPr>
            <a:r>
              <a:rPr lang="nb-NO"/>
              <a:t>Det er farlig om det er opp til hver enkelt å finne ut hva som er sant og rett </a:t>
            </a:r>
          </a:p>
          <a:p>
            <a:r>
              <a:rPr lang="nb-NO"/>
              <a:t>Mente at mennesket har en guddommelig sjel</a:t>
            </a:r>
          </a:p>
          <a:p>
            <a:r>
              <a:rPr lang="nb-NO"/>
              <a:t>Sjelen har levd før og kjenner det fullkomne</a:t>
            </a:r>
          </a:p>
          <a:p>
            <a:r>
              <a:rPr lang="nb-NO"/>
              <a:t>Sannheter hentes fra sjelen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50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natur, mørk, hule&#10;&#10;Automatisk generert beskrivelse">
            <a:extLst>
              <a:ext uri="{FF2B5EF4-FFF2-40B4-BE49-F238E27FC236}">
                <a16:creationId xmlns:a16="http://schemas.microsoft.com/office/drawing/2014/main" id="{0CFC2F47-2514-4851-AB14-22D1E8776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1" r="-2" b="10569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B728F8-5701-4258-8E90-A55091C6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nb-NO" sz="4000"/>
              <a:t>Mer om Platon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51065B-A561-46BD-BACF-ED41C70D1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Virkeligheten er delt i to: </a:t>
            </a:r>
          </a:p>
          <a:p>
            <a:r>
              <a:rPr lang="nb-NO"/>
              <a:t>Åndelig virkelighet = idéverdenen</a:t>
            </a:r>
          </a:p>
          <a:p>
            <a:r>
              <a:rPr lang="nb-NO"/>
              <a:t>Fysiske virkeligheten = det man kan se, høre, berøre og smake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Gjennom tankene får vi del i den åndelige virkeligheten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Hulelignelsen: De ting vi kan se er et speil, altså bare kopier av den egentlige åndelige virkeligheten</a:t>
            </a:r>
          </a:p>
        </p:txBody>
      </p:sp>
    </p:spTree>
    <p:extLst>
      <p:ext uri="{BB962C8B-B14F-4D97-AF65-F5344CB8AC3E}">
        <p14:creationId xmlns:p14="http://schemas.microsoft.com/office/powerpoint/2010/main" val="3319423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886D29B5A267448A210D374E7875A86" ma:contentTypeVersion="16" ma:contentTypeDescription="Opprett et nytt dokument." ma:contentTypeScope="" ma:versionID="b751fd0839cb807abb3a5a722ef4bf83">
  <xsd:schema xmlns:xsd="http://www.w3.org/2001/XMLSchema" xmlns:xs="http://www.w3.org/2001/XMLSchema" xmlns:p="http://schemas.microsoft.com/office/2006/metadata/properties" xmlns:ns1="http://schemas.microsoft.com/sharepoint/v3" xmlns:ns3="8bbd53d3-ca3e-44c5-8835-6dad45487e2f" xmlns:ns4="66fc6d74-fcad-4d21-9096-0247f166b46b" targetNamespace="http://schemas.microsoft.com/office/2006/metadata/properties" ma:root="true" ma:fieldsID="5f5d077f8435cad6a87871c3f7cd7a33" ns1:_="" ns3:_="" ns4:_="">
    <xsd:import namespace="http://schemas.microsoft.com/sharepoint/v3"/>
    <xsd:import namespace="8bbd53d3-ca3e-44c5-8835-6dad45487e2f"/>
    <xsd:import namespace="66fc6d74-fcad-4d21-9096-0247f166b4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3:MediaServiceLocation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genskaper for samordnet samsvarspolicy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I-handling for samordnet samsvarspolicy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d53d3-ca3e-44c5-8835-6dad45487e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c6d74-fcad-4d21-9096-0247f166b4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48D5FAD-7BCB-46FF-B767-1AEA8FC3B2C0}">
  <ds:schemaRefs>
    <ds:schemaRef ds:uri="66fc6d74-fcad-4d21-9096-0247f166b46b"/>
    <ds:schemaRef ds:uri="8bbd53d3-ca3e-44c5-8835-6dad45487e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5F14A6-85BD-42E5-8663-91821E2A00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2A2282-BF5E-4F0E-9DE0-F173B5B428CA}">
  <ds:schemaRefs>
    <ds:schemaRef ds:uri="66fc6d74-fcad-4d21-9096-0247f166b46b"/>
    <ds:schemaRef ds:uri="8bbd53d3-ca3e-44c5-8835-6dad45487e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902</Words>
  <Application>Microsoft Office PowerPoint</Application>
  <PresentationFormat>Widescreen</PresentationFormat>
  <Paragraphs>101</Paragraphs>
  <Slides>15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Garamond</vt:lpstr>
      <vt:lpstr>Gill Sans MT</vt:lpstr>
      <vt:lpstr>SavonVTI</vt:lpstr>
      <vt:lpstr> Filosofi og filosofisk tenking </vt:lpstr>
      <vt:lpstr>Filosofi betyr kjærlighet til visdom</vt:lpstr>
      <vt:lpstr>Kjente filosofer</vt:lpstr>
      <vt:lpstr>Diskuter i klassen</vt:lpstr>
      <vt:lpstr>Sokrates (470-399 f.Kr)</vt:lpstr>
      <vt:lpstr>Den filosofiske samtalen</vt:lpstr>
      <vt:lpstr>Sokrates dør  sOKRATES KRITISERTE PERSONER, SAMFUNNSFORHOLD OG STATENS GUDER  HAN BLE ANKLAGET FOR Å INNFØRE DEMONISKE MAKTER OG Å FORFØRE UNGDOMMEN  hAN FIKK VALGET MELLO  FORVISNING, RØMME ELLER DØ HAN VALGTE Å DØ VED Å TØMME ET GIFTBEGER </vt:lpstr>
      <vt:lpstr>Platon (427-347 f.Kr)</vt:lpstr>
      <vt:lpstr>Mer om Platon</vt:lpstr>
      <vt:lpstr>Aristoteles (384-322 f.Kr)</vt:lpstr>
      <vt:lpstr>Mer om Aristoteles</vt:lpstr>
      <vt:lpstr>Paulus</vt:lpstr>
      <vt:lpstr>Tro og viten</vt:lpstr>
      <vt:lpstr>Augustin (354-430)</vt:lpstr>
      <vt:lpstr>Thomas Aquinas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Filosofi og filosofisk tenking </dc:title>
  <dc:creator>olasol66@gmail.com</dc:creator>
  <cp:lastModifiedBy>Britt-Ellen Skregelid Birkeland</cp:lastModifiedBy>
  <cp:revision>2</cp:revision>
  <dcterms:created xsi:type="dcterms:W3CDTF">2021-11-16T18:24:54Z</dcterms:created>
  <dcterms:modified xsi:type="dcterms:W3CDTF">2022-02-22T14:01:46Z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0x0101002886D29B5A267448A210D374E7875A86</vt:lpwstr>
  </property>
</Properties>
</file>