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3"/>
  </p:notesMasterIdLst>
  <p:sldIdLst>
    <p:sldId id="256" r:id="rId2"/>
    <p:sldId id="257" r:id="rId3"/>
    <p:sldId id="260" r:id="rId4"/>
    <p:sldId id="261" r:id="rId5"/>
    <p:sldId id="262" r:id="rId6"/>
    <p:sldId id="263" r:id="rId7"/>
    <p:sldId id="264" r:id="rId8"/>
    <p:sldId id="265" r:id="rId9"/>
    <p:sldId id="267" r:id="rId10"/>
    <p:sldId id="259" r:id="rId11"/>
    <p:sldId id="258"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146" autoAdjust="0"/>
  </p:normalViewPr>
  <p:slideViewPr>
    <p:cSldViewPr snapToGrid="0">
      <p:cViewPr varScale="1">
        <p:scale>
          <a:sx n="84" d="100"/>
          <a:sy n="84" d="100"/>
        </p:scale>
        <p:origin x="15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0A432-6D2D-4DD6-A818-DEF976566013}" type="datetimeFigureOut">
              <a:rPr lang="nb-NO" smtClean="0"/>
              <a:t>22.02.2022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55447-F0F6-4DC2-8F77-D43355317380}" type="slidenum">
              <a:rPr lang="nb-NO" smtClean="0"/>
              <a:t>‹#›</a:t>
            </a:fld>
            <a:endParaRPr lang="nb-NO"/>
          </a:p>
        </p:txBody>
      </p:sp>
    </p:spTree>
    <p:extLst>
      <p:ext uri="{BB962C8B-B14F-4D97-AF65-F5344CB8AC3E}">
        <p14:creationId xmlns:p14="http://schemas.microsoft.com/office/powerpoint/2010/main" val="1845412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Calibri" panose="020F0502020204030204"/>
                <a:ea typeface="+mn-ea"/>
                <a:cs typeface="+mn-cs"/>
              </a:rPr>
              <a:t>Kjerneelementer: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Calibri" panose="020F0502020204030204"/>
                <a:ea typeface="+mn-ea"/>
                <a:cs typeface="+mn-cs"/>
              </a:rPr>
              <a:t>Etisk refleksjon: </a:t>
            </a: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Faget skal bidra til å utvikle forståelse for rett og galt, med normforankring i kristen tro og etikk. Undervisningen skal stimulere til kritisk tenkning om hva som er sant, rett og godt, og hvordan vi påvirkes av og påvirker samfunnet, naturen og menneskene rundt oss. Elevene skal kunne identifisere etiske dilemmaer og drøfte moralske spørsmål ved hjelp av kunnskap, egen erfaringsbakgrunn, evne til innlevelse og ulike etiske modeller og begreper. Gjennom deltagelse i prosjekter med fokus på å hjelpe og glede andre, oppøves gode holdninger og evne til innlevelse. Etisk refleksjon gir mulighet til å håndtere store og små spørsmål, konflikter og utfordringer med betydning for skolesamfunnet, hverdagslivet og det globale samfunnet. Filosofiske tenkemåter gir elevene redskaper til å analysere argumentasjon og påstander.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Denne PPT bygger på </a:t>
            </a:r>
            <a:r>
              <a:rPr kumimoji="0" lang="nb-NO" sz="1200" b="0" i="0" u="none" strike="noStrike" kern="1200" cap="none" spc="0" normalizeH="0" baseline="0" noProof="0" dirty="0" err="1">
                <a:ln>
                  <a:noFill/>
                </a:ln>
                <a:solidFill>
                  <a:prstClr val="black"/>
                </a:solidFill>
                <a:effectLst/>
                <a:uLnTx/>
                <a:uFillTx/>
                <a:latin typeface="Calibri" panose="020F0502020204030204"/>
                <a:ea typeface="+mn-ea"/>
                <a:cs typeface="+mn-cs"/>
              </a:rPr>
              <a:t>kap</a:t>
            </a: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 2 i </a:t>
            </a:r>
            <a:r>
              <a:rPr kumimoji="0" lang="nb-NO" sz="1200" b="0" i="1" u="none" strike="noStrike" kern="1200" cap="none" spc="0" normalizeH="0" baseline="0" noProof="0" dirty="0">
                <a:ln>
                  <a:noFill/>
                </a:ln>
                <a:solidFill>
                  <a:prstClr val="black"/>
                </a:solidFill>
                <a:effectLst/>
                <a:uLnTx/>
                <a:uFillTx/>
                <a:latin typeface="Calibri" panose="020F0502020204030204"/>
                <a:ea typeface="+mn-ea"/>
                <a:cs typeface="+mn-cs"/>
              </a:rPr>
              <a:t>Tro som bærer </a:t>
            </a: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for 10.trinn (NLA Høgskolen) og er utarbeidet av Olav Sollid, skoleutvikler i KP-nett. </a:t>
            </a:r>
          </a:p>
          <a:p>
            <a:endParaRPr lang="nb-NO" dirty="0"/>
          </a:p>
        </p:txBody>
      </p:sp>
      <p:sp>
        <p:nvSpPr>
          <p:cNvPr id="4" name="Plassholder for lysbildenummer 3"/>
          <p:cNvSpPr>
            <a:spLocks noGrp="1"/>
          </p:cNvSpPr>
          <p:nvPr>
            <p:ph type="sldNum" sz="quarter" idx="5"/>
          </p:nvPr>
        </p:nvSpPr>
        <p:spPr/>
        <p:txBody>
          <a:bodyPr/>
          <a:lstStyle/>
          <a:p>
            <a:fld id="{BD855447-F0F6-4DC2-8F77-D43355317380}" type="slidenum">
              <a:rPr lang="nb-NO" smtClean="0"/>
              <a:t>1</a:t>
            </a:fld>
            <a:endParaRPr lang="nb-NO"/>
          </a:p>
        </p:txBody>
      </p:sp>
    </p:spTree>
    <p:extLst>
      <p:ext uri="{BB962C8B-B14F-4D97-AF65-F5344CB8AC3E}">
        <p14:creationId xmlns:p14="http://schemas.microsoft.com/office/powerpoint/2010/main" val="785326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D855447-F0F6-4DC2-8F77-D43355317380}" type="slidenum">
              <a:rPr lang="nb-NO" smtClean="0"/>
              <a:t>2</a:t>
            </a:fld>
            <a:endParaRPr lang="nb-NO"/>
          </a:p>
        </p:txBody>
      </p:sp>
    </p:spTree>
    <p:extLst>
      <p:ext uri="{BB962C8B-B14F-4D97-AF65-F5344CB8AC3E}">
        <p14:creationId xmlns:p14="http://schemas.microsoft.com/office/powerpoint/2010/main" val="46436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2/22/2022</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20573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fld id="{4EC743F4-8769-40B4-85DF-6CB8DE9F66AA}" type="datetimeFigureOut">
              <a:rPr lang="en-US" smtClean="0"/>
              <a:t>2/22/2022</a:t>
            </a:fld>
            <a:endParaRPr lang="en-US"/>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25498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fld id="{4EC743F4-8769-40B4-85DF-6CB8DE9F66AA}" type="datetimeFigureOut">
              <a:rPr lang="en-US" smtClean="0"/>
              <a:t>2/22/2022</a:t>
            </a:fld>
            <a:endParaRPr lang="en-US"/>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789513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2/22/2022</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281287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2/22/2022</a:t>
            </a:fld>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94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4EC743F4-8769-40B4-85DF-6CB8DE9F66AA}" type="datetimeFigureOut">
              <a:rPr lang="en-US" smtClean="0"/>
              <a:t>2/22/2022</a:t>
            </a:fld>
            <a:endParaRPr lang="en-US"/>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32174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4EC743F4-8769-40B4-85DF-6CB8DE9F66AA}" type="datetimeFigureOut">
              <a:rPr lang="en-US" smtClean="0"/>
              <a:t>2/22/2022</a:t>
            </a:fld>
            <a:endParaRPr lang="en-US"/>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771299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2/22/2022</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01662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4EC743F4-8769-40B4-85DF-6CB8DE9F66AA}" type="datetimeFigureOut">
              <a:rPr lang="en-US" smtClean="0"/>
              <a:t>2/22/2022</a:t>
            </a:fld>
            <a:endParaRPr lang="en-US"/>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68990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4EC743F4-8769-40B4-85DF-6CB8DE9F66AA}" type="datetimeFigureOut">
              <a:rPr lang="en-US" smtClean="0"/>
              <a:t>2/22/2022</a:t>
            </a:fld>
            <a:endParaRPr lang="en-US"/>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29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4EC743F4-8769-40B4-85DF-6CB8DE9F66AA}" type="datetimeFigureOut">
              <a:rPr lang="en-US" smtClean="0"/>
              <a:t>2/22/2022</a:t>
            </a:fld>
            <a:endParaRPr lang="en-US"/>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334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EC743F4-8769-40B4-85DF-6CB8DE9F66AA}" type="datetimeFigureOut">
              <a:rPr lang="en-US" smtClean="0"/>
              <a:pPr/>
              <a:t>2/22/2022</a:t>
            </a:fld>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418657421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2C53508-B3F0-4B95-A7BB-3FB94033C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4358BAC-F13D-4B46-915E-D8021BF73864}"/>
              </a:ext>
            </a:extLst>
          </p:cNvPr>
          <p:cNvSpPr>
            <a:spLocks noGrp="1"/>
          </p:cNvSpPr>
          <p:nvPr>
            <p:ph type="ctrTitle"/>
          </p:nvPr>
        </p:nvSpPr>
        <p:spPr>
          <a:xfrm>
            <a:off x="7113600" y="1311279"/>
            <a:ext cx="4060800" cy="2049502"/>
          </a:xfrm>
        </p:spPr>
        <p:txBody>
          <a:bodyPr>
            <a:normAutofit/>
          </a:bodyPr>
          <a:lstStyle/>
          <a:p>
            <a:r>
              <a:rPr lang="nb-NO" dirty="0"/>
              <a:t>Kompetansemål</a:t>
            </a:r>
          </a:p>
        </p:txBody>
      </p:sp>
      <p:sp>
        <p:nvSpPr>
          <p:cNvPr id="3" name="Undertittel 2">
            <a:extLst>
              <a:ext uri="{FF2B5EF4-FFF2-40B4-BE49-F238E27FC236}">
                <a16:creationId xmlns:a16="http://schemas.microsoft.com/office/drawing/2014/main" id="{B061B219-90B2-47CF-8FA3-0F3FD6AAB354}"/>
              </a:ext>
            </a:extLst>
          </p:cNvPr>
          <p:cNvSpPr>
            <a:spLocks noGrp="1"/>
          </p:cNvSpPr>
          <p:nvPr>
            <p:ph type="subTitle" idx="1"/>
          </p:nvPr>
        </p:nvSpPr>
        <p:spPr>
          <a:xfrm>
            <a:off x="7113600" y="3513077"/>
            <a:ext cx="4060800" cy="2014088"/>
          </a:xfrm>
        </p:spPr>
        <p:txBody>
          <a:bodyPr>
            <a:normAutofit/>
          </a:bodyPr>
          <a:lstStyle/>
          <a:p>
            <a:r>
              <a:rPr lang="nb-NO" b="0" i="0" dirty="0">
                <a:solidFill>
                  <a:srgbClr val="70AD47"/>
                </a:solidFill>
                <a:effectLst/>
                <a:latin typeface="Arial" panose="020B0604020202020204" pitchFamily="34" charset="0"/>
              </a:rPr>
              <a:t>- </a:t>
            </a:r>
            <a:r>
              <a:rPr lang="nb-NO" b="0" i="0" dirty="0">
                <a:solidFill>
                  <a:srgbClr val="70AD47"/>
                </a:solidFill>
                <a:effectLst/>
                <a:latin typeface="Calibri" panose="020F0502020204030204" pitchFamily="34" charset="0"/>
              </a:rPr>
              <a:t>gjøre rede for et kristent menneskesyn og den kristne etikkens forankring </a:t>
            </a:r>
            <a:endParaRPr lang="nb-NO" dirty="0"/>
          </a:p>
        </p:txBody>
      </p:sp>
      <p:pic>
        <p:nvPicPr>
          <p:cNvPr id="5" name="Bilde 4">
            <a:extLst>
              <a:ext uri="{FF2B5EF4-FFF2-40B4-BE49-F238E27FC236}">
                <a16:creationId xmlns:a16="http://schemas.microsoft.com/office/drawing/2014/main" id="{4A759803-6A9A-46CA-8D8F-2B9E97481BE7}"/>
              </a:ext>
            </a:extLst>
          </p:cNvPr>
          <p:cNvPicPr>
            <a:picLocks noChangeAspect="1"/>
          </p:cNvPicPr>
          <p:nvPr/>
        </p:nvPicPr>
        <p:blipFill>
          <a:blip r:embed="rId3"/>
          <a:stretch>
            <a:fillRect/>
          </a:stretch>
        </p:blipFill>
        <p:spPr>
          <a:xfrm>
            <a:off x="602325" y="540000"/>
            <a:ext cx="4873540" cy="5778000"/>
          </a:xfrm>
          <a:prstGeom prst="rect">
            <a:avLst/>
          </a:prstGeom>
        </p:spPr>
      </p:pic>
      <p:cxnSp>
        <p:nvCxnSpPr>
          <p:cNvPr id="26" name="Straight Connector 25">
            <a:extLst>
              <a:ext uri="{FF2B5EF4-FFF2-40B4-BE49-F238E27FC236}">
                <a16:creationId xmlns:a16="http://schemas.microsoft.com/office/drawing/2014/main" id="{58EBA113-6605-4291-A31D-0BEA2EFFB5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540000"/>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7DC925D4-A222-4AF4-B410-4AFDEE4557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H="1">
            <a:off x="6674373" y="402322"/>
            <a:ext cx="641183" cy="1069728"/>
            <a:chOff x="6484112" y="2967038"/>
            <a:chExt cx="641183" cy="1069728"/>
          </a:xfrm>
        </p:grpSpPr>
        <p:grpSp>
          <p:nvGrpSpPr>
            <p:cNvPr id="29" name="Group 28">
              <a:extLst>
                <a:ext uri="{FF2B5EF4-FFF2-40B4-BE49-F238E27FC236}">
                  <a16:creationId xmlns:a16="http://schemas.microsoft.com/office/drawing/2014/main" id="{0DBBB94E-15E5-42D1-A617-70B91FC06DD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34" name="Freeform 68">
                <a:extLst>
                  <a:ext uri="{FF2B5EF4-FFF2-40B4-BE49-F238E27FC236}">
                    <a16:creationId xmlns:a16="http://schemas.microsoft.com/office/drawing/2014/main" id="{2C81B35A-4CE9-4440-B050-12A299FA6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69">
                <a:extLst>
                  <a:ext uri="{FF2B5EF4-FFF2-40B4-BE49-F238E27FC236}">
                    <a16:creationId xmlns:a16="http://schemas.microsoft.com/office/drawing/2014/main" id="{A0D17983-4044-441A-ADBD-E035D9AE7E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Line 70">
                <a:extLst>
                  <a:ext uri="{FF2B5EF4-FFF2-40B4-BE49-F238E27FC236}">
                    <a16:creationId xmlns:a16="http://schemas.microsoft.com/office/drawing/2014/main" id="{19F1FD06-FDAD-4A4F-BFA2-40C00615ED5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29">
              <a:extLst>
                <a:ext uri="{FF2B5EF4-FFF2-40B4-BE49-F238E27FC236}">
                  <a16:creationId xmlns:a16="http://schemas.microsoft.com/office/drawing/2014/main" id="{7EFDE4C0-4728-4BFA-AB30-F128558D043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31" name="Freeform 68">
                <a:extLst>
                  <a:ext uri="{FF2B5EF4-FFF2-40B4-BE49-F238E27FC236}">
                    <a16:creationId xmlns:a16="http://schemas.microsoft.com/office/drawing/2014/main" id="{1D506130-A061-4892-B4AB-FC514FF04A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9">
                <a:extLst>
                  <a:ext uri="{FF2B5EF4-FFF2-40B4-BE49-F238E27FC236}">
                    <a16:creationId xmlns:a16="http://schemas.microsoft.com/office/drawing/2014/main" id="{49AD3E33-5B3A-488D-9055-A66F489647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Line 70">
                <a:extLst>
                  <a:ext uri="{FF2B5EF4-FFF2-40B4-BE49-F238E27FC236}">
                    <a16:creationId xmlns:a16="http://schemas.microsoft.com/office/drawing/2014/main" id="{A5CE7C61-384B-4565-8779-29E91BEF4C57}"/>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8" name="Group 37">
            <a:extLst>
              <a:ext uri="{FF2B5EF4-FFF2-40B4-BE49-F238E27FC236}">
                <a16:creationId xmlns:a16="http://schemas.microsoft.com/office/drawing/2014/main" id="{5EE5DB50-1341-4A9E-A206-967EBBDE44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8900000" flipH="1">
            <a:off x="11020476" y="5368081"/>
            <a:ext cx="641183" cy="1069728"/>
            <a:chOff x="6484112" y="2967038"/>
            <a:chExt cx="641183" cy="1069728"/>
          </a:xfrm>
        </p:grpSpPr>
        <p:grpSp>
          <p:nvGrpSpPr>
            <p:cNvPr id="39" name="Group 38">
              <a:extLst>
                <a:ext uri="{FF2B5EF4-FFF2-40B4-BE49-F238E27FC236}">
                  <a16:creationId xmlns:a16="http://schemas.microsoft.com/office/drawing/2014/main" id="{19A84626-F20C-4555-AFAF-1A2B70D3D9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44" name="Freeform 68">
                <a:extLst>
                  <a:ext uri="{FF2B5EF4-FFF2-40B4-BE49-F238E27FC236}">
                    <a16:creationId xmlns:a16="http://schemas.microsoft.com/office/drawing/2014/main" id="{561A2DEB-32E0-497B-AFF5-12455326DC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69">
                <a:extLst>
                  <a:ext uri="{FF2B5EF4-FFF2-40B4-BE49-F238E27FC236}">
                    <a16:creationId xmlns:a16="http://schemas.microsoft.com/office/drawing/2014/main" id="{F74C0FA4-7280-478C-9F0A-5C44367405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6" name="Line 70">
                <a:extLst>
                  <a:ext uri="{FF2B5EF4-FFF2-40B4-BE49-F238E27FC236}">
                    <a16:creationId xmlns:a16="http://schemas.microsoft.com/office/drawing/2014/main" id="{6055EE13-719B-42CB-B390-656E3D7ED4B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9">
              <a:extLst>
                <a:ext uri="{FF2B5EF4-FFF2-40B4-BE49-F238E27FC236}">
                  <a16:creationId xmlns:a16="http://schemas.microsoft.com/office/drawing/2014/main" id="{0AFE4A8F-11DC-406B-81CA-1EFF5D00CE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41" name="Freeform 68">
                <a:extLst>
                  <a:ext uri="{FF2B5EF4-FFF2-40B4-BE49-F238E27FC236}">
                    <a16:creationId xmlns:a16="http://schemas.microsoft.com/office/drawing/2014/main" id="{1220809B-3187-4A4E-B1B4-931C71836C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69">
                <a:extLst>
                  <a:ext uri="{FF2B5EF4-FFF2-40B4-BE49-F238E27FC236}">
                    <a16:creationId xmlns:a16="http://schemas.microsoft.com/office/drawing/2014/main" id="{FA8BADC2-4522-4CCB-B068-9C3AC1F1EF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Line 70">
                <a:extLst>
                  <a:ext uri="{FF2B5EF4-FFF2-40B4-BE49-F238E27FC236}">
                    <a16:creationId xmlns:a16="http://schemas.microsoft.com/office/drawing/2014/main" id="{8507DFE2-C18B-40C2-A945-EFDD0D8EC93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546108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D78E7D1-0A8F-40A5-BFB2-E0BC7B047832}"/>
              </a:ext>
            </a:extLst>
          </p:cNvPr>
          <p:cNvSpPr>
            <a:spLocks noGrp="1"/>
          </p:cNvSpPr>
          <p:nvPr>
            <p:ph type="title"/>
          </p:nvPr>
        </p:nvSpPr>
        <p:spPr>
          <a:xfrm>
            <a:off x="990000" y="395289"/>
            <a:ext cx="4078800" cy="886814"/>
          </a:xfrm>
        </p:spPr>
        <p:txBody>
          <a:bodyPr wrap="square" anchor="b">
            <a:normAutofit/>
          </a:bodyPr>
          <a:lstStyle/>
          <a:p>
            <a:pPr algn="ctr"/>
            <a:r>
              <a:rPr lang="nb-NO" dirty="0"/>
              <a:t>Et bud og en regel</a:t>
            </a:r>
          </a:p>
        </p:txBody>
      </p:sp>
      <p:sp>
        <p:nvSpPr>
          <p:cNvPr id="3" name="Plassholder for innhold 2">
            <a:extLst>
              <a:ext uri="{FF2B5EF4-FFF2-40B4-BE49-F238E27FC236}">
                <a16:creationId xmlns:a16="http://schemas.microsoft.com/office/drawing/2014/main" id="{55B2546A-64AE-4B77-A267-FD843057B464}"/>
              </a:ext>
            </a:extLst>
          </p:cNvPr>
          <p:cNvSpPr>
            <a:spLocks noGrp="1"/>
          </p:cNvSpPr>
          <p:nvPr>
            <p:ph idx="1"/>
          </p:nvPr>
        </p:nvSpPr>
        <p:spPr>
          <a:xfrm>
            <a:off x="990000" y="1560352"/>
            <a:ext cx="4078800" cy="4572000"/>
          </a:xfrm>
        </p:spPr>
        <p:txBody>
          <a:bodyPr>
            <a:noAutofit/>
          </a:bodyPr>
          <a:lstStyle/>
          <a:p>
            <a:pPr>
              <a:lnSpc>
                <a:spcPct val="140000"/>
              </a:lnSpc>
            </a:pPr>
            <a:r>
              <a:rPr lang="nb-NO" b="1" dirty="0"/>
              <a:t>Nestekjærlighetsbudet: Du skal elske din neste som deg selv. </a:t>
            </a:r>
          </a:p>
          <a:p>
            <a:pPr>
              <a:lnSpc>
                <a:spcPct val="140000"/>
              </a:lnSpc>
            </a:pPr>
            <a:r>
              <a:rPr lang="nb-NO" sz="1400" b="1" dirty="0"/>
              <a:t>Matteus 22,39</a:t>
            </a:r>
          </a:p>
          <a:p>
            <a:pPr>
              <a:lnSpc>
                <a:spcPct val="140000"/>
              </a:lnSpc>
            </a:pPr>
            <a:endParaRPr lang="nb-NO" b="1" dirty="0"/>
          </a:p>
          <a:p>
            <a:pPr>
              <a:lnSpc>
                <a:spcPct val="140000"/>
              </a:lnSpc>
            </a:pPr>
            <a:r>
              <a:rPr lang="nb-NO" b="1" dirty="0"/>
              <a:t>Den gylne regel: Som dere vil at andre skal gjøre mot dere, slik skal dere gjøre mot dem. </a:t>
            </a:r>
          </a:p>
          <a:p>
            <a:pPr>
              <a:lnSpc>
                <a:spcPct val="140000"/>
              </a:lnSpc>
            </a:pPr>
            <a:r>
              <a:rPr lang="nb-NO" sz="1400" b="1" dirty="0"/>
              <a:t>Lukas 6,31</a:t>
            </a:r>
          </a:p>
        </p:txBody>
      </p:sp>
      <p:cxnSp>
        <p:nvCxnSpPr>
          <p:cNvPr id="17" name="Straight Connector 11">
            <a:extLst>
              <a:ext uri="{FF2B5EF4-FFF2-40B4-BE49-F238E27FC236}">
                <a16:creationId xmlns:a16="http://schemas.microsoft.com/office/drawing/2014/main" id="{CC9CF63D-A2A3-4ECF-BC53-4B0D56918F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540033"/>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Bilde 4">
            <a:extLst>
              <a:ext uri="{FF2B5EF4-FFF2-40B4-BE49-F238E27FC236}">
                <a16:creationId xmlns:a16="http://schemas.microsoft.com/office/drawing/2014/main" id="{B5EB23F7-C455-44BD-8181-132AA794A897}"/>
              </a:ext>
            </a:extLst>
          </p:cNvPr>
          <p:cNvPicPr>
            <a:picLocks noChangeAspect="1"/>
          </p:cNvPicPr>
          <p:nvPr/>
        </p:nvPicPr>
        <p:blipFill>
          <a:blip r:embed="rId2"/>
          <a:stretch>
            <a:fillRect/>
          </a:stretch>
        </p:blipFill>
        <p:spPr>
          <a:xfrm>
            <a:off x="6651127" y="894249"/>
            <a:ext cx="4999885" cy="5066847"/>
          </a:xfrm>
          <a:prstGeom prst="rect">
            <a:avLst/>
          </a:prstGeom>
        </p:spPr>
      </p:pic>
    </p:spTree>
    <p:extLst>
      <p:ext uri="{BB962C8B-B14F-4D97-AF65-F5344CB8AC3E}">
        <p14:creationId xmlns:p14="http://schemas.microsoft.com/office/powerpoint/2010/main" val="805497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68346D-5E77-4906-AC8D-57FB88F11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7F3DCDB-150B-4C6A-934E-6686AE911AEF}"/>
              </a:ext>
            </a:extLst>
          </p:cNvPr>
          <p:cNvSpPr>
            <a:spLocks noGrp="1"/>
          </p:cNvSpPr>
          <p:nvPr>
            <p:ph type="title"/>
          </p:nvPr>
        </p:nvSpPr>
        <p:spPr>
          <a:xfrm>
            <a:off x="7112369" y="395297"/>
            <a:ext cx="4078800" cy="1060279"/>
          </a:xfrm>
        </p:spPr>
        <p:txBody>
          <a:bodyPr wrap="square" anchor="b">
            <a:normAutofit fontScale="90000"/>
          </a:bodyPr>
          <a:lstStyle/>
          <a:p>
            <a:pPr algn="ctr"/>
            <a:r>
              <a:rPr lang="nb-NO" dirty="0"/>
              <a:t>Et kristent menneskesyn</a:t>
            </a:r>
          </a:p>
        </p:txBody>
      </p:sp>
      <p:pic>
        <p:nvPicPr>
          <p:cNvPr id="4" name="Bilde 3">
            <a:extLst>
              <a:ext uri="{FF2B5EF4-FFF2-40B4-BE49-F238E27FC236}">
                <a16:creationId xmlns:a16="http://schemas.microsoft.com/office/drawing/2014/main" id="{79D81650-88AB-4A97-AFE0-705705E70F3B}"/>
              </a:ext>
            </a:extLst>
          </p:cNvPr>
          <p:cNvPicPr>
            <a:picLocks noChangeAspect="1"/>
          </p:cNvPicPr>
          <p:nvPr/>
        </p:nvPicPr>
        <p:blipFill rotWithShape="1">
          <a:blip r:embed="rId2"/>
          <a:srcRect l="24658" r="8506"/>
          <a:stretch/>
        </p:blipFill>
        <p:spPr>
          <a:xfrm>
            <a:off x="20" y="10"/>
            <a:ext cx="6111518" cy="6857990"/>
          </a:xfrm>
          <a:prstGeom prst="rect">
            <a:avLst/>
          </a:prstGeom>
        </p:spPr>
      </p:pic>
      <p:cxnSp>
        <p:nvCxnSpPr>
          <p:cNvPr id="11" name="Straight Connector 10">
            <a:extLst>
              <a:ext uri="{FF2B5EF4-FFF2-40B4-BE49-F238E27FC236}">
                <a16:creationId xmlns:a16="http://schemas.microsoft.com/office/drawing/2014/main" id="{4CBC1FDF-AE13-4731-B38F-2761BDFDBB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417BB88A-8EF0-451A-9466-CE95232E6364}"/>
              </a:ext>
            </a:extLst>
          </p:cNvPr>
          <p:cNvSpPr>
            <a:spLocks noGrp="1"/>
          </p:cNvSpPr>
          <p:nvPr>
            <p:ph idx="1"/>
          </p:nvPr>
        </p:nvSpPr>
        <p:spPr>
          <a:xfrm>
            <a:off x="7112369" y="1619481"/>
            <a:ext cx="4078800" cy="4843222"/>
          </a:xfrm>
        </p:spPr>
        <p:txBody>
          <a:bodyPr>
            <a:normAutofit/>
          </a:bodyPr>
          <a:lstStyle/>
          <a:p>
            <a:pPr>
              <a:lnSpc>
                <a:spcPct val="140000"/>
              </a:lnSpc>
            </a:pPr>
            <a:r>
              <a:rPr lang="nb-NO" dirty="0"/>
              <a:t>Vi er skapt i Guds bilde</a:t>
            </a:r>
          </a:p>
          <a:p>
            <a:pPr>
              <a:lnSpc>
                <a:spcPct val="140000"/>
              </a:lnSpc>
            </a:pPr>
            <a:r>
              <a:rPr lang="nb-NO" dirty="0"/>
              <a:t>Alle mennesker har derfor en uendelig verdi og skal behandles med respekt</a:t>
            </a:r>
          </a:p>
          <a:p>
            <a:pPr>
              <a:lnSpc>
                <a:spcPct val="140000"/>
              </a:lnSpc>
            </a:pPr>
            <a:r>
              <a:rPr lang="nb-NO" dirty="0"/>
              <a:t>Dyrene er skapt av Gud, men ikke i Guds bilde. Dyr skal også behandles pent</a:t>
            </a:r>
          </a:p>
          <a:p>
            <a:pPr>
              <a:lnSpc>
                <a:spcPct val="140000"/>
              </a:lnSpc>
            </a:pPr>
            <a:r>
              <a:rPr lang="nb-NO" dirty="0"/>
              <a:t>Mennesket har fått i oppgave å forvalte skaperverket</a:t>
            </a:r>
          </a:p>
          <a:p>
            <a:pPr marL="0" indent="0">
              <a:lnSpc>
                <a:spcPct val="140000"/>
              </a:lnSpc>
              <a:buNone/>
            </a:pPr>
            <a:endParaRPr lang="nb-NO" sz="1400" dirty="0"/>
          </a:p>
          <a:p>
            <a:pPr>
              <a:lnSpc>
                <a:spcPct val="140000"/>
              </a:lnSpc>
            </a:pPr>
            <a:endParaRPr lang="nb-NO" sz="1400" dirty="0"/>
          </a:p>
        </p:txBody>
      </p:sp>
    </p:spTree>
    <p:extLst>
      <p:ext uri="{BB962C8B-B14F-4D97-AF65-F5344CB8AC3E}">
        <p14:creationId xmlns:p14="http://schemas.microsoft.com/office/powerpoint/2010/main" val="1128669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2">
            <a:extLst>
              <a:ext uri="{FF2B5EF4-FFF2-40B4-BE49-F238E27FC236}">
                <a16:creationId xmlns:a16="http://schemas.microsoft.com/office/drawing/2014/main" id="{B65AA36A-D7CC-493C-A0EE-F8AC3564D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356A68B-B661-4B47-9DAD-B0E38C5E6F86}"/>
              </a:ext>
            </a:extLst>
          </p:cNvPr>
          <p:cNvSpPr>
            <a:spLocks noGrp="1"/>
          </p:cNvSpPr>
          <p:nvPr>
            <p:ph type="title"/>
          </p:nvPr>
        </p:nvSpPr>
        <p:spPr>
          <a:xfrm>
            <a:off x="7766050" y="395289"/>
            <a:ext cx="3886200" cy="1594290"/>
          </a:xfrm>
        </p:spPr>
        <p:txBody>
          <a:bodyPr wrap="square" anchor="b">
            <a:normAutofit/>
          </a:bodyPr>
          <a:lstStyle/>
          <a:p>
            <a:pPr algn="ctr"/>
            <a:r>
              <a:rPr lang="nb-NO"/>
              <a:t>Hva er etikk og moral?</a:t>
            </a:r>
          </a:p>
        </p:txBody>
      </p:sp>
      <p:pic>
        <p:nvPicPr>
          <p:cNvPr id="5" name="Bilde 4" descr="Et bilde som inneholder bord, kaffe, innendørs, person&#10;&#10;Automatisk generert beskrivelse">
            <a:extLst>
              <a:ext uri="{FF2B5EF4-FFF2-40B4-BE49-F238E27FC236}">
                <a16:creationId xmlns:a16="http://schemas.microsoft.com/office/drawing/2014/main" id="{42B84E13-50E9-472A-BBB9-BB50533685DF}"/>
              </a:ext>
            </a:extLst>
          </p:cNvPr>
          <p:cNvPicPr>
            <a:picLocks noChangeAspect="1"/>
          </p:cNvPicPr>
          <p:nvPr/>
        </p:nvPicPr>
        <p:blipFill rotWithShape="1">
          <a:blip r:embed="rId3"/>
          <a:srcRect l="11527" r="18276" b="-1"/>
          <a:stretch/>
        </p:blipFill>
        <p:spPr>
          <a:xfrm>
            <a:off x="20" y="10"/>
            <a:ext cx="7211993" cy="6857990"/>
          </a:xfrm>
          <a:prstGeom prst="rect">
            <a:avLst/>
          </a:prstGeom>
        </p:spPr>
      </p:pic>
      <p:cxnSp>
        <p:nvCxnSpPr>
          <p:cNvPr id="28" name="Straight Connector 24">
            <a:extLst>
              <a:ext uri="{FF2B5EF4-FFF2-40B4-BE49-F238E27FC236}">
                <a16:creationId xmlns:a16="http://schemas.microsoft.com/office/drawing/2014/main" id="{E1C2E33F-4B1D-4F8B-B721-96313EA294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915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44FBF08A-61F6-4E7E-BB9A-79168F360C8C}"/>
              </a:ext>
            </a:extLst>
          </p:cNvPr>
          <p:cNvSpPr>
            <a:spLocks noGrp="1"/>
          </p:cNvSpPr>
          <p:nvPr>
            <p:ph idx="1"/>
          </p:nvPr>
        </p:nvSpPr>
        <p:spPr>
          <a:xfrm>
            <a:off x="7766049" y="2384868"/>
            <a:ext cx="4061189" cy="4315735"/>
          </a:xfrm>
        </p:spPr>
        <p:txBody>
          <a:bodyPr>
            <a:noAutofit/>
          </a:bodyPr>
          <a:lstStyle/>
          <a:p>
            <a:pPr>
              <a:lnSpc>
                <a:spcPct val="140000"/>
              </a:lnSpc>
            </a:pPr>
            <a:r>
              <a:rPr lang="nb-NO" b="1" u="sng" dirty="0">
                <a:latin typeface="Calibri" panose="020F0502020204030204" pitchFamily="34" charset="0"/>
                <a:cs typeface="Calibri" panose="020F0502020204030204" pitchFamily="34" charset="0"/>
              </a:rPr>
              <a:t>Etikk</a:t>
            </a:r>
            <a:r>
              <a:rPr lang="nb-NO" b="1" dirty="0">
                <a:latin typeface="Calibri" panose="020F0502020204030204" pitchFamily="34" charset="0"/>
                <a:cs typeface="Calibri" panose="020F0502020204030204" pitchFamily="34" charset="0"/>
              </a:rPr>
              <a:t> er tenkning der man begrunner hvorfor handlinger er riktige eller gale, gode eller dårlige</a:t>
            </a:r>
          </a:p>
          <a:p>
            <a:pPr>
              <a:lnSpc>
                <a:spcPct val="140000"/>
              </a:lnSpc>
            </a:pPr>
            <a:r>
              <a:rPr lang="nb-NO" b="1" u="sng" dirty="0">
                <a:latin typeface="Calibri" panose="020F0502020204030204" pitchFamily="34" charset="0"/>
                <a:cs typeface="Calibri" panose="020F0502020204030204" pitchFamily="34" charset="0"/>
              </a:rPr>
              <a:t>Moral</a:t>
            </a:r>
            <a:r>
              <a:rPr lang="nb-NO" b="1" dirty="0">
                <a:latin typeface="Calibri" panose="020F0502020204030204" pitchFamily="34" charset="0"/>
                <a:cs typeface="Calibri" panose="020F0502020204030204" pitchFamily="34" charset="0"/>
              </a:rPr>
              <a:t> handler om hvordan vi faktisk lever</a:t>
            </a:r>
          </a:p>
          <a:p>
            <a:pPr>
              <a:lnSpc>
                <a:spcPct val="140000"/>
              </a:lnSpc>
            </a:pPr>
            <a:r>
              <a:rPr lang="nb-NO" b="1" dirty="0">
                <a:latin typeface="Calibri" panose="020F0502020204030204" pitchFamily="34" charset="0"/>
                <a:cs typeface="Calibri" panose="020F0502020204030204" pitchFamily="34" charset="0"/>
              </a:rPr>
              <a:t>Etikk = teori</a:t>
            </a:r>
          </a:p>
          <a:p>
            <a:pPr>
              <a:lnSpc>
                <a:spcPct val="140000"/>
              </a:lnSpc>
            </a:pPr>
            <a:r>
              <a:rPr lang="nb-NO" b="1" dirty="0">
                <a:latin typeface="Calibri" panose="020F0502020204030204" pitchFamily="34" charset="0"/>
                <a:cs typeface="Calibri" panose="020F0502020204030204" pitchFamily="34" charset="0"/>
              </a:rPr>
              <a:t>Moral = praksis</a:t>
            </a:r>
          </a:p>
        </p:txBody>
      </p:sp>
    </p:spTree>
    <p:extLst>
      <p:ext uri="{BB962C8B-B14F-4D97-AF65-F5344CB8AC3E}">
        <p14:creationId xmlns:p14="http://schemas.microsoft.com/office/powerpoint/2010/main" val="127439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EE9A4E-4DBE-4F1A-B1F8-FE041489A2F2}"/>
              </a:ext>
            </a:extLst>
          </p:cNvPr>
          <p:cNvSpPr>
            <a:spLocks noGrp="1"/>
          </p:cNvSpPr>
          <p:nvPr>
            <p:ph type="title"/>
          </p:nvPr>
        </p:nvSpPr>
        <p:spPr/>
        <p:txBody>
          <a:bodyPr/>
          <a:lstStyle/>
          <a:p>
            <a:r>
              <a:rPr lang="nb-NO" dirty="0"/>
              <a:t>Kan vi forstå hva som er rett og galt, godt og ondt?</a:t>
            </a:r>
          </a:p>
        </p:txBody>
      </p:sp>
      <p:sp>
        <p:nvSpPr>
          <p:cNvPr id="3" name="Plassholder for innhold 2">
            <a:extLst>
              <a:ext uri="{FF2B5EF4-FFF2-40B4-BE49-F238E27FC236}">
                <a16:creationId xmlns:a16="http://schemas.microsoft.com/office/drawing/2014/main" id="{2E678178-78BF-4D5A-B723-7E6802267C7B}"/>
              </a:ext>
            </a:extLst>
          </p:cNvPr>
          <p:cNvSpPr>
            <a:spLocks noGrp="1"/>
          </p:cNvSpPr>
          <p:nvPr>
            <p:ph idx="1"/>
          </p:nvPr>
        </p:nvSpPr>
        <p:spPr>
          <a:xfrm>
            <a:off x="989400" y="1685926"/>
            <a:ext cx="10213200" cy="4175048"/>
          </a:xfrm>
        </p:spPr>
        <p:txBody>
          <a:bodyPr/>
          <a:lstStyle/>
          <a:p>
            <a:r>
              <a:rPr lang="nb-NO" sz="2400" dirty="0"/>
              <a:t>Er det rett å reise med fly?</a:t>
            </a:r>
          </a:p>
          <a:p>
            <a:r>
              <a:rPr lang="nb-NO" sz="2400" dirty="0"/>
              <a:t>Kan man skille seg og gifte seg på nytt?</a:t>
            </a:r>
          </a:p>
          <a:p>
            <a:r>
              <a:rPr lang="nb-NO" sz="2400" dirty="0"/>
              <a:t>Er det rett å bruke penger på julegaver, når mennesker i verden sulter?</a:t>
            </a:r>
          </a:p>
          <a:p>
            <a:r>
              <a:rPr lang="nb-NO" sz="2400" dirty="0"/>
              <a:t>Kan man lyve stjele for å overleve?</a:t>
            </a:r>
          </a:p>
          <a:p>
            <a:r>
              <a:rPr lang="nb-NO" sz="2400" dirty="0"/>
              <a:t>Kan man lyve for å hjelpe seg selv eller andre ut av en knipe?</a:t>
            </a:r>
          </a:p>
          <a:p>
            <a:endParaRPr lang="nb-NO" sz="2400" dirty="0"/>
          </a:p>
          <a:p>
            <a:endParaRPr lang="nb-NO" sz="2400" dirty="0"/>
          </a:p>
          <a:p>
            <a:endParaRPr lang="nb-NO" dirty="0"/>
          </a:p>
          <a:p>
            <a:endParaRPr lang="nb-NO" dirty="0"/>
          </a:p>
          <a:p>
            <a:pPr marL="0" indent="0">
              <a:buNone/>
            </a:pPr>
            <a:endParaRPr lang="nb-NO" dirty="0"/>
          </a:p>
        </p:txBody>
      </p:sp>
    </p:spTree>
    <p:extLst>
      <p:ext uri="{BB962C8B-B14F-4D97-AF65-F5344CB8AC3E}">
        <p14:creationId xmlns:p14="http://schemas.microsoft.com/office/powerpoint/2010/main" val="947275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715B84C-8364-4ED1-A7EB-B199FA14D05A}"/>
              </a:ext>
            </a:extLst>
          </p:cNvPr>
          <p:cNvSpPr>
            <a:spLocks noGrp="1"/>
          </p:cNvSpPr>
          <p:nvPr>
            <p:ph type="title"/>
          </p:nvPr>
        </p:nvSpPr>
        <p:spPr>
          <a:xfrm>
            <a:off x="989400" y="395289"/>
            <a:ext cx="6328800" cy="1112836"/>
          </a:xfrm>
        </p:spPr>
        <p:txBody>
          <a:bodyPr>
            <a:normAutofit/>
          </a:bodyPr>
          <a:lstStyle/>
          <a:p>
            <a:pPr algn="ctr"/>
            <a:r>
              <a:rPr lang="nb-NO" dirty="0"/>
              <a:t>Immanuel Kant (1724-1804)</a:t>
            </a:r>
            <a:endParaRPr lang="nb-NO"/>
          </a:p>
        </p:txBody>
      </p:sp>
      <p:sp>
        <p:nvSpPr>
          <p:cNvPr id="3" name="Plassholder for innhold 2">
            <a:extLst>
              <a:ext uri="{FF2B5EF4-FFF2-40B4-BE49-F238E27FC236}">
                <a16:creationId xmlns:a16="http://schemas.microsoft.com/office/drawing/2014/main" id="{CE894B07-62B5-4EB1-AA4C-866733E9BA67}"/>
              </a:ext>
            </a:extLst>
          </p:cNvPr>
          <p:cNvSpPr>
            <a:spLocks noGrp="1"/>
          </p:cNvSpPr>
          <p:nvPr>
            <p:ph idx="1"/>
          </p:nvPr>
        </p:nvSpPr>
        <p:spPr>
          <a:xfrm>
            <a:off x="989400" y="1864801"/>
            <a:ext cx="6328800" cy="3913700"/>
          </a:xfrm>
        </p:spPr>
        <p:txBody>
          <a:bodyPr>
            <a:normAutofit/>
          </a:bodyPr>
          <a:lstStyle/>
          <a:p>
            <a:r>
              <a:rPr lang="nb-NO" dirty="0"/>
              <a:t>Følelser forteller oss ikke alltid sannheten om hva som er rett og galt</a:t>
            </a:r>
          </a:p>
          <a:p>
            <a:r>
              <a:rPr lang="nb-NO" dirty="0"/>
              <a:t>Konsekvensene forteller heller ikke alltid hva som er rett og galt</a:t>
            </a:r>
          </a:p>
          <a:p>
            <a:endParaRPr lang="nb-NO" dirty="0"/>
          </a:p>
          <a:p>
            <a:endParaRPr lang="nb-NO" dirty="0"/>
          </a:p>
          <a:p>
            <a:endParaRPr lang="nb-NO" dirty="0"/>
          </a:p>
          <a:p>
            <a:endParaRPr lang="nb-NO" dirty="0"/>
          </a:p>
        </p:txBody>
      </p:sp>
      <p:cxnSp>
        <p:nvCxnSpPr>
          <p:cNvPr id="12" name="Straight Connector 11">
            <a:extLst>
              <a:ext uri="{FF2B5EF4-FFF2-40B4-BE49-F238E27FC236}">
                <a16:creationId xmlns:a16="http://schemas.microsoft.com/office/drawing/2014/main" id="{C05D45D7-984D-4CDD-B1BC-0CF407C72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24850" y="540000"/>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Bilde 4">
            <a:extLst>
              <a:ext uri="{FF2B5EF4-FFF2-40B4-BE49-F238E27FC236}">
                <a16:creationId xmlns:a16="http://schemas.microsoft.com/office/drawing/2014/main" id="{FCE3A89A-C102-4039-AAA0-2DD274541CD8}"/>
              </a:ext>
            </a:extLst>
          </p:cNvPr>
          <p:cNvPicPr>
            <a:picLocks noChangeAspect="1"/>
          </p:cNvPicPr>
          <p:nvPr/>
        </p:nvPicPr>
        <p:blipFill>
          <a:blip r:embed="rId2"/>
          <a:stretch>
            <a:fillRect/>
          </a:stretch>
        </p:blipFill>
        <p:spPr>
          <a:xfrm>
            <a:off x="8883650" y="876718"/>
            <a:ext cx="2767362" cy="5104563"/>
          </a:xfrm>
          <a:prstGeom prst="rect">
            <a:avLst/>
          </a:prstGeom>
        </p:spPr>
      </p:pic>
    </p:spTree>
    <p:extLst>
      <p:ext uri="{BB962C8B-B14F-4D97-AF65-F5344CB8AC3E}">
        <p14:creationId xmlns:p14="http://schemas.microsoft.com/office/powerpoint/2010/main" val="1570228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7FEE88-5134-4413-8A0F-0130E5B8CB51}"/>
              </a:ext>
            </a:extLst>
          </p:cNvPr>
          <p:cNvSpPr>
            <a:spLocks noGrp="1"/>
          </p:cNvSpPr>
          <p:nvPr>
            <p:ph type="title"/>
          </p:nvPr>
        </p:nvSpPr>
        <p:spPr/>
        <p:txBody>
          <a:bodyPr/>
          <a:lstStyle/>
          <a:p>
            <a:r>
              <a:rPr lang="nb-NO" dirty="0"/>
              <a:t>Det kategoriske imperativ</a:t>
            </a:r>
          </a:p>
        </p:txBody>
      </p:sp>
      <p:sp>
        <p:nvSpPr>
          <p:cNvPr id="3" name="Plassholder for innhold 2">
            <a:extLst>
              <a:ext uri="{FF2B5EF4-FFF2-40B4-BE49-F238E27FC236}">
                <a16:creationId xmlns:a16="http://schemas.microsoft.com/office/drawing/2014/main" id="{F9094143-BF6C-41DA-96D0-868F780A5228}"/>
              </a:ext>
            </a:extLst>
          </p:cNvPr>
          <p:cNvSpPr>
            <a:spLocks noGrp="1"/>
          </p:cNvSpPr>
          <p:nvPr>
            <p:ph idx="1"/>
          </p:nvPr>
        </p:nvSpPr>
        <p:spPr/>
        <p:txBody>
          <a:bodyPr/>
          <a:lstStyle/>
          <a:p>
            <a:r>
              <a:rPr lang="nb-NO" sz="2400" dirty="0"/>
              <a:t>Du skal handle slik at regelen for din handling kan være en regel for alle mennesker</a:t>
            </a:r>
          </a:p>
          <a:p>
            <a:r>
              <a:rPr lang="nb-NO" sz="2400" dirty="0"/>
              <a:t>Hvis du synes det er galt at noen stjeler fra deg, må det være galt at du stjeler fra andre.</a:t>
            </a:r>
          </a:p>
          <a:p>
            <a:pPr marL="0" indent="0">
              <a:buNone/>
            </a:pPr>
            <a:endParaRPr lang="nb-NO" dirty="0"/>
          </a:p>
          <a:p>
            <a:pPr marL="0" indent="0">
              <a:buNone/>
            </a:pPr>
            <a:r>
              <a:rPr lang="nb-NO" dirty="0"/>
              <a:t>Spørsmål: Synes du dette ligner på den gylne regel?</a:t>
            </a:r>
          </a:p>
          <a:p>
            <a:pPr marL="0" indent="0">
              <a:buNone/>
            </a:pPr>
            <a:endParaRPr lang="nb-NO" dirty="0"/>
          </a:p>
          <a:p>
            <a:endParaRPr lang="nb-NO" dirty="0"/>
          </a:p>
        </p:txBody>
      </p:sp>
    </p:spTree>
    <p:extLst>
      <p:ext uri="{BB962C8B-B14F-4D97-AF65-F5344CB8AC3E}">
        <p14:creationId xmlns:p14="http://schemas.microsoft.com/office/powerpoint/2010/main" val="258185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7A578D-ABA4-4E37-83F2-6F61ED32FBF2}"/>
              </a:ext>
            </a:extLst>
          </p:cNvPr>
          <p:cNvSpPr>
            <a:spLocks noGrp="1"/>
          </p:cNvSpPr>
          <p:nvPr>
            <p:ph type="title"/>
          </p:nvPr>
        </p:nvSpPr>
        <p:spPr/>
        <p:txBody>
          <a:bodyPr/>
          <a:lstStyle/>
          <a:p>
            <a:r>
              <a:rPr lang="nb-NO" dirty="0"/>
              <a:t>Pliktetikk</a:t>
            </a:r>
          </a:p>
        </p:txBody>
      </p:sp>
      <p:sp>
        <p:nvSpPr>
          <p:cNvPr id="3" name="Plassholder for innhold 2">
            <a:extLst>
              <a:ext uri="{FF2B5EF4-FFF2-40B4-BE49-F238E27FC236}">
                <a16:creationId xmlns:a16="http://schemas.microsoft.com/office/drawing/2014/main" id="{DE9935DA-E9CF-4F0E-853E-440F746D4C50}"/>
              </a:ext>
            </a:extLst>
          </p:cNvPr>
          <p:cNvSpPr>
            <a:spLocks noGrp="1"/>
          </p:cNvSpPr>
          <p:nvPr>
            <p:ph idx="1"/>
          </p:nvPr>
        </p:nvSpPr>
        <p:spPr/>
        <p:txBody>
          <a:bodyPr/>
          <a:lstStyle/>
          <a:p>
            <a:r>
              <a:rPr lang="nb-NO" dirty="0"/>
              <a:t>Du føler deg forpliktet til å gjøre noe</a:t>
            </a:r>
          </a:p>
          <a:p>
            <a:r>
              <a:rPr lang="nb-NO" dirty="0"/>
              <a:t>Lover og regler er bra</a:t>
            </a:r>
          </a:p>
          <a:p>
            <a:r>
              <a:rPr lang="nb-NO" dirty="0"/>
              <a:t>Styrke: man gjør det rette, det som lovene sier, selv om det koster</a:t>
            </a:r>
          </a:p>
          <a:p>
            <a:r>
              <a:rPr lang="nb-NO" dirty="0"/>
              <a:t>Svakhet: man handler nærmest av vane, uten å tenke gjennom situasjonen</a:t>
            </a:r>
          </a:p>
        </p:txBody>
      </p:sp>
    </p:spTree>
    <p:extLst>
      <p:ext uri="{BB962C8B-B14F-4D97-AF65-F5344CB8AC3E}">
        <p14:creationId xmlns:p14="http://schemas.microsoft.com/office/powerpoint/2010/main" val="2725109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5A1FD3-DEC2-4646-BEEE-718C7FC796B5}"/>
              </a:ext>
            </a:extLst>
          </p:cNvPr>
          <p:cNvSpPr>
            <a:spLocks noGrp="1"/>
          </p:cNvSpPr>
          <p:nvPr>
            <p:ph type="title"/>
          </p:nvPr>
        </p:nvSpPr>
        <p:spPr/>
        <p:txBody>
          <a:bodyPr/>
          <a:lstStyle/>
          <a:p>
            <a:r>
              <a:rPr lang="nb-NO" dirty="0"/>
              <a:t>Konsekvensetikk</a:t>
            </a:r>
          </a:p>
        </p:txBody>
      </p:sp>
      <p:sp>
        <p:nvSpPr>
          <p:cNvPr id="3" name="Plassholder for innhold 2">
            <a:extLst>
              <a:ext uri="{FF2B5EF4-FFF2-40B4-BE49-F238E27FC236}">
                <a16:creationId xmlns:a16="http://schemas.microsoft.com/office/drawing/2014/main" id="{705B2654-5C67-42BB-A521-CB950A640303}"/>
              </a:ext>
            </a:extLst>
          </p:cNvPr>
          <p:cNvSpPr>
            <a:spLocks noGrp="1"/>
          </p:cNvSpPr>
          <p:nvPr>
            <p:ph idx="1"/>
          </p:nvPr>
        </p:nvSpPr>
        <p:spPr>
          <a:xfrm>
            <a:off x="595619" y="1685925"/>
            <a:ext cx="11098634" cy="4040191"/>
          </a:xfrm>
        </p:spPr>
        <p:txBody>
          <a:bodyPr/>
          <a:lstStyle/>
          <a:p>
            <a:r>
              <a:rPr lang="nb-NO" dirty="0"/>
              <a:t>Hva vil være resultatene av min handling?</a:t>
            </a:r>
          </a:p>
          <a:p>
            <a:r>
              <a:rPr lang="nb-NO" dirty="0"/>
              <a:t>Alle handlinger fører til noen konsekvenser </a:t>
            </a:r>
          </a:p>
          <a:p>
            <a:r>
              <a:rPr lang="nb-NO" dirty="0"/>
              <a:t>Her gjelder det å handle slik at alle rundt meg får det bra</a:t>
            </a:r>
          </a:p>
          <a:p>
            <a:r>
              <a:rPr lang="nb-NO" dirty="0"/>
              <a:t>Styrke: handler ikke fordi en regel sier det, men tenker gjennom hva som vil være bra</a:t>
            </a:r>
          </a:p>
          <a:p>
            <a:r>
              <a:rPr lang="nb-NO" dirty="0"/>
              <a:t>Svakhet: det er ikke alltid lett å vurdere om konsekvensene er gode eller dårlige </a:t>
            </a:r>
          </a:p>
        </p:txBody>
      </p:sp>
    </p:spTree>
    <p:extLst>
      <p:ext uri="{BB962C8B-B14F-4D97-AF65-F5344CB8AC3E}">
        <p14:creationId xmlns:p14="http://schemas.microsoft.com/office/powerpoint/2010/main" val="2296705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D682C0-C5DA-4DA5-9CF0-67A7BE9F6716}"/>
              </a:ext>
            </a:extLst>
          </p:cNvPr>
          <p:cNvSpPr>
            <a:spLocks noGrp="1"/>
          </p:cNvSpPr>
          <p:nvPr>
            <p:ph type="title"/>
          </p:nvPr>
        </p:nvSpPr>
        <p:spPr/>
        <p:txBody>
          <a:bodyPr/>
          <a:lstStyle/>
          <a:p>
            <a:r>
              <a:rPr lang="nb-NO" dirty="0"/>
              <a:t>Dydsetikk</a:t>
            </a:r>
          </a:p>
        </p:txBody>
      </p:sp>
      <p:sp>
        <p:nvSpPr>
          <p:cNvPr id="3" name="Plassholder for innhold 2">
            <a:extLst>
              <a:ext uri="{FF2B5EF4-FFF2-40B4-BE49-F238E27FC236}">
                <a16:creationId xmlns:a16="http://schemas.microsoft.com/office/drawing/2014/main" id="{9879937E-98ED-43B0-9820-51B0F87ECAA5}"/>
              </a:ext>
            </a:extLst>
          </p:cNvPr>
          <p:cNvSpPr>
            <a:spLocks noGrp="1"/>
          </p:cNvSpPr>
          <p:nvPr>
            <p:ph idx="1"/>
          </p:nvPr>
        </p:nvSpPr>
        <p:spPr/>
        <p:txBody>
          <a:bodyPr/>
          <a:lstStyle/>
          <a:p>
            <a:r>
              <a:rPr lang="nb-NO" dirty="0"/>
              <a:t>Menneskets holdninger kommer fra vår karakter</a:t>
            </a:r>
          </a:p>
          <a:p>
            <a:r>
              <a:rPr lang="nb-NO" dirty="0"/>
              <a:t>Gode egenskaper (=dyder) som mot, visdom, rettferdighet, tro, håp og kjærlighet er noe vi kan øve oss på</a:t>
            </a:r>
          </a:p>
          <a:p>
            <a:r>
              <a:rPr lang="nb-NO" dirty="0"/>
              <a:t>Den som har disse egenskapene vil handle godt</a:t>
            </a:r>
          </a:p>
          <a:p>
            <a:r>
              <a:rPr lang="nb-NO" dirty="0"/>
              <a:t>Styrke: ser sammenheng mellom tanker, ord og handlinger</a:t>
            </a:r>
          </a:p>
          <a:p>
            <a:r>
              <a:rPr lang="nb-NO" dirty="0"/>
              <a:t>Svakhet: for optimistisk, gode egenskaper og kunnskap fører ikke alltid til gode handlinger</a:t>
            </a:r>
          </a:p>
        </p:txBody>
      </p:sp>
    </p:spTree>
    <p:extLst>
      <p:ext uri="{BB962C8B-B14F-4D97-AF65-F5344CB8AC3E}">
        <p14:creationId xmlns:p14="http://schemas.microsoft.com/office/powerpoint/2010/main" val="723644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B0F98F-1361-4727-BCCC-3071877B27D5}"/>
              </a:ext>
            </a:extLst>
          </p:cNvPr>
          <p:cNvSpPr>
            <a:spLocks noGrp="1"/>
          </p:cNvSpPr>
          <p:nvPr>
            <p:ph type="title"/>
          </p:nvPr>
        </p:nvSpPr>
        <p:spPr/>
        <p:txBody>
          <a:bodyPr/>
          <a:lstStyle/>
          <a:p>
            <a:r>
              <a:rPr lang="nb-NO" dirty="0"/>
              <a:t>Den kristne etikkens forankring</a:t>
            </a:r>
          </a:p>
        </p:txBody>
      </p:sp>
      <p:sp>
        <p:nvSpPr>
          <p:cNvPr id="3" name="Plassholder for innhold 2">
            <a:extLst>
              <a:ext uri="{FF2B5EF4-FFF2-40B4-BE49-F238E27FC236}">
                <a16:creationId xmlns:a16="http://schemas.microsoft.com/office/drawing/2014/main" id="{9BCA9033-8661-42F3-BCDD-8AE7F0929610}"/>
              </a:ext>
            </a:extLst>
          </p:cNvPr>
          <p:cNvSpPr>
            <a:spLocks noGrp="1"/>
          </p:cNvSpPr>
          <p:nvPr>
            <p:ph idx="1"/>
          </p:nvPr>
        </p:nvSpPr>
        <p:spPr/>
        <p:txBody>
          <a:bodyPr/>
          <a:lstStyle/>
          <a:p>
            <a:r>
              <a:rPr lang="nb-NO" dirty="0"/>
              <a:t>Den kristne etikkens forankres i Bibelen</a:t>
            </a:r>
          </a:p>
          <a:p>
            <a:r>
              <a:rPr lang="nb-NO" dirty="0"/>
              <a:t>Noen spørsmål finner vi ikke direkte svar på i Bibelen</a:t>
            </a:r>
          </a:p>
          <a:p>
            <a:r>
              <a:rPr lang="nb-NO" dirty="0"/>
              <a:t>En kristen kan be til Gud om hjelp til å forstå og til å handle rett</a:t>
            </a:r>
          </a:p>
          <a:p>
            <a:r>
              <a:rPr lang="nb-NO" dirty="0"/>
              <a:t>Gud kan gi oss råd og veiledning ved Den Hellige Ånd </a:t>
            </a:r>
          </a:p>
          <a:p>
            <a:endParaRPr lang="nb-NO" dirty="0"/>
          </a:p>
        </p:txBody>
      </p:sp>
    </p:spTree>
    <p:extLst>
      <p:ext uri="{BB962C8B-B14F-4D97-AF65-F5344CB8AC3E}">
        <p14:creationId xmlns:p14="http://schemas.microsoft.com/office/powerpoint/2010/main" val="3871269484"/>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675</Words>
  <Application>Microsoft Office PowerPoint</Application>
  <PresentationFormat>Widescreen</PresentationFormat>
  <Paragraphs>65</Paragraphs>
  <Slides>11</Slides>
  <Notes>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11</vt:i4>
      </vt:variant>
    </vt:vector>
  </HeadingPairs>
  <TitlesOfParts>
    <vt:vector size="17" baseType="lpstr">
      <vt:lpstr>Arial</vt:lpstr>
      <vt:lpstr>Avenir Next LT Pro</vt:lpstr>
      <vt:lpstr>Calibri</vt:lpstr>
      <vt:lpstr>Goudy Old Style</vt:lpstr>
      <vt:lpstr>Wingdings</vt:lpstr>
      <vt:lpstr>FrostyVTI</vt:lpstr>
      <vt:lpstr>Kompetansemål</vt:lpstr>
      <vt:lpstr>Hva er etikk og moral?</vt:lpstr>
      <vt:lpstr>Kan vi forstå hva som er rett og galt, godt og ondt?</vt:lpstr>
      <vt:lpstr>Immanuel Kant (1724-1804)</vt:lpstr>
      <vt:lpstr>Det kategoriske imperativ</vt:lpstr>
      <vt:lpstr>Pliktetikk</vt:lpstr>
      <vt:lpstr>Konsekvensetikk</vt:lpstr>
      <vt:lpstr>Dydsetikk</vt:lpstr>
      <vt:lpstr>Den kristne etikkens forankring</vt:lpstr>
      <vt:lpstr>Et bud og en regel</vt:lpstr>
      <vt:lpstr>Et kristent menneskesyn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Kompetansemål</dc:title>
  <dc:creator>olasol66@gmail.com</dc:creator>
  <cp:lastModifiedBy>Britt-Ellen Skregelid Birkeland</cp:lastModifiedBy>
  <cp:revision>2</cp:revision>
  <dcterms:created xsi:type="dcterms:W3CDTF">2021-11-29T20:31:18Z</dcterms:created>
  <dcterms:modified xsi:type="dcterms:W3CDTF">2022-02-22T14:01:15Z</dcterms:modified>
</cp:coreProperties>
</file>