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355" r:id="rId3"/>
    <p:sldId id="318" r:id="rId4"/>
    <p:sldId id="319" r:id="rId5"/>
    <p:sldId id="320" r:id="rId6"/>
    <p:sldId id="321" r:id="rId7"/>
    <p:sldId id="323" r:id="rId8"/>
    <p:sldId id="324" r:id="rId9"/>
    <p:sldId id="322" r:id="rId10"/>
    <p:sldId id="356" r:id="rId11"/>
    <p:sldId id="360" r:id="rId12"/>
    <p:sldId id="357" r:id="rId13"/>
    <p:sldId id="358" r:id="rId14"/>
    <p:sldId id="3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9C4B9-F473-4948-8905-C193A2A07388}" type="doc">
      <dgm:prSet loTypeId="urn:microsoft.com/office/officeart/2005/8/layout/venn1" loCatId="" qsTypeId="urn:microsoft.com/office/officeart/2005/8/quickstyle/simple4" qsCatId="simple" csTypeId="urn:microsoft.com/office/officeart/2005/8/colors/accent1_2" csCatId="accent1" phldr="1"/>
      <dgm:spPr/>
    </dgm:pt>
    <dgm:pt modelId="{08FDCDEF-7E27-AD44-A687-3901FC9A70CD}">
      <dgm:prSet phldrT="[Text]"/>
      <dgm:spPr/>
      <dgm:t>
        <a:bodyPr/>
        <a:lstStyle/>
        <a:p>
          <a:r>
            <a:rPr lang="sv-SE" dirty="0" err="1"/>
            <a:t>Utukt</a:t>
          </a:r>
          <a:endParaRPr lang="sv-SE" dirty="0"/>
        </a:p>
      </dgm:t>
    </dgm:pt>
    <dgm:pt modelId="{48C35279-38B2-7742-9E35-885CD9CC8FB0}" type="parTrans" cxnId="{4A5A5B98-61EB-0344-B1EC-A05B795F97A0}">
      <dgm:prSet/>
      <dgm:spPr/>
      <dgm:t>
        <a:bodyPr/>
        <a:lstStyle/>
        <a:p>
          <a:endParaRPr lang="sv-SE"/>
        </a:p>
      </dgm:t>
    </dgm:pt>
    <dgm:pt modelId="{A70DFA31-5964-ED45-867F-7177FB178575}" type="sibTrans" cxnId="{4A5A5B98-61EB-0344-B1EC-A05B795F97A0}">
      <dgm:prSet/>
      <dgm:spPr/>
      <dgm:t>
        <a:bodyPr/>
        <a:lstStyle/>
        <a:p>
          <a:endParaRPr lang="sv-SE"/>
        </a:p>
      </dgm:t>
    </dgm:pt>
    <dgm:pt modelId="{5A791439-F4B3-DA4F-9D8E-BA93E7A1A7DE}">
      <dgm:prSet phldrT="[Text]"/>
      <dgm:spPr/>
      <dgm:t>
        <a:bodyPr/>
        <a:lstStyle/>
        <a:p>
          <a:r>
            <a:rPr lang="sv-SE" dirty="0" err="1"/>
            <a:t>Uselviskhet</a:t>
          </a:r>
          <a:endParaRPr lang="sv-SE" dirty="0"/>
        </a:p>
      </dgm:t>
    </dgm:pt>
    <dgm:pt modelId="{DD25B301-7665-5C4A-A119-6896B062AFB4}" type="parTrans" cxnId="{19589514-CBA2-0D43-ABB7-C0DA58CE657D}">
      <dgm:prSet/>
      <dgm:spPr/>
      <dgm:t>
        <a:bodyPr/>
        <a:lstStyle/>
        <a:p>
          <a:endParaRPr lang="sv-SE"/>
        </a:p>
      </dgm:t>
    </dgm:pt>
    <dgm:pt modelId="{02990913-C8FA-C047-ABA9-88EA5F518FA2}" type="sibTrans" cxnId="{19589514-CBA2-0D43-ABB7-C0DA58CE657D}">
      <dgm:prSet/>
      <dgm:spPr/>
      <dgm:t>
        <a:bodyPr/>
        <a:lstStyle/>
        <a:p>
          <a:endParaRPr lang="sv-SE"/>
        </a:p>
      </dgm:t>
    </dgm:pt>
    <dgm:pt modelId="{1282DF95-6112-1348-8955-9A40BE42B121}">
      <dgm:prSet phldrT="[Text]"/>
      <dgm:spPr/>
      <dgm:t>
        <a:bodyPr/>
        <a:lstStyle/>
        <a:p>
          <a:r>
            <a:rPr lang="sv-SE" dirty="0"/>
            <a:t>Lidelse</a:t>
          </a:r>
        </a:p>
      </dgm:t>
    </dgm:pt>
    <dgm:pt modelId="{5EDD8AD4-DA79-6948-AE1A-A8E9A14170EE}" type="parTrans" cxnId="{240A6558-5811-2742-AC03-9381A2505F1F}">
      <dgm:prSet/>
      <dgm:spPr/>
      <dgm:t>
        <a:bodyPr/>
        <a:lstStyle/>
        <a:p>
          <a:endParaRPr lang="sv-SE"/>
        </a:p>
      </dgm:t>
    </dgm:pt>
    <dgm:pt modelId="{D30D54FD-7F0B-344B-BCC3-B6256014A0C1}" type="sibTrans" cxnId="{240A6558-5811-2742-AC03-9381A2505F1F}">
      <dgm:prSet/>
      <dgm:spPr/>
      <dgm:t>
        <a:bodyPr/>
        <a:lstStyle/>
        <a:p>
          <a:endParaRPr lang="sv-SE"/>
        </a:p>
      </dgm:t>
    </dgm:pt>
    <dgm:pt modelId="{0144110A-7AAC-5845-AC26-CED04BB7C5E2}" type="pres">
      <dgm:prSet presAssocID="{D939C4B9-F473-4948-8905-C193A2A07388}" presName="compositeShape" presStyleCnt="0">
        <dgm:presLayoutVars>
          <dgm:chMax val="7"/>
          <dgm:dir/>
          <dgm:resizeHandles val="exact"/>
        </dgm:presLayoutVars>
      </dgm:prSet>
      <dgm:spPr/>
    </dgm:pt>
    <dgm:pt modelId="{6BAB3814-FE9E-9443-8B03-A9324E477DA2}" type="pres">
      <dgm:prSet presAssocID="{08FDCDEF-7E27-AD44-A687-3901FC9A70CD}" presName="circ1" presStyleLbl="vennNode1" presStyleIdx="0" presStyleCnt="3"/>
      <dgm:spPr/>
    </dgm:pt>
    <dgm:pt modelId="{FCA23E4A-6C24-AE4B-A01B-5D1A16969771}" type="pres">
      <dgm:prSet presAssocID="{08FDCDEF-7E27-AD44-A687-3901FC9A70CD}" presName="circ1Tx" presStyleLbl="revTx" presStyleIdx="0" presStyleCnt="0">
        <dgm:presLayoutVars>
          <dgm:chMax val="0"/>
          <dgm:chPref val="0"/>
          <dgm:bulletEnabled val="1"/>
        </dgm:presLayoutVars>
      </dgm:prSet>
      <dgm:spPr/>
    </dgm:pt>
    <dgm:pt modelId="{0B5570D4-B178-6441-9542-7534068BAC12}" type="pres">
      <dgm:prSet presAssocID="{5A791439-F4B3-DA4F-9D8E-BA93E7A1A7DE}" presName="circ2" presStyleLbl="vennNode1" presStyleIdx="1" presStyleCnt="3"/>
      <dgm:spPr/>
    </dgm:pt>
    <dgm:pt modelId="{A3E58734-746B-B045-9258-199BE37B1AF4}" type="pres">
      <dgm:prSet presAssocID="{5A791439-F4B3-DA4F-9D8E-BA93E7A1A7DE}" presName="circ2Tx" presStyleLbl="revTx" presStyleIdx="0" presStyleCnt="0">
        <dgm:presLayoutVars>
          <dgm:chMax val="0"/>
          <dgm:chPref val="0"/>
          <dgm:bulletEnabled val="1"/>
        </dgm:presLayoutVars>
      </dgm:prSet>
      <dgm:spPr/>
    </dgm:pt>
    <dgm:pt modelId="{228ADF69-BB8B-E54E-823E-07E672E253FB}" type="pres">
      <dgm:prSet presAssocID="{1282DF95-6112-1348-8955-9A40BE42B121}" presName="circ3" presStyleLbl="vennNode1" presStyleIdx="2" presStyleCnt="3"/>
      <dgm:spPr/>
    </dgm:pt>
    <dgm:pt modelId="{06DE9F17-2081-AC4E-AB3B-90830977D76B}" type="pres">
      <dgm:prSet presAssocID="{1282DF95-6112-1348-8955-9A40BE42B121}" presName="circ3Tx" presStyleLbl="revTx" presStyleIdx="0" presStyleCnt="0">
        <dgm:presLayoutVars>
          <dgm:chMax val="0"/>
          <dgm:chPref val="0"/>
          <dgm:bulletEnabled val="1"/>
        </dgm:presLayoutVars>
      </dgm:prSet>
      <dgm:spPr/>
    </dgm:pt>
  </dgm:ptLst>
  <dgm:cxnLst>
    <dgm:cxn modelId="{D5497F11-B81F-4B4D-94CC-B69EDE772541}" type="presOf" srcId="{5A791439-F4B3-DA4F-9D8E-BA93E7A1A7DE}" destId="{A3E58734-746B-B045-9258-199BE37B1AF4}" srcOrd="1" destOrd="0" presId="urn:microsoft.com/office/officeart/2005/8/layout/venn1"/>
    <dgm:cxn modelId="{19589514-CBA2-0D43-ABB7-C0DA58CE657D}" srcId="{D939C4B9-F473-4948-8905-C193A2A07388}" destId="{5A791439-F4B3-DA4F-9D8E-BA93E7A1A7DE}" srcOrd="1" destOrd="0" parTransId="{DD25B301-7665-5C4A-A119-6896B062AFB4}" sibTransId="{02990913-C8FA-C047-ABA9-88EA5F518FA2}"/>
    <dgm:cxn modelId="{8D9F7F26-FC48-4F48-AA44-4BEE97844156}" type="presOf" srcId="{08FDCDEF-7E27-AD44-A687-3901FC9A70CD}" destId="{FCA23E4A-6C24-AE4B-A01B-5D1A16969771}" srcOrd="1" destOrd="0" presId="urn:microsoft.com/office/officeart/2005/8/layout/venn1"/>
    <dgm:cxn modelId="{B2A1CC4E-ADE2-3C48-B950-014ED48D2072}" type="presOf" srcId="{08FDCDEF-7E27-AD44-A687-3901FC9A70CD}" destId="{6BAB3814-FE9E-9443-8B03-A9324E477DA2}" srcOrd="0" destOrd="0" presId="urn:microsoft.com/office/officeart/2005/8/layout/venn1"/>
    <dgm:cxn modelId="{240A6558-5811-2742-AC03-9381A2505F1F}" srcId="{D939C4B9-F473-4948-8905-C193A2A07388}" destId="{1282DF95-6112-1348-8955-9A40BE42B121}" srcOrd="2" destOrd="0" parTransId="{5EDD8AD4-DA79-6948-AE1A-A8E9A14170EE}" sibTransId="{D30D54FD-7F0B-344B-BCC3-B6256014A0C1}"/>
    <dgm:cxn modelId="{982E2683-D3A9-1840-B30F-D64BF8D2082D}" type="presOf" srcId="{5A791439-F4B3-DA4F-9D8E-BA93E7A1A7DE}" destId="{0B5570D4-B178-6441-9542-7534068BAC12}" srcOrd="0" destOrd="0" presId="urn:microsoft.com/office/officeart/2005/8/layout/venn1"/>
    <dgm:cxn modelId="{DB86BB8F-DAF9-8E4D-8DC2-3A8CA49E7D00}" type="presOf" srcId="{1282DF95-6112-1348-8955-9A40BE42B121}" destId="{06DE9F17-2081-AC4E-AB3B-90830977D76B}" srcOrd="1" destOrd="0" presId="urn:microsoft.com/office/officeart/2005/8/layout/venn1"/>
    <dgm:cxn modelId="{4A5A5B98-61EB-0344-B1EC-A05B795F97A0}" srcId="{D939C4B9-F473-4948-8905-C193A2A07388}" destId="{08FDCDEF-7E27-AD44-A687-3901FC9A70CD}" srcOrd="0" destOrd="0" parTransId="{48C35279-38B2-7742-9E35-885CD9CC8FB0}" sibTransId="{A70DFA31-5964-ED45-867F-7177FB178575}"/>
    <dgm:cxn modelId="{C30E79AA-6A0C-7446-8EC4-D1CFC121CC58}" type="presOf" srcId="{1282DF95-6112-1348-8955-9A40BE42B121}" destId="{228ADF69-BB8B-E54E-823E-07E672E253FB}" srcOrd="0" destOrd="0" presId="urn:microsoft.com/office/officeart/2005/8/layout/venn1"/>
    <dgm:cxn modelId="{7FBA95C8-0F95-A64C-B201-7312072663A5}" type="presOf" srcId="{D939C4B9-F473-4948-8905-C193A2A07388}" destId="{0144110A-7AAC-5845-AC26-CED04BB7C5E2}" srcOrd="0" destOrd="0" presId="urn:microsoft.com/office/officeart/2005/8/layout/venn1"/>
    <dgm:cxn modelId="{0D1B3C7C-F659-3F43-9DA6-CD2066DDCFEB}" type="presParOf" srcId="{0144110A-7AAC-5845-AC26-CED04BB7C5E2}" destId="{6BAB3814-FE9E-9443-8B03-A9324E477DA2}" srcOrd="0" destOrd="0" presId="urn:microsoft.com/office/officeart/2005/8/layout/venn1"/>
    <dgm:cxn modelId="{E63F085A-65C9-5143-A85F-011FF0C8FEBC}" type="presParOf" srcId="{0144110A-7AAC-5845-AC26-CED04BB7C5E2}" destId="{FCA23E4A-6C24-AE4B-A01B-5D1A16969771}" srcOrd="1" destOrd="0" presId="urn:microsoft.com/office/officeart/2005/8/layout/venn1"/>
    <dgm:cxn modelId="{A753ACA4-53B0-B041-9D59-3903F0F0953B}" type="presParOf" srcId="{0144110A-7AAC-5845-AC26-CED04BB7C5E2}" destId="{0B5570D4-B178-6441-9542-7534068BAC12}" srcOrd="2" destOrd="0" presId="urn:microsoft.com/office/officeart/2005/8/layout/venn1"/>
    <dgm:cxn modelId="{825A83F5-42F9-1C48-9D3F-D47CD00EE521}" type="presParOf" srcId="{0144110A-7AAC-5845-AC26-CED04BB7C5E2}" destId="{A3E58734-746B-B045-9258-199BE37B1AF4}" srcOrd="3" destOrd="0" presId="urn:microsoft.com/office/officeart/2005/8/layout/venn1"/>
    <dgm:cxn modelId="{B000D813-D2E4-2A47-9B41-1B9EE969B546}" type="presParOf" srcId="{0144110A-7AAC-5845-AC26-CED04BB7C5E2}" destId="{228ADF69-BB8B-E54E-823E-07E672E253FB}" srcOrd="4" destOrd="0" presId="urn:microsoft.com/office/officeart/2005/8/layout/venn1"/>
    <dgm:cxn modelId="{05DAD70D-4F99-274C-AED8-0DFA38B5FC1C}" type="presParOf" srcId="{0144110A-7AAC-5845-AC26-CED04BB7C5E2}" destId="{06DE9F17-2081-AC4E-AB3B-90830977D76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B3814-FE9E-9443-8B03-A9324E477DA2}">
      <dsp:nvSpPr>
        <dsp:cNvPr id="0" name=""/>
        <dsp:cNvSpPr/>
      </dsp:nvSpPr>
      <dsp:spPr>
        <a:xfrm>
          <a:off x="2310406" y="64828"/>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sv-SE" sz="2800" kern="1200" dirty="0" err="1"/>
            <a:t>Utukt</a:t>
          </a:r>
          <a:endParaRPr lang="sv-SE" sz="2800" kern="1200" dirty="0"/>
        </a:p>
      </dsp:txBody>
      <dsp:txXfrm>
        <a:off x="2725310" y="609390"/>
        <a:ext cx="2281972" cy="1400301"/>
      </dsp:txXfrm>
    </dsp:sp>
    <dsp:sp modelId="{0B5570D4-B178-6441-9542-7534068BAC12}">
      <dsp:nvSpPr>
        <dsp:cNvPr id="0" name=""/>
        <dsp:cNvSpPr/>
      </dsp:nvSpPr>
      <dsp:spPr>
        <a:xfrm>
          <a:off x="3433240" y="2009691"/>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sv-SE" sz="2800" kern="1200" dirty="0" err="1"/>
            <a:t>Uselviskhet</a:t>
          </a:r>
          <a:endParaRPr lang="sv-SE" sz="2800" kern="1200" dirty="0"/>
        </a:p>
      </dsp:txBody>
      <dsp:txXfrm>
        <a:off x="4384927" y="2813568"/>
        <a:ext cx="1867068" cy="1711479"/>
      </dsp:txXfrm>
    </dsp:sp>
    <dsp:sp modelId="{228ADF69-BB8B-E54E-823E-07E672E253FB}">
      <dsp:nvSpPr>
        <dsp:cNvPr id="0" name=""/>
        <dsp:cNvSpPr/>
      </dsp:nvSpPr>
      <dsp:spPr>
        <a:xfrm>
          <a:off x="1187572" y="2009691"/>
          <a:ext cx="3111780" cy="3111780"/>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48000"/>
                <a:satMod val="180000"/>
                <a:lumMod val="94000"/>
              </a:schemeClr>
            </a:gs>
            <a:gs pos="100000">
              <a:schemeClr val="accent1">
                <a:alpha val="50000"/>
                <a:hueOff val="0"/>
                <a:satOff val="0"/>
                <a:lumOff val="0"/>
                <a:alphaOff val="0"/>
                <a:shade val="48000"/>
                <a:satMod val="180000"/>
                <a:lumMod val="94000"/>
              </a:schemeClr>
            </a:gs>
          </a:gsLst>
          <a:lin ang="414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sv-SE" sz="2800" kern="1200" dirty="0"/>
            <a:t>Lidelse</a:t>
          </a:r>
        </a:p>
      </dsp:txBody>
      <dsp:txXfrm>
        <a:off x="1480598" y="2813568"/>
        <a:ext cx="1867068" cy="171147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Thursday, January 12, 2023</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Thursday, January 12,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Thursday, January 12,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3" name="Title 12"/>
          <p:cNvSpPr>
            <a:spLocks noGrp="1"/>
          </p:cNvSpPr>
          <p:nvPr>
            <p:ph type="title"/>
          </p:nvPr>
        </p:nvSpPr>
        <p:spPr/>
        <p:txBody>
          <a:bodyPr/>
          <a:lstStyle/>
          <a:p>
            <a:r>
              <a:rPr lang="sv-SE"/>
              <a:t>Klicka här för att ändra format</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Thursday, January 12, 2023</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12" name="Date Placeholder 11"/>
          <p:cNvSpPr>
            <a:spLocks noGrp="1"/>
          </p:cNvSpPr>
          <p:nvPr>
            <p:ph type="dt" sz="half" idx="10"/>
          </p:nvPr>
        </p:nvSpPr>
        <p:spPr/>
        <p:txBody>
          <a:bodyPr/>
          <a:lstStyle/>
          <a:p>
            <a:fld id="{3AD8CDC4-3D19-4983-B478-82F6B8E5AB66}" type="datetime2">
              <a:rPr lang="en-US" smtClean="0"/>
              <a:t>Thursday, January 12, 2023</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v-SE"/>
              <a:t>Klicka här för att ändra format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Thursday, January 12, 2023</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sv-SE"/>
              <a:t>Klicka här för att ändra format</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v-SE"/>
              <a:t>Klicka här för att ändra format</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Thursday, January 12, 2023</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a:t>Klicka här för att ändra format</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Thursday, January 12, 2023</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Thursday, January 12, 2023</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Date Placeholder 14"/>
          <p:cNvSpPr>
            <a:spLocks noGrp="1"/>
          </p:cNvSpPr>
          <p:nvPr>
            <p:ph type="dt" sz="half" idx="10"/>
          </p:nvPr>
        </p:nvSpPr>
        <p:spPr/>
        <p:txBody>
          <a:bodyPr/>
          <a:lstStyle/>
          <a:p>
            <a:fld id="{3182DC50-D5DB-4F94-B367-9876CD2C4012}" type="datetime2">
              <a:rPr lang="en-US" smtClean="0"/>
              <a:t>Thursday, January 12, 2023</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sv-SE"/>
              <a:t>Klicka här för att ändra format</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Dra bilden till platshållaren eller klicka på ikonen för att lägga till den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v-SE"/>
              <a:t>Klicka här för att ändra format</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Thursday, January 12, 2023</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sv-SE"/>
              <a:t>Klicka här för att ändra format</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Thursday, January 12, 2023</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7000" cap="small" dirty="0">
                <a:effectLst/>
              </a:rPr>
            </a:br>
            <a:br>
              <a:rPr lang="sv-SE" sz="7000" cap="small" dirty="0">
                <a:effectLst/>
              </a:rPr>
            </a:br>
            <a:r>
              <a:rPr lang="sv-SE" sz="7000" cap="small" dirty="0">
                <a:effectLst/>
              </a:rPr>
              <a:t>Kristne </a:t>
            </a:r>
            <a:br>
              <a:rPr lang="sv-SE" sz="7000" cap="small" dirty="0">
                <a:effectLst/>
              </a:rPr>
            </a:br>
            <a:r>
              <a:rPr lang="sv-SE" sz="7000" cap="small" dirty="0" err="1">
                <a:effectLst/>
              </a:rPr>
              <a:t>og</a:t>
            </a:r>
            <a:r>
              <a:rPr lang="sv-SE" sz="7000" cap="small" dirty="0">
                <a:effectLst/>
              </a:rPr>
              <a:t> de </a:t>
            </a:r>
            <a:r>
              <a:rPr lang="sv-SE" sz="7000" cap="small" dirty="0" err="1">
                <a:effectLst/>
              </a:rPr>
              <a:t>seksuelle</a:t>
            </a:r>
            <a:r>
              <a:rPr lang="sv-SE" sz="7000" cap="small" dirty="0">
                <a:effectLst/>
              </a:rPr>
              <a:t> </a:t>
            </a:r>
            <a:r>
              <a:rPr lang="sv-SE" sz="7000" cap="small" dirty="0" err="1">
                <a:effectLst/>
              </a:rPr>
              <a:t>minoritetene</a:t>
            </a:r>
            <a:br>
              <a:rPr lang="sv-SE" sz="5400" cap="small" dirty="0">
                <a:effectLst/>
              </a:rPr>
            </a:br>
            <a:br>
              <a:rPr lang="sv-SE" sz="5400" cap="small" dirty="0">
                <a:effectLst/>
              </a:rPr>
            </a:br>
            <a:br>
              <a:rPr lang="sv-SE" sz="1200" cap="small" dirty="0">
                <a:effectLst/>
              </a:rPr>
            </a:br>
            <a:r>
              <a:rPr lang="sv-SE" sz="4000" dirty="0">
                <a:effectLst/>
              </a:rPr>
              <a:t>Olof Edsinger</a:t>
            </a:r>
            <a:br>
              <a:rPr lang="sv-SE" sz="4000" dirty="0">
                <a:effectLst/>
              </a:rPr>
            </a:br>
            <a:endParaRPr lang="sv-SE" sz="2000" dirty="0">
              <a:effectLst/>
            </a:endParaRPr>
          </a:p>
        </p:txBody>
      </p:sp>
    </p:spTree>
    <p:extLst>
      <p:ext uri="{BB962C8B-B14F-4D97-AF65-F5344CB8AC3E}">
        <p14:creationId xmlns:p14="http://schemas.microsoft.com/office/powerpoint/2010/main" val="423856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Hur kan vi som kristna möta människor som tänker och lever på ett annorlunda sätt än majoriteten?</a:t>
            </a:r>
            <a:br>
              <a:rPr lang="sv-SE" sz="3600" dirty="0">
                <a:effectLst/>
              </a:rPr>
            </a:br>
            <a:br>
              <a:rPr lang="sv-SE" sz="3600" dirty="0">
                <a:effectLst/>
              </a:rPr>
            </a:br>
            <a:br>
              <a:rPr lang="sv-SE" sz="3600" dirty="0">
                <a:effectLst/>
              </a:rPr>
            </a:br>
            <a:br>
              <a:rPr lang="sv-SE" sz="3600" dirty="0">
                <a:effectLst/>
              </a:rPr>
            </a:br>
            <a:endParaRPr lang="sv-SE" sz="3600" dirty="0">
              <a:effectLst/>
            </a:endParaRPr>
          </a:p>
        </p:txBody>
      </p:sp>
    </p:spTree>
    <p:extLst>
      <p:ext uri="{BB962C8B-B14F-4D97-AF65-F5344CB8AC3E}">
        <p14:creationId xmlns:p14="http://schemas.microsoft.com/office/powerpoint/2010/main" val="1328359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br>
              <a:rPr lang="sv-SE" sz="2800" dirty="0">
                <a:effectLst/>
              </a:rPr>
            </a:br>
            <a:endParaRPr lang="sv-SE" sz="2800" dirty="0">
              <a:effectLst/>
            </a:endParaRPr>
          </a:p>
        </p:txBody>
      </p:sp>
      <p:graphicFrame>
        <p:nvGraphicFramePr>
          <p:cNvPr id="3" name="Diagram 2"/>
          <p:cNvGraphicFramePr/>
          <p:nvPr>
            <p:extLst>
              <p:ext uri="{D42A27DB-BD31-4B8C-83A1-F6EECF244321}">
                <p14:modId xmlns:p14="http://schemas.microsoft.com/office/powerpoint/2010/main" val="1878990357"/>
              </p:ext>
            </p:extLst>
          </p:nvPr>
        </p:nvGraphicFramePr>
        <p:xfrm>
          <a:off x="803262" y="864616"/>
          <a:ext cx="7732594" cy="5186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168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err="1">
                <a:effectLst/>
              </a:rPr>
              <a:t>Egnede</a:t>
            </a:r>
            <a:r>
              <a:rPr lang="sv-SE" sz="2800" dirty="0">
                <a:effectLst/>
              </a:rPr>
              <a:t> </a:t>
            </a:r>
            <a:r>
              <a:rPr lang="sv-SE" sz="2800" dirty="0" err="1">
                <a:effectLst/>
              </a:rPr>
              <a:t>handlinger</a:t>
            </a:r>
            <a:r>
              <a:rPr lang="sv-SE" sz="2800" dirty="0">
                <a:effectLst/>
              </a:rPr>
              <a:t> </a:t>
            </a:r>
            <a:r>
              <a:rPr lang="sv-SE" sz="2800" dirty="0" err="1">
                <a:effectLst/>
              </a:rPr>
              <a:t>og</a:t>
            </a:r>
            <a:r>
              <a:rPr lang="sv-SE" sz="2800" dirty="0">
                <a:effectLst/>
              </a:rPr>
              <a:t> </a:t>
            </a:r>
            <a:r>
              <a:rPr lang="sv-SE" sz="2800" dirty="0" err="1">
                <a:effectLst/>
              </a:rPr>
              <a:t>holdninger</a:t>
            </a:r>
            <a:r>
              <a:rPr lang="sv-SE" sz="2800" dirty="0">
                <a:effectLst/>
              </a:rPr>
              <a:t> for den som vil nå fram </a:t>
            </a:r>
            <a:r>
              <a:rPr lang="sv-SE" sz="2800" dirty="0" err="1">
                <a:effectLst/>
              </a:rPr>
              <a:t>til</a:t>
            </a:r>
            <a:r>
              <a:rPr lang="sv-SE" sz="2800" dirty="0">
                <a:effectLst/>
              </a:rPr>
              <a:t> homo- </a:t>
            </a:r>
            <a:r>
              <a:rPr lang="sv-SE" sz="2800" dirty="0" err="1">
                <a:effectLst/>
              </a:rPr>
              <a:t>og</a:t>
            </a:r>
            <a:r>
              <a:rPr lang="sv-SE" sz="2800" dirty="0">
                <a:effectLst/>
              </a:rPr>
              <a:t> </a:t>
            </a:r>
            <a:r>
              <a:rPr lang="sv-SE" sz="2800" dirty="0" err="1">
                <a:effectLst/>
              </a:rPr>
              <a:t>biseksuelle</a:t>
            </a:r>
            <a:r>
              <a:rPr lang="sv-SE" sz="2800" dirty="0">
                <a:effectLst/>
              </a:rPr>
              <a:t> </a:t>
            </a:r>
            <a:r>
              <a:rPr lang="sv-SE" sz="2800" dirty="0" err="1">
                <a:effectLst/>
              </a:rPr>
              <a:t>kirkebesøkende</a:t>
            </a:r>
            <a:r>
              <a:rPr lang="sv-SE" sz="2800" dirty="0">
                <a:effectLst/>
              </a:rPr>
              <a:t> (Wesley Hill)</a:t>
            </a:r>
            <a:br>
              <a:rPr lang="sv-SE" sz="2800" dirty="0">
                <a:effectLst/>
              </a:rPr>
            </a:br>
            <a:r>
              <a:rPr lang="sv-SE" sz="2800" dirty="0">
                <a:effectLst/>
              </a:rPr>
              <a:t> </a:t>
            </a:r>
            <a:br>
              <a:rPr lang="sv-SE" sz="2800" dirty="0">
                <a:effectLst/>
              </a:rPr>
            </a:br>
            <a:r>
              <a:rPr lang="sv-SE" sz="2800" dirty="0">
                <a:effectLst/>
              </a:rPr>
              <a:t>1. </a:t>
            </a:r>
            <a:r>
              <a:rPr lang="sv-SE" sz="2800" dirty="0" err="1">
                <a:effectLst/>
              </a:rPr>
              <a:t>Ikke</a:t>
            </a:r>
            <a:r>
              <a:rPr lang="sv-SE" sz="2800" dirty="0">
                <a:effectLst/>
              </a:rPr>
              <a:t> </a:t>
            </a:r>
            <a:r>
              <a:rPr lang="sv-SE" sz="2800" dirty="0" err="1">
                <a:effectLst/>
              </a:rPr>
              <a:t>undervurder</a:t>
            </a:r>
            <a:r>
              <a:rPr lang="sv-SE" sz="2800" dirty="0">
                <a:effectLst/>
              </a:rPr>
              <a:t> de små </a:t>
            </a:r>
            <a:r>
              <a:rPr lang="sv-SE" sz="2800" dirty="0" err="1">
                <a:effectLst/>
              </a:rPr>
              <a:t>gestene</a:t>
            </a:r>
            <a:r>
              <a:rPr lang="sv-SE" sz="2800" dirty="0">
                <a:effectLst/>
              </a:rPr>
              <a:t>.</a:t>
            </a:r>
            <a:br>
              <a:rPr lang="sv-SE" sz="2800" dirty="0">
                <a:effectLst/>
              </a:rPr>
            </a:br>
            <a:r>
              <a:rPr lang="sv-SE" sz="2800" dirty="0">
                <a:effectLst/>
              </a:rPr>
              <a:t>2. </a:t>
            </a:r>
            <a:r>
              <a:rPr lang="sv-SE" sz="2800" dirty="0" err="1">
                <a:effectLst/>
              </a:rPr>
              <a:t>Spekuler</a:t>
            </a:r>
            <a:r>
              <a:rPr lang="sv-SE" sz="2800" dirty="0">
                <a:effectLst/>
              </a:rPr>
              <a:t> </a:t>
            </a:r>
            <a:r>
              <a:rPr lang="sv-SE" sz="2800" dirty="0" err="1">
                <a:effectLst/>
              </a:rPr>
              <a:t>ikke</a:t>
            </a:r>
            <a:r>
              <a:rPr lang="sv-SE" sz="2800" dirty="0">
                <a:effectLst/>
              </a:rPr>
              <a:t> i </a:t>
            </a:r>
            <a:r>
              <a:rPr lang="sv-SE" sz="2800" dirty="0" err="1">
                <a:effectLst/>
              </a:rPr>
              <a:t>årsakene</a:t>
            </a:r>
            <a:r>
              <a:rPr lang="sv-SE" sz="2800" dirty="0">
                <a:effectLst/>
              </a:rPr>
              <a:t> </a:t>
            </a:r>
            <a:r>
              <a:rPr lang="sv-SE" sz="2800" dirty="0" err="1">
                <a:effectLst/>
              </a:rPr>
              <a:t>til</a:t>
            </a:r>
            <a:r>
              <a:rPr lang="sv-SE" sz="2800" dirty="0">
                <a:effectLst/>
              </a:rPr>
              <a:t> et individs </a:t>
            </a:r>
            <a:r>
              <a:rPr lang="sv-SE" sz="2800" dirty="0" err="1">
                <a:effectLst/>
              </a:rPr>
              <a:t>seksuelle</a:t>
            </a:r>
            <a:r>
              <a:rPr lang="sv-SE" sz="2800" dirty="0">
                <a:effectLst/>
              </a:rPr>
              <a:t> </a:t>
            </a:r>
            <a:r>
              <a:rPr lang="sv-SE" sz="2800" dirty="0" err="1">
                <a:effectLst/>
              </a:rPr>
              <a:t>legning</a:t>
            </a:r>
            <a:r>
              <a:rPr lang="sv-SE" sz="2800" dirty="0">
                <a:effectLst/>
              </a:rPr>
              <a:t>.</a:t>
            </a:r>
            <a:br>
              <a:rPr lang="sv-SE" sz="2800" dirty="0">
                <a:effectLst/>
              </a:rPr>
            </a:br>
            <a:r>
              <a:rPr lang="sv-SE" sz="2800" dirty="0">
                <a:effectLst/>
              </a:rPr>
              <a:t>3. </a:t>
            </a:r>
            <a:r>
              <a:rPr lang="sv-SE" sz="2800" dirty="0" err="1">
                <a:effectLst/>
              </a:rPr>
              <a:t>Erkjenn</a:t>
            </a:r>
            <a:r>
              <a:rPr lang="sv-SE" sz="2800" dirty="0">
                <a:effectLst/>
              </a:rPr>
              <a:t> at </a:t>
            </a:r>
            <a:r>
              <a:rPr lang="sv-SE" sz="2800" dirty="0" err="1">
                <a:effectLst/>
              </a:rPr>
              <a:t>seksualiteten</a:t>
            </a:r>
            <a:r>
              <a:rPr lang="sv-SE" sz="2800" dirty="0">
                <a:effectLst/>
              </a:rPr>
              <a:t> </a:t>
            </a:r>
            <a:r>
              <a:rPr lang="sv-SE" sz="2800" dirty="0" err="1">
                <a:effectLst/>
              </a:rPr>
              <a:t>påvirker</a:t>
            </a:r>
            <a:r>
              <a:rPr lang="sv-SE" sz="2800" dirty="0">
                <a:effectLst/>
              </a:rPr>
              <a:t> hele livet, både for hetero- </a:t>
            </a:r>
            <a:r>
              <a:rPr lang="sv-SE" sz="2800" dirty="0" err="1">
                <a:effectLst/>
              </a:rPr>
              <a:t>og</a:t>
            </a:r>
            <a:r>
              <a:rPr lang="sv-SE" sz="2800" dirty="0">
                <a:effectLst/>
              </a:rPr>
              <a:t> </a:t>
            </a:r>
            <a:r>
              <a:rPr lang="sv-SE" sz="2800" dirty="0" err="1">
                <a:effectLst/>
              </a:rPr>
              <a:t>homoseksuelle</a:t>
            </a:r>
            <a:r>
              <a:rPr lang="sv-SE" sz="2800" dirty="0">
                <a:effectLst/>
              </a:rPr>
              <a:t>.</a:t>
            </a:r>
            <a:br>
              <a:rPr lang="sv-SE" sz="2800" dirty="0">
                <a:effectLst/>
              </a:rPr>
            </a:br>
            <a:r>
              <a:rPr lang="sv-SE" sz="2800" dirty="0">
                <a:effectLst/>
              </a:rPr>
              <a:t>4. </a:t>
            </a:r>
            <a:r>
              <a:rPr lang="sv-SE" sz="2800" dirty="0" err="1">
                <a:effectLst/>
              </a:rPr>
              <a:t>Vær</a:t>
            </a:r>
            <a:r>
              <a:rPr lang="sv-SE" sz="2800" dirty="0">
                <a:effectLst/>
              </a:rPr>
              <a:t> klar over at </a:t>
            </a:r>
            <a:r>
              <a:rPr lang="sv-SE" sz="2800" dirty="0" err="1">
                <a:effectLst/>
              </a:rPr>
              <a:t>seksualiteten</a:t>
            </a:r>
            <a:r>
              <a:rPr lang="sv-SE" sz="2800" dirty="0">
                <a:effectLst/>
              </a:rPr>
              <a:t> </a:t>
            </a:r>
            <a:r>
              <a:rPr lang="sv-SE" sz="2800" dirty="0" err="1">
                <a:effectLst/>
              </a:rPr>
              <a:t>ikke</a:t>
            </a:r>
            <a:r>
              <a:rPr lang="sv-SE" sz="2800" dirty="0">
                <a:effectLst/>
              </a:rPr>
              <a:t> </a:t>
            </a:r>
            <a:r>
              <a:rPr lang="sv-SE" sz="2800" dirty="0" err="1">
                <a:effectLst/>
              </a:rPr>
              <a:t>fortjener</a:t>
            </a:r>
            <a:r>
              <a:rPr lang="sv-SE" sz="2800" dirty="0">
                <a:effectLst/>
              </a:rPr>
              <a:t> å </a:t>
            </a:r>
            <a:r>
              <a:rPr lang="sv-SE" sz="2800" dirty="0" err="1">
                <a:effectLst/>
              </a:rPr>
              <a:t>definere</a:t>
            </a:r>
            <a:r>
              <a:rPr lang="sv-SE" sz="2800" dirty="0">
                <a:effectLst/>
              </a:rPr>
              <a:t> hele identiteten </a:t>
            </a:r>
            <a:r>
              <a:rPr lang="sv-SE" sz="2800" dirty="0" err="1">
                <a:effectLst/>
              </a:rPr>
              <a:t>til</a:t>
            </a:r>
            <a:r>
              <a:rPr lang="sv-SE" sz="2800" dirty="0">
                <a:effectLst/>
              </a:rPr>
              <a:t> en person.</a:t>
            </a:r>
            <a:br>
              <a:rPr lang="sv-SE" sz="2800" dirty="0">
                <a:effectLst/>
              </a:rPr>
            </a:br>
            <a:r>
              <a:rPr lang="sv-SE" sz="2800" dirty="0">
                <a:effectLst/>
              </a:rPr>
              <a:t>5. Ta </a:t>
            </a:r>
            <a:r>
              <a:rPr lang="sv-SE" sz="2800" dirty="0" err="1">
                <a:effectLst/>
              </a:rPr>
              <a:t>risikoen</a:t>
            </a:r>
            <a:r>
              <a:rPr lang="sv-SE" sz="2800" dirty="0">
                <a:effectLst/>
              </a:rPr>
              <a:t> med å </a:t>
            </a:r>
            <a:r>
              <a:rPr lang="sv-SE" sz="2800" dirty="0" err="1">
                <a:effectLst/>
              </a:rPr>
              <a:t>snakke</a:t>
            </a:r>
            <a:r>
              <a:rPr lang="sv-SE" sz="2800" dirty="0">
                <a:effectLst/>
              </a:rPr>
              <a:t> om </a:t>
            </a:r>
            <a:r>
              <a:rPr lang="sv-SE" sz="2800" dirty="0" err="1">
                <a:effectLst/>
              </a:rPr>
              <a:t>homoseksualitet</a:t>
            </a:r>
            <a:r>
              <a:rPr lang="sv-SE" sz="2800" dirty="0">
                <a:effectLst/>
              </a:rPr>
              <a:t>.</a:t>
            </a:r>
            <a:br>
              <a:rPr lang="sv-SE" sz="2800" dirty="0">
                <a:effectLst/>
              </a:rPr>
            </a:br>
            <a:endParaRPr lang="sv-SE" sz="2800" dirty="0">
              <a:effectLst/>
            </a:endParaRPr>
          </a:p>
        </p:txBody>
      </p:sp>
    </p:spTree>
    <p:extLst>
      <p:ext uri="{BB962C8B-B14F-4D97-AF65-F5344CB8AC3E}">
        <p14:creationId xmlns:p14="http://schemas.microsoft.com/office/powerpoint/2010/main" val="34645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a:effectLst/>
              </a:rPr>
              <a:t>6. Våg å gå i </a:t>
            </a:r>
            <a:r>
              <a:rPr lang="sv-SE" sz="2800" dirty="0" err="1">
                <a:effectLst/>
              </a:rPr>
              <a:t>ærlige</a:t>
            </a:r>
            <a:r>
              <a:rPr lang="sv-SE" sz="2800" dirty="0">
                <a:effectLst/>
              </a:rPr>
              <a:t> </a:t>
            </a:r>
            <a:r>
              <a:rPr lang="sv-SE" sz="2800" dirty="0" err="1">
                <a:effectLst/>
              </a:rPr>
              <a:t>og</a:t>
            </a:r>
            <a:r>
              <a:rPr lang="sv-SE" sz="2800" dirty="0">
                <a:effectLst/>
              </a:rPr>
              <a:t> </a:t>
            </a:r>
            <a:r>
              <a:rPr lang="sv-SE" sz="2800" dirty="0" err="1">
                <a:effectLst/>
              </a:rPr>
              <a:t>sannhetssøkende</a:t>
            </a:r>
            <a:r>
              <a:rPr lang="sv-SE" sz="2800" dirty="0">
                <a:effectLst/>
              </a:rPr>
              <a:t> </a:t>
            </a:r>
            <a:r>
              <a:rPr lang="sv-SE" sz="2800" dirty="0" err="1">
                <a:effectLst/>
              </a:rPr>
              <a:t>nærkamper</a:t>
            </a:r>
            <a:r>
              <a:rPr lang="sv-SE" sz="2800" dirty="0">
                <a:effectLst/>
              </a:rPr>
              <a:t> med Skriften.</a:t>
            </a:r>
            <a:br>
              <a:rPr lang="sv-SE" sz="2800" dirty="0">
                <a:effectLst/>
              </a:rPr>
            </a:br>
            <a:r>
              <a:rPr lang="sv-SE" sz="2800" dirty="0">
                <a:effectLst/>
              </a:rPr>
              <a:t>7. </a:t>
            </a:r>
            <a:r>
              <a:rPr lang="sv-SE" sz="2800" dirty="0" err="1">
                <a:effectLst/>
              </a:rPr>
              <a:t>Erkjenn</a:t>
            </a:r>
            <a:r>
              <a:rPr lang="sv-SE" sz="2800" dirty="0">
                <a:effectLst/>
              </a:rPr>
              <a:t> </a:t>
            </a:r>
            <a:r>
              <a:rPr lang="sv-SE" sz="2800" dirty="0" err="1">
                <a:effectLst/>
              </a:rPr>
              <a:t>og</a:t>
            </a:r>
            <a:r>
              <a:rPr lang="sv-SE" sz="2800" dirty="0">
                <a:effectLst/>
              </a:rPr>
              <a:t> </a:t>
            </a:r>
            <a:r>
              <a:rPr lang="sv-SE" sz="2800" dirty="0" err="1">
                <a:effectLst/>
              </a:rPr>
              <a:t>forsøk</a:t>
            </a:r>
            <a:r>
              <a:rPr lang="sv-SE" sz="2800" dirty="0">
                <a:effectLst/>
              </a:rPr>
              <a:t> å </a:t>
            </a:r>
            <a:r>
              <a:rPr lang="sv-SE" sz="2800" dirty="0" err="1">
                <a:effectLst/>
              </a:rPr>
              <a:t>sette</a:t>
            </a:r>
            <a:r>
              <a:rPr lang="sv-SE" sz="2800" dirty="0">
                <a:effectLst/>
              </a:rPr>
              <a:t> deg </a:t>
            </a:r>
            <a:r>
              <a:rPr lang="sv-SE" sz="2800" dirty="0" err="1">
                <a:effectLst/>
              </a:rPr>
              <a:t>inn</a:t>
            </a:r>
            <a:r>
              <a:rPr lang="sv-SE" sz="2800" dirty="0">
                <a:effectLst/>
              </a:rPr>
              <a:t> i den </a:t>
            </a:r>
            <a:r>
              <a:rPr lang="sv-SE" sz="2800" dirty="0" err="1">
                <a:effectLst/>
              </a:rPr>
              <a:t>smerte</a:t>
            </a:r>
            <a:r>
              <a:rPr lang="sv-SE" sz="2800" dirty="0">
                <a:effectLst/>
              </a:rPr>
              <a:t>, den </a:t>
            </a:r>
            <a:r>
              <a:rPr lang="sv-SE" sz="2800" dirty="0" err="1">
                <a:effectLst/>
              </a:rPr>
              <a:t>ensomhet</a:t>
            </a:r>
            <a:r>
              <a:rPr lang="sv-SE" sz="2800" dirty="0">
                <a:effectLst/>
              </a:rPr>
              <a:t> </a:t>
            </a:r>
            <a:r>
              <a:rPr lang="sv-SE" sz="2800" dirty="0" err="1">
                <a:effectLst/>
              </a:rPr>
              <a:t>og</a:t>
            </a:r>
            <a:r>
              <a:rPr lang="sv-SE" sz="2800" dirty="0">
                <a:effectLst/>
              </a:rPr>
              <a:t> de </a:t>
            </a:r>
            <a:r>
              <a:rPr lang="sv-SE" sz="2800" dirty="0" err="1">
                <a:effectLst/>
              </a:rPr>
              <a:t>fristelser</a:t>
            </a:r>
            <a:r>
              <a:rPr lang="sv-SE" sz="2800" dirty="0">
                <a:effectLst/>
              </a:rPr>
              <a:t> som ligger i å </a:t>
            </a:r>
            <a:r>
              <a:rPr lang="sv-SE" sz="2800" dirty="0" err="1">
                <a:effectLst/>
              </a:rPr>
              <a:t>ufrivillig</a:t>
            </a:r>
            <a:r>
              <a:rPr lang="sv-SE" sz="2800" dirty="0">
                <a:effectLst/>
              </a:rPr>
              <a:t> leve som singel i en </a:t>
            </a:r>
            <a:r>
              <a:rPr lang="sv-SE" sz="2800" dirty="0" err="1">
                <a:effectLst/>
              </a:rPr>
              <a:t>sexfiksert</a:t>
            </a:r>
            <a:r>
              <a:rPr lang="sv-SE" sz="2800" dirty="0">
                <a:effectLst/>
              </a:rPr>
              <a:t> tid.</a:t>
            </a:r>
            <a:br>
              <a:rPr lang="sv-SE" sz="2800" dirty="0">
                <a:effectLst/>
              </a:rPr>
            </a:br>
            <a:r>
              <a:rPr lang="sv-SE" sz="2800" dirty="0">
                <a:effectLst/>
              </a:rPr>
              <a:t>8. </a:t>
            </a:r>
            <a:r>
              <a:rPr lang="sv-SE" sz="2800" dirty="0" err="1">
                <a:effectLst/>
              </a:rPr>
              <a:t>Forsøk</a:t>
            </a:r>
            <a:r>
              <a:rPr lang="sv-SE" sz="2800" dirty="0">
                <a:effectLst/>
              </a:rPr>
              <a:t> å </a:t>
            </a:r>
            <a:r>
              <a:rPr lang="sv-SE" sz="2800" dirty="0" err="1">
                <a:effectLst/>
              </a:rPr>
              <a:t>tenke</a:t>
            </a:r>
            <a:r>
              <a:rPr lang="sv-SE" sz="2800" dirty="0">
                <a:effectLst/>
              </a:rPr>
              <a:t> deg </a:t>
            </a:r>
            <a:r>
              <a:rPr lang="sv-SE" sz="2800" dirty="0" err="1">
                <a:effectLst/>
              </a:rPr>
              <a:t>og</a:t>
            </a:r>
            <a:r>
              <a:rPr lang="sv-SE" sz="2800" dirty="0">
                <a:effectLst/>
              </a:rPr>
              <a:t> </a:t>
            </a:r>
            <a:r>
              <a:rPr lang="sv-SE" sz="2800" dirty="0" err="1">
                <a:effectLst/>
              </a:rPr>
              <a:t>skape</a:t>
            </a:r>
            <a:r>
              <a:rPr lang="sv-SE" sz="2800" dirty="0">
                <a:effectLst/>
              </a:rPr>
              <a:t> </a:t>
            </a:r>
            <a:r>
              <a:rPr lang="sv-SE" sz="2800" dirty="0" err="1">
                <a:effectLst/>
              </a:rPr>
              <a:t>møteplasser</a:t>
            </a:r>
            <a:r>
              <a:rPr lang="sv-SE" sz="2800" dirty="0">
                <a:effectLst/>
              </a:rPr>
              <a:t> </a:t>
            </a:r>
            <a:r>
              <a:rPr lang="sv-SE" sz="2800" dirty="0" err="1">
                <a:effectLst/>
              </a:rPr>
              <a:t>der</a:t>
            </a:r>
            <a:r>
              <a:rPr lang="sv-SE" sz="2800" dirty="0">
                <a:effectLst/>
              </a:rPr>
              <a:t> </a:t>
            </a:r>
            <a:r>
              <a:rPr lang="sv-SE" sz="2800" dirty="0" err="1">
                <a:effectLst/>
              </a:rPr>
              <a:t>single</a:t>
            </a:r>
            <a:r>
              <a:rPr lang="sv-SE" sz="2800" dirty="0">
                <a:effectLst/>
              </a:rPr>
              <a:t> kan bygge </a:t>
            </a:r>
            <a:r>
              <a:rPr lang="sv-SE" sz="2800" dirty="0" err="1">
                <a:effectLst/>
              </a:rPr>
              <a:t>sterke</a:t>
            </a:r>
            <a:r>
              <a:rPr lang="sv-SE" sz="2800" dirty="0">
                <a:effectLst/>
              </a:rPr>
              <a:t> </a:t>
            </a:r>
            <a:r>
              <a:rPr lang="sv-SE" sz="2800" dirty="0" err="1">
                <a:effectLst/>
              </a:rPr>
              <a:t>og</a:t>
            </a:r>
            <a:r>
              <a:rPr lang="sv-SE" sz="2800" dirty="0">
                <a:effectLst/>
              </a:rPr>
              <a:t> gode </a:t>
            </a:r>
            <a:r>
              <a:rPr lang="sv-SE" sz="2800" dirty="0" err="1">
                <a:effectLst/>
              </a:rPr>
              <a:t>vennskapsbånd</a:t>
            </a:r>
            <a:r>
              <a:rPr lang="sv-SE" sz="2800" dirty="0">
                <a:effectLst/>
              </a:rPr>
              <a:t>, </a:t>
            </a:r>
            <a:r>
              <a:rPr lang="sv-SE" sz="2800" dirty="0" err="1">
                <a:effectLst/>
              </a:rPr>
              <a:t>uten</a:t>
            </a:r>
            <a:r>
              <a:rPr lang="sv-SE" sz="2800" dirty="0">
                <a:effectLst/>
              </a:rPr>
              <a:t> at målet </a:t>
            </a:r>
            <a:r>
              <a:rPr lang="sv-SE" sz="2800" dirty="0" err="1">
                <a:effectLst/>
              </a:rPr>
              <a:t>behøver</a:t>
            </a:r>
            <a:r>
              <a:rPr lang="sv-SE" sz="2800" dirty="0">
                <a:effectLst/>
              </a:rPr>
              <a:t> å </a:t>
            </a:r>
            <a:r>
              <a:rPr lang="sv-SE" sz="2800" dirty="0" err="1">
                <a:effectLst/>
              </a:rPr>
              <a:t>være</a:t>
            </a:r>
            <a:r>
              <a:rPr lang="sv-SE" sz="2800" dirty="0">
                <a:effectLst/>
              </a:rPr>
              <a:t> å finne en </a:t>
            </a:r>
            <a:r>
              <a:rPr lang="sv-SE" sz="2800" dirty="0" err="1">
                <a:effectLst/>
              </a:rPr>
              <a:t>fremtidig</a:t>
            </a:r>
            <a:r>
              <a:rPr lang="sv-SE" sz="2800" dirty="0">
                <a:effectLst/>
              </a:rPr>
              <a:t> partner.</a:t>
            </a:r>
            <a:br>
              <a:rPr lang="sv-SE" sz="2800" dirty="0">
                <a:effectLst/>
              </a:rPr>
            </a:br>
            <a:r>
              <a:rPr lang="sv-SE" sz="2800" dirty="0">
                <a:effectLst/>
              </a:rPr>
              <a:t>9. Ta vare på det bidrag som kan </a:t>
            </a:r>
            <a:r>
              <a:rPr lang="sv-SE" sz="2800" dirty="0" err="1">
                <a:effectLst/>
              </a:rPr>
              <a:t>komme</a:t>
            </a:r>
            <a:r>
              <a:rPr lang="sv-SE" sz="2800" dirty="0">
                <a:effectLst/>
              </a:rPr>
              <a:t> </a:t>
            </a:r>
            <a:r>
              <a:rPr lang="sv-SE" sz="2800" dirty="0" err="1">
                <a:effectLst/>
              </a:rPr>
              <a:t>kirken</a:t>
            </a:r>
            <a:r>
              <a:rPr lang="sv-SE" sz="2800" dirty="0">
                <a:effectLst/>
              </a:rPr>
              <a:t> </a:t>
            </a:r>
            <a:r>
              <a:rPr lang="sv-SE" sz="2800" dirty="0" err="1">
                <a:effectLst/>
              </a:rPr>
              <a:t>til</a:t>
            </a:r>
            <a:r>
              <a:rPr lang="sv-SE" sz="2800" dirty="0">
                <a:effectLst/>
              </a:rPr>
              <a:t> del </a:t>
            </a:r>
            <a:r>
              <a:rPr lang="sv-SE" sz="2800" dirty="0" err="1">
                <a:effectLst/>
              </a:rPr>
              <a:t>gjennom</a:t>
            </a:r>
            <a:r>
              <a:rPr lang="sv-SE" sz="2800" dirty="0">
                <a:effectLst/>
              </a:rPr>
              <a:t> homo- </a:t>
            </a:r>
            <a:r>
              <a:rPr lang="sv-SE" sz="2800" dirty="0" err="1">
                <a:effectLst/>
              </a:rPr>
              <a:t>og</a:t>
            </a:r>
            <a:r>
              <a:rPr lang="sv-SE" sz="2800" dirty="0">
                <a:effectLst/>
              </a:rPr>
              <a:t> </a:t>
            </a:r>
            <a:r>
              <a:rPr lang="sv-SE" sz="2800" dirty="0" err="1">
                <a:effectLst/>
              </a:rPr>
              <a:t>biseksuelle</a:t>
            </a:r>
            <a:r>
              <a:rPr lang="sv-SE" sz="2800" dirty="0">
                <a:effectLst/>
              </a:rPr>
              <a:t> som vil leve i </a:t>
            </a:r>
            <a:r>
              <a:rPr lang="sv-SE" sz="2800" dirty="0" err="1">
                <a:effectLst/>
              </a:rPr>
              <a:t>troskap</a:t>
            </a:r>
            <a:r>
              <a:rPr lang="sv-SE" sz="2800" dirty="0">
                <a:effectLst/>
              </a:rPr>
              <a:t> mot Skriften.</a:t>
            </a:r>
            <a:br>
              <a:rPr lang="sv-SE" sz="2800" dirty="0">
                <a:effectLst/>
              </a:rPr>
            </a:br>
            <a:endParaRPr lang="sv-SE" sz="2800" dirty="0">
              <a:effectLst/>
            </a:endParaRPr>
          </a:p>
        </p:txBody>
      </p:sp>
    </p:spTree>
    <p:extLst>
      <p:ext uri="{BB962C8B-B14F-4D97-AF65-F5344CB8AC3E}">
        <p14:creationId xmlns:p14="http://schemas.microsoft.com/office/powerpoint/2010/main" val="392228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800" dirty="0">
                <a:effectLst/>
              </a:rPr>
              <a:t>10. </a:t>
            </a:r>
            <a:r>
              <a:rPr lang="sv-SE" sz="2800" dirty="0" err="1">
                <a:effectLst/>
              </a:rPr>
              <a:t>Ikke</a:t>
            </a:r>
            <a:r>
              <a:rPr lang="sv-SE" sz="2800" dirty="0">
                <a:effectLst/>
              </a:rPr>
              <a:t> </a:t>
            </a:r>
            <a:r>
              <a:rPr lang="sv-SE" sz="2800" dirty="0" err="1">
                <a:effectLst/>
              </a:rPr>
              <a:t>fokuser</a:t>
            </a:r>
            <a:r>
              <a:rPr lang="sv-SE" sz="2800" dirty="0">
                <a:effectLst/>
              </a:rPr>
              <a:t> for </a:t>
            </a:r>
            <a:r>
              <a:rPr lang="sv-SE" sz="2800" dirty="0" err="1">
                <a:effectLst/>
              </a:rPr>
              <a:t>mye</a:t>
            </a:r>
            <a:r>
              <a:rPr lang="sv-SE" sz="2800" dirty="0">
                <a:effectLst/>
              </a:rPr>
              <a:t> på ”gay </a:t>
            </a:r>
            <a:r>
              <a:rPr lang="sv-SE" sz="2800" dirty="0" err="1">
                <a:effectLst/>
              </a:rPr>
              <a:t>ministry</a:t>
            </a:r>
            <a:r>
              <a:rPr lang="sv-SE" sz="2800" dirty="0">
                <a:effectLst/>
              </a:rPr>
              <a:t>”: bygg </a:t>
            </a:r>
            <a:r>
              <a:rPr lang="sv-SE" sz="2800" dirty="0" err="1">
                <a:effectLst/>
              </a:rPr>
              <a:t>forsamling</a:t>
            </a:r>
            <a:r>
              <a:rPr lang="sv-SE" sz="2800" dirty="0">
                <a:effectLst/>
              </a:rPr>
              <a:t>, </a:t>
            </a:r>
            <a:r>
              <a:rPr lang="sv-SE" sz="2800" dirty="0" err="1">
                <a:effectLst/>
              </a:rPr>
              <a:t>forkynn</a:t>
            </a:r>
            <a:r>
              <a:rPr lang="sv-SE" sz="2800" dirty="0">
                <a:effectLst/>
              </a:rPr>
              <a:t> evangeliet </a:t>
            </a:r>
            <a:r>
              <a:rPr lang="sv-SE" sz="2800" dirty="0" err="1">
                <a:effectLst/>
              </a:rPr>
              <a:t>og</a:t>
            </a:r>
            <a:r>
              <a:rPr lang="sv-SE" sz="2800" dirty="0">
                <a:effectLst/>
              </a:rPr>
              <a:t> </a:t>
            </a:r>
            <a:r>
              <a:rPr lang="sv-SE" sz="2800" dirty="0" err="1">
                <a:effectLst/>
              </a:rPr>
              <a:t>snakk</a:t>
            </a:r>
            <a:r>
              <a:rPr lang="sv-SE" sz="2800" dirty="0">
                <a:effectLst/>
              </a:rPr>
              <a:t> om </a:t>
            </a:r>
            <a:r>
              <a:rPr lang="sv-SE" sz="2800" dirty="0" err="1">
                <a:effectLst/>
              </a:rPr>
              <a:t>disippellivets</a:t>
            </a:r>
            <a:r>
              <a:rPr lang="sv-SE" sz="2800" dirty="0">
                <a:effectLst/>
              </a:rPr>
              <a:t> krav.</a:t>
            </a:r>
            <a:br>
              <a:rPr lang="sv-SE" sz="2800" dirty="0">
                <a:effectLst/>
              </a:rPr>
            </a:br>
            <a:br>
              <a:rPr lang="sv-SE" sz="2800" dirty="0">
                <a:effectLst/>
              </a:rPr>
            </a:br>
            <a:r>
              <a:rPr lang="sv-SE" sz="2800" dirty="0">
                <a:effectLst/>
              </a:rPr>
              <a:t>Se vidare </a:t>
            </a:r>
            <a:r>
              <a:rPr lang="sv-SE" sz="2800" dirty="0" err="1">
                <a:effectLst/>
              </a:rPr>
              <a:t>spiritualfriendship.org</a:t>
            </a:r>
            <a:br>
              <a:rPr lang="sv-SE" sz="2800" dirty="0">
                <a:effectLst/>
              </a:rPr>
            </a:br>
            <a:r>
              <a:rPr lang="sv-SE" sz="2800" dirty="0">
                <a:effectLst/>
              </a:rPr>
              <a:t>Se även </a:t>
            </a:r>
            <a:r>
              <a:rPr lang="sv-SE" sz="2800" dirty="0" err="1">
                <a:effectLst/>
              </a:rPr>
              <a:t>compassionwithoutcompromise.com</a:t>
            </a:r>
            <a:br>
              <a:rPr lang="sv-SE" sz="2800" dirty="0">
                <a:effectLst/>
              </a:rPr>
            </a:br>
            <a:br>
              <a:rPr lang="sv-SE" sz="2800" dirty="0">
                <a:effectLst/>
              </a:rPr>
            </a:br>
            <a:br>
              <a:rPr lang="sv-SE" sz="2800" dirty="0">
                <a:effectLst/>
              </a:rPr>
            </a:br>
            <a:br>
              <a:rPr lang="sv-SE" sz="2800" dirty="0">
                <a:effectLst/>
              </a:rPr>
            </a:br>
            <a:endParaRPr lang="sv-SE" sz="2800" dirty="0">
              <a:effectLst/>
            </a:endParaRPr>
          </a:p>
        </p:txBody>
      </p:sp>
    </p:spTree>
    <p:extLst>
      <p:ext uri="{BB962C8B-B14F-4D97-AF65-F5344CB8AC3E}">
        <p14:creationId xmlns:p14="http://schemas.microsoft.com/office/powerpoint/2010/main" val="341273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r>
              <a:rPr lang="sv-SE" sz="2200" dirty="0">
                <a:effectLst/>
              </a:rPr>
              <a:t>1995	Lagen om registrerat partnerskap för samkönade par </a:t>
            </a:r>
            <a:br>
              <a:rPr lang="sv-SE" sz="2200" dirty="0">
                <a:effectLst/>
              </a:rPr>
            </a:br>
            <a:r>
              <a:rPr lang="sv-SE" sz="2200" dirty="0">
                <a:effectLst/>
              </a:rPr>
              <a:t>2003	Lagen om homosexuellas rätt att prövas som 	adoptionsföräldrar</a:t>
            </a:r>
            <a:br>
              <a:rPr lang="sv-SE" sz="2200" dirty="0">
                <a:effectLst/>
              </a:rPr>
            </a:br>
            <a:r>
              <a:rPr lang="sv-SE" sz="2200" dirty="0">
                <a:effectLst/>
              </a:rPr>
              <a:t>2005	Lesbiska par ges rätt till assisterad befruktning 	(insemination) vid allmänna sjukhus</a:t>
            </a:r>
            <a:br>
              <a:rPr lang="sv-SE" sz="2200" dirty="0">
                <a:effectLst/>
              </a:rPr>
            </a:br>
            <a:r>
              <a:rPr lang="sv-SE" sz="2200" dirty="0">
                <a:effectLst/>
              </a:rPr>
              <a:t>2005	Svenska kyrkan inför välsignelseakt för registrerat 	partnerskap</a:t>
            </a:r>
            <a:br>
              <a:rPr lang="sv-SE" sz="2200" dirty="0">
                <a:effectLst/>
              </a:rPr>
            </a:br>
            <a:r>
              <a:rPr lang="sv-SE" sz="2200" dirty="0">
                <a:effectLst/>
              </a:rPr>
              <a:t>2009	Sveriges äktenskapslagstiftning blir könsneutral</a:t>
            </a:r>
            <a:br>
              <a:rPr lang="sv-SE" sz="2200" dirty="0">
                <a:effectLst/>
              </a:rPr>
            </a:br>
            <a:r>
              <a:rPr lang="sv-SE" sz="2200" dirty="0">
                <a:effectLst/>
              </a:rPr>
              <a:t>2009	Svenska kyrkan förändrar sin äktenskapsdefinition </a:t>
            </a:r>
            <a:br>
              <a:rPr lang="sv-SE" sz="2200" dirty="0">
                <a:effectLst/>
              </a:rPr>
            </a:br>
            <a:r>
              <a:rPr lang="sv-SE" sz="2200" dirty="0">
                <a:effectLst/>
              </a:rPr>
              <a:t>	till att även omfatta samkönade par</a:t>
            </a:r>
            <a:br>
              <a:rPr lang="sv-SE" sz="2200" dirty="0">
                <a:effectLst/>
              </a:rPr>
            </a:br>
            <a:r>
              <a:rPr lang="sv-SE" sz="2200" dirty="0">
                <a:effectLst/>
              </a:rPr>
              <a:t>2013	Kravet på sterilisering i samband med ändrad 	könstillhörighet tas bort</a:t>
            </a:r>
            <a:br>
              <a:rPr lang="sv-SE" sz="2200" dirty="0">
                <a:effectLst/>
              </a:rPr>
            </a:br>
            <a:r>
              <a:rPr lang="sv-SE" sz="2200" dirty="0">
                <a:effectLst/>
              </a:rPr>
              <a:t>2013	Svenska kyrkans kyrkostyrelse får i uppdrag att 	uppmuntra alla stift att sträva efter att i möjligaste mån 	genomföra HBT-certifiering på </a:t>
            </a:r>
            <a:r>
              <a:rPr lang="sv-SE" sz="2200" dirty="0" err="1">
                <a:effectLst/>
              </a:rPr>
              <a:t>SvK:s</a:t>
            </a:r>
            <a:r>
              <a:rPr lang="sv-SE" sz="2200" dirty="0">
                <a:effectLst/>
              </a:rPr>
              <a:t> arbetsplatser</a:t>
            </a:r>
            <a:br>
              <a:rPr lang="sv-SE" sz="2200" dirty="0">
                <a:effectLst/>
              </a:rPr>
            </a:br>
            <a:r>
              <a:rPr lang="sv-SE" sz="2200" dirty="0">
                <a:effectLst/>
              </a:rPr>
              <a:t>2016	Lagen om assisterad befruktning (insemination) </a:t>
            </a:r>
            <a:br>
              <a:rPr lang="sv-SE" sz="2200" dirty="0">
                <a:effectLst/>
              </a:rPr>
            </a:br>
            <a:r>
              <a:rPr lang="sv-SE" sz="2200" dirty="0">
                <a:effectLst/>
              </a:rPr>
              <a:t>	för ensamstående kvinnor införs </a:t>
            </a:r>
          </a:p>
        </p:txBody>
      </p:sp>
    </p:spTree>
    <p:extLst>
      <p:ext uri="{BB962C8B-B14F-4D97-AF65-F5344CB8AC3E}">
        <p14:creationId xmlns:p14="http://schemas.microsoft.com/office/powerpoint/2010/main" val="516958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Jämlikhet mellan könen:</a:t>
            </a:r>
            <a:br>
              <a:rPr lang="sv-SE" sz="3600" dirty="0">
                <a:effectLst/>
              </a:rPr>
            </a:br>
            <a:r>
              <a:rPr lang="sv-SE" sz="3600" dirty="0">
                <a:effectLst/>
              </a:rPr>
              <a:t> </a:t>
            </a:r>
            <a:br>
              <a:rPr lang="sv-SE" sz="3600" dirty="0">
                <a:effectLst/>
              </a:rPr>
            </a:br>
            <a:r>
              <a:rPr lang="sv-SE" sz="3600" dirty="0">
                <a:effectLst/>
              </a:rPr>
              <a:t>Mannen skal </a:t>
            </a:r>
            <a:r>
              <a:rPr lang="sv-SE" sz="3600" dirty="0" err="1">
                <a:effectLst/>
              </a:rPr>
              <a:t>oppfylle</a:t>
            </a:r>
            <a:r>
              <a:rPr lang="sv-SE" sz="3600" dirty="0">
                <a:effectLst/>
              </a:rPr>
              <a:t> sin </a:t>
            </a:r>
            <a:r>
              <a:rPr lang="sv-SE" sz="3600" dirty="0" err="1">
                <a:effectLst/>
              </a:rPr>
              <a:t>forpliktelse</a:t>
            </a:r>
            <a:r>
              <a:rPr lang="sv-SE" sz="3600" dirty="0">
                <a:effectLst/>
              </a:rPr>
              <a:t> </a:t>
            </a:r>
            <a:r>
              <a:rPr lang="sv-SE" sz="3600" dirty="0" err="1">
                <a:effectLst/>
              </a:rPr>
              <a:t>overfor</a:t>
            </a:r>
            <a:r>
              <a:rPr lang="sv-SE" sz="3600" dirty="0">
                <a:effectLst/>
              </a:rPr>
              <a:t> </a:t>
            </a:r>
            <a:r>
              <a:rPr lang="sv-SE" sz="3600" dirty="0" err="1">
                <a:effectLst/>
              </a:rPr>
              <a:t>kvinnen</a:t>
            </a:r>
            <a:r>
              <a:rPr lang="sv-SE" sz="3600" dirty="0">
                <a:effectLst/>
              </a:rPr>
              <a:t>, </a:t>
            </a:r>
            <a:r>
              <a:rPr lang="sv-SE" sz="3600" dirty="0" err="1">
                <a:effectLst/>
              </a:rPr>
              <a:t>og</a:t>
            </a:r>
            <a:r>
              <a:rPr lang="sv-SE" sz="3600" dirty="0">
                <a:effectLst/>
              </a:rPr>
              <a:t> </a:t>
            </a:r>
            <a:r>
              <a:rPr lang="sv-SE" sz="3600" dirty="0" err="1">
                <a:effectLst/>
              </a:rPr>
              <a:t>hun</a:t>
            </a:r>
            <a:r>
              <a:rPr lang="sv-SE" sz="3600" dirty="0">
                <a:effectLst/>
              </a:rPr>
              <a:t> </a:t>
            </a:r>
            <a:r>
              <a:rPr lang="sv-SE" sz="3600" dirty="0" err="1">
                <a:effectLst/>
              </a:rPr>
              <a:t>overfor</a:t>
            </a:r>
            <a:r>
              <a:rPr lang="sv-SE" sz="3600" dirty="0">
                <a:effectLst/>
              </a:rPr>
              <a:t> </a:t>
            </a:r>
            <a:r>
              <a:rPr lang="sv-SE" sz="3600" dirty="0" err="1">
                <a:effectLst/>
              </a:rPr>
              <a:t>ham</a:t>
            </a:r>
            <a:r>
              <a:rPr lang="sv-SE" sz="3600" dirty="0">
                <a:effectLst/>
              </a:rPr>
              <a:t>. </a:t>
            </a:r>
            <a:r>
              <a:rPr lang="sv-SE" sz="3600" dirty="0" err="1">
                <a:effectLst/>
              </a:rPr>
              <a:t>Kvinnen</a:t>
            </a:r>
            <a:r>
              <a:rPr lang="sv-SE" sz="3600" dirty="0">
                <a:effectLst/>
              </a:rPr>
              <a:t> rår </a:t>
            </a:r>
            <a:r>
              <a:rPr lang="sv-SE" sz="3600" dirty="0" err="1">
                <a:effectLst/>
              </a:rPr>
              <a:t>ikke</a:t>
            </a:r>
            <a:r>
              <a:rPr lang="sv-SE" sz="3600" dirty="0">
                <a:effectLst/>
              </a:rPr>
              <a:t> over sin egen kropp, det </a:t>
            </a:r>
            <a:r>
              <a:rPr lang="sv-SE" sz="3600" dirty="0" err="1">
                <a:effectLst/>
              </a:rPr>
              <a:t>gjør</a:t>
            </a:r>
            <a:r>
              <a:rPr lang="sv-SE" sz="3600" dirty="0">
                <a:effectLst/>
              </a:rPr>
              <a:t> mannen. På samme </a:t>
            </a:r>
            <a:r>
              <a:rPr lang="sv-SE" sz="3600" dirty="0" err="1">
                <a:effectLst/>
              </a:rPr>
              <a:t>måte</a:t>
            </a:r>
            <a:r>
              <a:rPr lang="sv-SE" sz="3600" dirty="0">
                <a:effectLst/>
              </a:rPr>
              <a:t> rår </a:t>
            </a:r>
            <a:r>
              <a:rPr lang="sv-SE" sz="3600" dirty="0" err="1">
                <a:effectLst/>
              </a:rPr>
              <a:t>ikke</a:t>
            </a:r>
            <a:r>
              <a:rPr lang="sv-SE" sz="3600" dirty="0">
                <a:effectLst/>
              </a:rPr>
              <a:t> mannen over sin egen kropp, det </a:t>
            </a:r>
            <a:r>
              <a:rPr lang="sv-SE" sz="3600" dirty="0" err="1">
                <a:effectLst/>
              </a:rPr>
              <a:t>gjør</a:t>
            </a:r>
            <a:r>
              <a:rPr lang="sv-SE" sz="3600" dirty="0">
                <a:effectLst/>
              </a:rPr>
              <a:t> </a:t>
            </a:r>
            <a:r>
              <a:rPr lang="sv-SE" sz="3600" dirty="0" err="1">
                <a:effectLst/>
              </a:rPr>
              <a:t>kvinnen</a:t>
            </a:r>
            <a:r>
              <a:rPr lang="sv-SE" sz="3600" dirty="0">
                <a:effectLst/>
              </a:rPr>
              <a:t>. (1 Kor 7,3–4)</a:t>
            </a:r>
            <a:br>
              <a:rPr lang="sv-SE" sz="3600" dirty="0">
                <a:effectLst/>
              </a:rPr>
            </a:br>
            <a:endParaRPr lang="sv-SE" sz="3600" dirty="0">
              <a:effectLst/>
            </a:endParaRPr>
          </a:p>
        </p:txBody>
      </p:sp>
    </p:spTree>
    <p:extLst>
      <p:ext uri="{BB962C8B-B14F-4D97-AF65-F5344CB8AC3E}">
        <p14:creationId xmlns:p14="http://schemas.microsoft.com/office/powerpoint/2010/main" val="97429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Frivilligt att gifta sig:</a:t>
            </a:r>
            <a:br>
              <a:rPr lang="sv-SE" sz="3600" dirty="0">
                <a:effectLst/>
              </a:rPr>
            </a:br>
            <a:r>
              <a:rPr lang="sv-SE" sz="2800" dirty="0">
                <a:effectLst/>
              </a:rPr>
              <a:t> </a:t>
            </a:r>
            <a:br>
              <a:rPr lang="sv-SE" sz="2800" dirty="0">
                <a:effectLst/>
              </a:rPr>
            </a:br>
            <a:r>
              <a:rPr lang="sv-SE" sz="2800" dirty="0">
                <a:effectLst/>
              </a:rPr>
              <a:t>Når det </a:t>
            </a:r>
            <a:r>
              <a:rPr lang="sv-SE" sz="2800" dirty="0" err="1">
                <a:effectLst/>
              </a:rPr>
              <a:t>gjelder</a:t>
            </a:r>
            <a:r>
              <a:rPr lang="sv-SE" sz="2800" dirty="0">
                <a:effectLst/>
              </a:rPr>
              <a:t> de unge </a:t>
            </a:r>
            <a:r>
              <a:rPr lang="sv-SE" sz="2800" dirty="0" err="1">
                <a:effectLst/>
              </a:rPr>
              <a:t>jentene</a:t>
            </a:r>
            <a:r>
              <a:rPr lang="sv-SE" sz="2800" dirty="0">
                <a:effectLst/>
              </a:rPr>
              <a:t>, har </a:t>
            </a:r>
            <a:r>
              <a:rPr lang="sv-SE" sz="2800" dirty="0" err="1">
                <a:effectLst/>
              </a:rPr>
              <a:t>jeg</a:t>
            </a:r>
            <a:r>
              <a:rPr lang="sv-SE" sz="2800" dirty="0">
                <a:effectLst/>
              </a:rPr>
              <a:t> </a:t>
            </a:r>
            <a:r>
              <a:rPr lang="sv-SE" sz="2800" dirty="0" err="1">
                <a:effectLst/>
              </a:rPr>
              <a:t>ikke</a:t>
            </a:r>
            <a:r>
              <a:rPr lang="sv-SE" sz="2800" dirty="0">
                <a:effectLst/>
              </a:rPr>
              <a:t> </a:t>
            </a:r>
            <a:r>
              <a:rPr lang="sv-SE" sz="2800" dirty="0" err="1">
                <a:effectLst/>
              </a:rPr>
              <a:t>noe</a:t>
            </a:r>
            <a:r>
              <a:rPr lang="sv-SE" sz="2800" dirty="0">
                <a:effectLst/>
              </a:rPr>
              <a:t> påbud </a:t>
            </a:r>
            <a:r>
              <a:rPr lang="sv-SE" sz="2800" dirty="0" err="1">
                <a:effectLst/>
              </a:rPr>
              <a:t>fra</a:t>
            </a:r>
            <a:r>
              <a:rPr lang="sv-SE" sz="2800" dirty="0">
                <a:effectLst/>
              </a:rPr>
              <a:t> Herren. Men </a:t>
            </a:r>
            <a:r>
              <a:rPr lang="sv-SE" sz="2800" dirty="0" err="1">
                <a:effectLst/>
              </a:rPr>
              <a:t>jeg</a:t>
            </a:r>
            <a:r>
              <a:rPr lang="sv-SE" sz="2800" dirty="0">
                <a:effectLst/>
              </a:rPr>
              <a:t> </a:t>
            </a:r>
            <a:r>
              <a:rPr lang="sv-SE" sz="2800" dirty="0" err="1">
                <a:effectLst/>
              </a:rPr>
              <a:t>sier</a:t>
            </a:r>
            <a:r>
              <a:rPr lang="sv-SE" sz="2800" dirty="0">
                <a:effectLst/>
              </a:rPr>
              <a:t> min mening, siden Herren i sin godhet lar </a:t>
            </a:r>
            <a:r>
              <a:rPr lang="sv-SE" sz="2800" dirty="0" err="1">
                <a:effectLst/>
              </a:rPr>
              <a:t>meg</a:t>
            </a:r>
            <a:r>
              <a:rPr lang="sv-SE" sz="2800" dirty="0">
                <a:effectLst/>
              </a:rPr>
              <a:t> </a:t>
            </a:r>
            <a:r>
              <a:rPr lang="sv-SE" sz="2800" dirty="0" err="1">
                <a:effectLst/>
              </a:rPr>
              <a:t>være</a:t>
            </a:r>
            <a:r>
              <a:rPr lang="sv-SE" sz="2800" dirty="0">
                <a:effectLst/>
              </a:rPr>
              <a:t> </a:t>
            </a:r>
            <a:r>
              <a:rPr lang="sv-SE" sz="2800" dirty="0" err="1">
                <a:effectLst/>
              </a:rPr>
              <a:t>troverdig</a:t>
            </a:r>
            <a:r>
              <a:rPr lang="sv-SE" sz="2800" dirty="0">
                <a:effectLst/>
              </a:rPr>
              <a:t>. På grunn av den </a:t>
            </a:r>
            <a:r>
              <a:rPr lang="sv-SE" sz="2800" dirty="0" err="1">
                <a:effectLst/>
              </a:rPr>
              <a:t>nødstid</a:t>
            </a:r>
            <a:r>
              <a:rPr lang="sv-SE" sz="2800" dirty="0">
                <a:effectLst/>
              </a:rPr>
              <a:t> vi lever i, </a:t>
            </a:r>
            <a:r>
              <a:rPr lang="sv-SE" sz="2800" dirty="0" err="1">
                <a:effectLst/>
              </a:rPr>
              <a:t>mener</a:t>
            </a:r>
            <a:r>
              <a:rPr lang="sv-SE" sz="2800" dirty="0">
                <a:effectLst/>
              </a:rPr>
              <a:t> </a:t>
            </a:r>
            <a:r>
              <a:rPr lang="sv-SE" sz="2800" dirty="0" err="1">
                <a:effectLst/>
              </a:rPr>
              <a:t>jeg</a:t>
            </a:r>
            <a:r>
              <a:rPr lang="sv-SE" sz="2800" dirty="0">
                <a:effectLst/>
              </a:rPr>
              <a:t> det er </a:t>
            </a:r>
            <a:r>
              <a:rPr lang="sv-SE" sz="2800" dirty="0" err="1">
                <a:effectLst/>
              </a:rPr>
              <a:t>godt</a:t>
            </a:r>
            <a:r>
              <a:rPr lang="sv-SE" sz="2800" dirty="0">
                <a:effectLst/>
              </a:rPr>
              <a:t> for et </a:t>
            </a:r>
            <a:r>
              <a:rPr lang="sv-SE" sz="2800" dirty="0" err="1">
                <a:effectLst/>
              </a:rPr>
              <a:t>menneske</a:t>
            </a:r>
            <a:r>
              <a:rPr lang="sv-SE" sz="2800" dirty="0">
                <a:effectLst/>
              </a:rPr>
              <a:t> å bli </a:t>
            </a:r>
            <a:r>
              <a:rPr lang="sv-SE" sz="2800" dirty="0" err="1">
                <a:effectLst/>
              </a:rPr>
              <a:t>værende</a:t>
            </a:r>
            <a:r>
              <a:rPr lang="sv-SE" sz="2800" dirty="0">
                <a:effectLst/>
              </a:rPr>
              <a:t> som det er. Er du bundet </a:t>
            </a:r>
            <a:r>
              <a:rPr lang="sv-SE" sz="2800" dirty="0" err="1">
                <a:effectLst/>
              </a:rPr>
              <a:t>til</a:t>
            </a:r>
            <a:r>
              <a:rPr lang="sv-SE" sz="2800" dirty="0">
                <a:effectLst/>
              </a:rPr>
              <a:t> en </a:t>
            </a:r>
            <a:r>
              <a:rPr lang="sv-SE" sz="2800" dirty="0" err="1">
                <a:effectLst/>
              </a:rPr>
              <a:t>kvinne</a:t>
            </a:r>
            <a:r>
              <a:rPr lang="sv-SE" sz="2800" dirty="0">
                <a:effectLst/>
              </a:rPr>
              <a:t>, så </a:t>
            </a:r>
            <a:r>
              <a:rPr lang="sv-SE" sz="2800" dirty="0" err="1">
                <a:effectLst/>
              </a:rPr>
              <a:t>prøv</a:t>
            </a:r>
            <a:r>
              <a:rPr lang="sv-SE" sz="2800" dirty="0">
                <a:effectLst/>
              </a:rPr>
              <a:t> </a:t>
            </a:r>
            <a:r>
              <a:rPr lang="sv-SE" sz="2800" dirty="0" err="1">
                <a:effectLst/>
              </a:rPr>
              <a:t>ikke</a:t>
            </a:r>
            <a:r>
              <a:rPr lang="sv-SE" sz="2800" dirty="0">
                <a:effectLst/>
              </a:rPr>
              <a:t> å bli fri. Er du </a:t>
            </a:r>
            <a:r>
              <a:rPr lang="sv-SE" sz="2800" dirty="0" err="1">
                <a:effectLst/>
              </a:rPr>
              <a:t>ikke</a:t>
            </a:r>
            <a:r>
              <a:rPr lang="sv-SE" sz="2800" dirty="0">
                <a:effectLst/>
              </a:rPr>
              <a:t> bundet, så finn deg ingen </a:t>
            </a:r>
            <a:r>
              <a:rPr lang="sv-SE" sz="2800" dirty="0" err="1">
                <a:effectLst/>
              </a:rPr>
              <a:t>kone</a:t>
            </a:r>
            <a:r>
              <a:rPr lang="sv-SE" sz="2800" dirty="0">
                <a:effectLst/>
              </a:rPr>
              <a:t>. Om du </a:t>
            </a:r>
            <a:r>
              <a:rPr lang="sv-SE" sz="2800" dirty="0" err="1">
                <a:effectLst/>
              </a:rPr>
              <a:t>likevel</a:t>
            </a:r>
            <a:r>
              <a:rPr lang="sv-SE" sz="2800" dirty="0">
                <a:effectLst/>
              </a:rPr>
              <a:t> gifter deg, synder du </a:t>
            </a:r>
            <a:r>
              <a:rPr lang="sv-SE" sz="2800" dirty="0" err="1">
                <a:effectLst/>
              </a:rPr>
              <a:t>ikke</a:t>
            </a:r>
            <a:r>
              <a:rPr lang="sv-SE" sz="2800" dirty="0">
                <a:effectLst/>
              </a:rPr>
              <a:t>, </a:t>
            </a:r>
            <a:r>
              <a:rPr lang="sv-SE" sz="2800" dirty="0" err="1">
                <a:effectLst/>
              </a:rPr>
              <a:t>og</a:t>
            </a:r>
            <a:r>
              <a:rPr lang="sv-SE" sz="2800" dirty="0">
                <a:effectLst/>
              </a:rPr>
              <a:t> om en ung </a:t>
            </a:r>
            <a:r>
              <a:rPr lang="sv-SE" sz="2800" dirty="0" err="1">
                <a:effectLst/>
              </a:rPr>
              <a:t>jente</a:t>
            </a:r>
            <a:r>
              <a:rPr lang="sv-SE" sz="2800" dirty="0">
                <a:effectLst/>
              </a:rPr>
              <a:t> gifter seg, synder </a:t>
            </a:r>
            <a:r>
              <a:rPr lang="sv-SE" sz="2800" dirty="0" err="1">
                <a:effectLst/>
              </a:rPr>
              <a:t>hun</a:t>
            </a:r>
            <a:r>
              <a:rPr lang="sv-SE" sz="2800" dirty="0">
                <a:effectLst/>
              </a:rPr>
              <a:t> </a:t>
            </a:r>
            <a:r>
              <a:rPr lang="sv-SE" sz="2800" dirty="0" err="1">
                <a:effectLst/>
              </a:rPr>
              <a:t>ikke</a:t>
            </a:r>
            <a:r>
              <a:rPr lang="sv-SE" sz="2800" dirty="0">
                <a:effectLst/>
              </a:rPr>
              <a:t>. Men de gifte kommer </a:t>
            </a:r>
            <a:r>
              <a:rPr lang="sv-SE" sz="2800" dirty="0" err="1">
                <a:effectLst/>
              </a:rPr>
              <a:t>til</a:t>
            </a:r>
            <a:r>
              <a:rPr lang="sv-SE" sz="2800" dirty="0">
                <a:effectLst/>
              </a:rPr>
              <a:t> å </a:t>
            </a:r>
            <a:r>
              <a:rPr lang="sv-SE" sz="2800" dirty="0" err="1">
                <a:effectLst/>
              </a:rPr>
              <a:t>møte</a:t>
            </a:r>
            <a:r>
              <a:rPr lang="sv-SE" sz="2800" dirty="0">
                <a:effectLst/>
              </a:rPr>
              <a:t> </a:t>
            </a:r>
            <a:r>
              <a:rPr lang="sv-SE" sz="2800" dirty="0" err="1">
                <a:effectLst/>
              </a:rPr>
              <a:t>vansker</a:t>
            </a:r>
            <a:r>
              <a:rPr lang="sv-SE" sz="2800" dirty="0">
                <a:effectLst/>
              </a:rPr>
              <a:t> i livet, </a:t>
            </a:r>
            <a:r>
              <a:rPr lang="sv-SE" sz="2800" dirty="0" err="1">
                <a:effectLst/>
              </a:rPr>
              <a:t>og</a:t>
            </a:r>
            <a:r>
              <a:rPr lang="sv-SE" sz="2800" dirty="0">
                <a:effectLst/>
              </a:rPr>
              <a:t> det vil </a:t>
            </a:r>
            <a:r>
              <a:rPr lang="sv-SE" sz="2800" dirty="0" err="1">
                <a:effectLst/>
              </a:rPr>
              <a:t>jeg</a:t>
            </a:r>
            <a:r>
              <a:rPr lang="sv-SE" sz="2800" dirty="0">
                <a:effectLst/>
              </a:rPr>
              <a:t> </a:t>
            </a:r>
            <a:r>
              <a:rPr lang="sv-SE" sz="2800" dirty="0" err="1">
                <a:effectLst/>
              </a:rPr>
              <a:t>gjerne</a:t>
            </a:r>
            <a:r>
              <a:rPr lang="sv-SE" sz="2800" dirty="0">
                <a:effectLst/>
              </a:rPr>
              <a:t> </a:t>
            </a:r>
            <a:r>
              <a:rPr lang="sv-SE" sz="2800" dirty="0" err="1">
                <a:effectLst/>
              </a:rPr>
              <a:t>spare</a:t>
            </a:r>
            <a:r>
              <a:rPr lang="sv-SE" sz="2800" dirty="0">
                <a:effectLst/>
              </a:rPr>
              <a:t> </a:t>
            </a:r>
            <a:r>
              <a:rPr lang="sv-SE" sz="2800" dirty="0" err="1">
                <a:effectLst/>
              </a:rPr>
              <a:t>dere</a:t>
            </a:r>
            <a:r>
              <a:rPr lang="sv-SE" sz="2800" dirty="0">
                <a:effectLst/>
              </a:rPr>
              <a:t> for. (1 Kor 7,25–28)</a:t>
            </a:r>
          </a:p>
        </p:txBody>
      </p:sp>
    </p:spTree>
    <p:extLst>
      <p:ext uri="{BB962C8B-B14F-4D97-AF65-F5344CB8AC3E}">
        <p14:creationId xmlns:p14="http://schemas.microsoft.com/office/powerpoint/2010/main" val="198068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Höjning av giftasåldern</a:t>
            </a:r>
            <a:br>
              <a:rPr lang="sv-SE" sz="3600" dirty="0">
                <a:effectLst/>
              </a:rPr>
            </a:br>
            <a:br>
              <a:rPr lang="sv-SE" sz="3600" dirty="0">
                <a:effectLst/>
              </a:rPr>
            </a:br>
            <a:br>
              <a:rPr lang="sv-SE" sz="3600" dirty="0">
                <a:effectLst/>
              </a:rPr>
            </a:br>
            <a:br>
              <a:rPr lang="sv-SE" sz="3600" dirty="0">
                <a:effectLst/>
              </a:rPr>
            </a:br>
            <a:br>
              <a:rPr lang="sv-SE" sz="3600" dirty="0">
                <a:effectLst/>
              </a:rPr>
            </a:br>
            <a:endParaRPr lang="sv-SE" sz="3600" dirty="0">
              <a:effectLst/>
            </a:endParaRPr>
          </a:p>
        </p:txBody>
      </p:sp>
    </p:spTree>
    <p:extLst>
      <p:ext uri="{BB962C8B-B14F-4D97-AF65-F5344CB8AC3E}">
        <p14:creationId xmlns:p14="http://schemas.microsoft.com/office/powerpoint/2010/main" val="198068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Förbud mot abort, barnamord </a:t>
            </a:r>
            <a:br>
              <a:rPr lang="sv-SE" sz="3600" dirty="0">
                <a:effectLst/>
              </a:rPr>
            </a:br>
            <a:r>
              <a:rPr lang="sv-SE" sz="3600" dirty="0">
                <a:effectLst/>
              </a:rPr>
              <a:t>och pedofili:</a:t>
            </a:r>
            <a:br>
              <a:rPr lang="sv-SE" sz="3600" dirty="0">
                <a:effectLst/>
              </a:rPr>
            </a:br>
            <a:r>
              <a:rPr lang="sv-SE" sz="3600" dirty="0">
                <a:effectLst/>
              </a:rPr>
              <a:t> </a:t>
            </a:r>
            <a:br>
              <a:rPr lang="sv-SE" sz="3600" dirty="0">
                <a:effectLst/>
              </a:rPr>
            </a:br>
            <a:r>
              <a:rPr lang="sv-SE" sz="3600" dirty="0">
                <a:effectLst/>
              </a:rPr>
              <a:t>Du ska inte mörda; du ska inte bryta äktenskap; du ska inte ligga med barn. Du ska inte missbruka din sexualitet. Du ska inte heller stjäla, syssla med magi eller blanda gift. Du ska inte mörda barn, oavsett om de är födda eller inte. (</a:t>
            </a:r>
            <a:r>
              <a:rPr lang="sv-SE" sz="3600" dirty="0" err="1">
                <a:effectLst/>
              </a:rPr>
              <a:t>Didache</a:t>
            </a:r>
            <a:r>
              <a:rPr lang="sv-SE" sz="3600" dirty="0">
                <a:effectLst/>
              </a:rPr>
              <a:t> 2,2)</a:t>
            </a:r>
          </a:p>
        </p:txBody>
      </p:sp>
    </p:spTree>
    <p:extLst>
      <p:ext uri="{BB962C8B-B14F-4D97-AF65-F5344CB8AC3E}">
        <p14:creationId xmlns:p14="http://schemas.microsoft.com/office/powerpoint/2010/main" val="198068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2800" dirty="0">
                <a:effectLst/>
              </a:rPr>
            </a:br>
            <a:r>
              <a:rPr lang="sv-SE" sz="2800" dirty="0">
                <a:effectLst/>
              </a:rPr>
              <a:t>Det äkta paret med sin ordnade sexualitet får rätt till mer diskretion. Det tenderar att fungera som norm, en kanske strängare men tystlåtnare norm. Vad man i stället rannsakar är barnens sexualitet, dårarnas och brottslingarnas sexualitet; det är lustarna hos dem som inte älskar det andra könet; det är drömmerierna, tvångsföreställningarna, de små manierna eller de stora lidelserna. Nu är det dessa tidigare förbisedda figurer som står i tur att träda fram och ta till orda för att motvilligt avlägga bekännelse om sin egenart. Man fördömer dem säkert inte mindre. Men man lyssnar på dem … (Michel Foucault i </a:t>
            </a:r>
            <a:r>
              <a:rPr lang="sv-SE" sz="2800" i="1" dirty="0">
                <a:effectLst/>
              </a:rPr>
              <a:t>Sexualitetens historia</a:t>
            </a:r>
            <a:r>
              <a:rPr lang="sv-SE" sz="2800" dirty="0">
                <a:effectLst/>
              </a:rPr>
              <a:t>)</a:t>
            </a:r>
          </a:p>
        </p:txBody>
      </p:sp>
    </p:spTree>
    <p:extLst>
      <p:ext uri="{BB962C8B-B14F-4D97-AF65-F5344CB8AC3E}">
        <p14:creationId xmlns:p14="http://schemas.microsoft.com/office/powerpoint/2010/main" val="148466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000" dirty="0">
                <a:effectLst/>
              </a:rPr>
            </a:br>
            <a:r>
              <a:rPr lang="sv-SE" sz="3600" dirty="0" err="1">
                <a:effectLst/>
              </a:rPr>
              <a:t>Stonewall</a:t>
            </a:r>
            <a:r>
              <a:rPr lang="sv-SE" sz="3600" dirty="0">
                <a:effectLst/>
              </a:rPr>
              <a:t>-upproret och Pride</a:t>
            </a:r>
            <a:br>
              <a:rPr lang="sv-SE" sz="3600" dirty="0">
                <a:effectLst/>
              </a:rPr>
            </a:br>
            <a:br>
              <a:rPr lang="sv-SE" sz="3600" dirty="0">
                <a:effectLst/>
              </a:rPr>
            </a:br>
            <a:br>
              <a:rPr lang="sv-SE" sz="3600" dirty="0">
                <a:effectLst/>
              </a:rPr>
            </a:br>
            <a:br>
              <a:rPr lang="sv-SE" sz="3600" dirty="0">
                <a:effectLst/>
              </a:rPr>
            </a:br>
            <a:br>
              <a:rPr lang="sv-SE" sz="3600" dirty="0">
                <a:effectLst/>
              </a:rPr>
            </a:br>
            <a:endParaRPr lang="sv-SE" sz="3600" dirty="0">
              <a:effectLst/>
            </a:endParaRPr>
          </a:p>
        </p:txBody>
      </p:sp>
    </p:spTree>
    <p:extLst>
      <p:ext uri="{BB962C8B-B14F-4D97-AF65-F5344CB8AC3E}">
        <p14:creationId xmlns:p14="http://schemas.microsoft.com/office/powerpoint/2010/main" val="148466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idx="4294967295"/>
          </p:nvPr>
        </p:nvSpPr>
        <p:spPr>
          <a:xfrm>
            <a:off x="351691" y="547076"/>
            <a:ext cx="8342923" cy="5724770"/>
          </a:xfrm>
        </p:spPr>
        <p:txBody>
          <a:bodyPr/>
          <a:lstStyle/>
          <a:p>
            <a:pPr algn="ctr"/>
            <a:br>
              <a:rPr lang="sv-SE" sz="3600" dirty="0">
                <a:effectLst/>
              </a:rPr>
            </a:br>
            <a:r>
              <a:rPr lang="sv-SE" sz="3600" dirty="0">
                <a:effectLst/>
              </a:rPr>
              <a:t>Är kristen tro skadlig för de sexuella minoriteterna?</a:t>
            </a:r>
            <a:br>
              <a:rPr lang="sv-SE" sz="3600" dirty="0">
                <a:effectLst/>
              </a:rPr>
            </a:br>
            <a:br>
              <a:rPr lang="sv-SE" sz="3600" dirty="0">
                <a:effectLst/>
              </a:rPr>
            </a:br>
            <a:br>
              <a:rPr lang="sv-SE" sz="3600" dirty="0">
                <a:effectLst/>
              </a:rPr>
            </a:br>
            <a:br>
              <a:rPr lang="sv-SE" sz="3600" dirty="0">
                <a:effectLst/>
              </a:rPr>
            </a:br>
            <a:endParaRPr lang="sv-SE" sz="3600" dirty="0">
              <a:effectLst/>
            </a:endParaRPr>
          </a:p>
        </p:txBody>
      </p:sp>
    </p:spTree>
    <p:extLst>
      <p:ext uri="{BB962C8B-B14F-4D97-AF65-F5344CB8AC3E}">
        <p14:creationId xmlns:p14="http://schemas.microsoft.com/office/powerpoint/2010/main" val="1980682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ä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Elementär.thmx</Template>
  <TotalTime>3557</TotalTime>
  <Words>809</Words>
  <Application>Microsoft Office PowerPoint</Application>
  <PresentationFormat>Skjermfremvisning (4:3)</PresentationFormat>
  <Paragraphs>17</Paragraphs>
  <Slides>14</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14</vt:i4>
      </vt:variant>
    </vt:vector>
  </HeadingPairs>
  <TitlesOfParts>
    <vt:vector size="17" baseType="lpstr">
      <vt:lpstr>Palatino Linotype</vt:lpstr>
      <vt:lpstr>Wingdings</vt:lpstr>
      <vt:lpstr>Elementär</vt:lpstr>
      <vt:lpstr>  Kristne  og de seksuelle minoritetene   Olof Edsinger </vt:lpstr>
      <vt:lpstr>1995 Lagen om registrerat partnerskap för samkönade par  2003 Lagen om homosexuellas rätt att prövas som  adoptionsföräldrar 2005 Lesbiska par ges rätt till assisterad befruktning  (insemination) vid allmänna sjukhus 2005 Svenska kyrkan inför välsignelseakt för registrerat  partnerskap 2009 Sveriges äktenskapslagstiftning blir könsneutral 2009 Svenska kyrkan förändrar sin äktenskapsdefinition   till att även omfatta samkönade par 2013 Kravet på sterilisering i samband med ändrad  könstillhörighet tas bort 2013 Svenska kyrkans kyrkostyrelse får i uppdrag att  uppmuntra alla stift att sträva efter att i möjligaste mån  genomföra HBT-certifiering på SvK:s arbetsplatser 2016 Lagen om assisterad befruktning (insemination)   för ensamstående kvinnor införs </vt:lpstr>
      <vt:lpstr> Jämlikhet mellan könen:   Mannen skal oppfylle sin forpliktelse overfor kvinnen, og hun overfor ham. Kvinnen rår ikke over sin egen kropp, det gjør mannen. På samme måte rår ikke mannen over sin egen kropp, det gjør kvinnen. (1 Kor 7,3–4) </vt:lpstr>
      <vt:lpstr> Frivilligt att gifta sig:   Når det gjelder de unge jentene, har jeg ikke noe påbud fra Herren. Men jeg sier min mening, siden Herren i sin godhet lar meg være troverdig. På grunn av den nødstid vi lever i, mener jeg det er godt for et menneske å bli værende som det er. Er du bundet til en kvinne, så prøv ikke å bli fri. Er du ikke bundet, så finn deg ingen kone. Om du likevel gifter deg, synder du ikke, og om en ung jente gifter seg, synder hun ikke. Men de gifte kommer til å møte vansker i livet, og det vil jeg gjerne spare dere for. (1 Kor 7,25–28)</vt:lpstr>
      <vt:lpstr> Höjning av giftasåldern     </vt:lpstr>
      <vt:lpstr> Förbud mot abort, barnamord  och pedofili:   Du ska inte mörda; du ska inte bryta äktenskap; du ska inte ligga med barn. Du ska inte missbruka din sexualitet. Du ska inte heller stjäla, syssla med magi eller blanda gift. Du ska inte mörda barn, oavsett om de är födda eller inte. (Didache 2,2)</vt:lpstr>
      <vt:lpstr> Det äkta paret med sin ordnade sexualitet får rätt till mer diskretion. Det tenderar att fungera som norm, en kanske strängare men tystlåtnare norm. Vad man i stället rannsakar är barnens sexualitet, dårarnas och brottslingarnas sexualitet; det är lustarna hos dem som inte älskar det andra könet; det är drömmerierna, tvångsföreställningarna, de små manierna eller de stora lidelserna. Nu är det dessa tidigare förbisedda figurer som står i tur att träda fram och ta till orda för att motvilligt avlägga bekännelse om sin egenart. Man fördömer dem säkert inte mindre. Men man lyssnar på dem … (Michel Foucault i Sexualitetens historia)</vt:lpstr>
      <vt:lpstr> Stonewall-upproret och Pride     </vt:lpstr>
      <vt:lpstr> Är kristen tro skadlig för de sexuella minoriteterna?    </vt:lpstr>
      <vt:lpstr> Hur kan vi som kristna möta människor som tänker och lever på ett annorlunda sätt än majoriteten?    </vt:lpstr>
      <vt:lpstr> </vt:lpstr>
      <vt:lpstr>Egnede handlinger og holdninger for den som vil nå fram til homo- og biseksuelle kirkebesøkende (Wesley Hill)   1. Ikke undervurder de små gestene. 2. Spekuler ikke i årsakene til et individs seksuelle legning. 3. Erkjenn at seksualiteten påvirker hele livet, både for hetero- og homoseksuelle. 4. Vær klar over at seksualiteten ikke fortjener å definere hele identiteten til en person. 5. Ta risikoen med å snakke om homoseksualitet. </vt:lpstr>
      <vt:lpstr>6. Våg å gå i ærlige og sannhetssøkende nærkamper med Skriften. 7. Erkjenn og forsøk å sette deg inn i den smerte, den ensomhet og de fristelser som ligger i å ufrivillig leve som singel i en sexfiksert tid. 8. Forsøk å tenke deg og skape møteplasser der single kan bygge sterke og gode vennskapsbånd, uten at målet behøver å være å finne en fremtidig partner. 9. Ta vare på det bidrag som kan komme kirken til del gjennom homo- og biseksuelle som vil leve i troskap mot Skriften. </vt:lpstr>
      <vt:lpstr>10. Ikke fokuser for mye på ”gay ministry”: bygg forsamling, forkynn evangeliet og snakk om disippellivets krav.  Se vidare spiritualfriendship.org Se även compassionwithoutcompromise.com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Nutidsmänniskan 1: Postmodern  Nutidsmänniskan 2: Konsument  Nutidsmänniskan 3: Snickrar helst ihop sin egen gud</dc:title>
  <dc:creator>Olof Edsinger</dc:creator>
  <cp:lastModifiedBy>Britt-Ellen Skregelid Birkeland</cp:lastModifiedBy>
  <cp:revision>72</cp:revision>
  <dcterms:created xsi:type="dcterms:W3CDTF">2014-11-10T10:08:50Z</dcterms:created>
  <dcterms:modified xsi:type="dcterms:W3CDTF">2023-01-12T13:02:13Z</dcterms:modified>
</cp:coreProperties>
</file>