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342" r:id="rId2"/>
    <p:sldId id="343" r:id="rId3"/>
    <p:sldId id="344" r:id="rId4"/>
    <p:sldId id="345" r:id="rId5"/>
    <p:sldId id="346" r:id="rId6"/>
    <p:sldId id="347" r:id="rId7"/>
    <p:sldId id="348" r:id="rId8"/>
    <p:sldId id="349" r:id="rId9"/>
    <p:sldId id="438" r:id="rId10"/>
    <p:sldId id="351" r:id="rId11"/>
    <p:sldId id="352" r:id="rId12"/>
    <p:sldId id="353" r:id="rId13"/>
    <p:sldId id="354" r:id="rId14"/>
    <p:sldId id="355" r:id="rId15"/>
    <p:sldId id="356" r:id="rId16"/>
    <p:sldId id="357" r:id="rId17"/>
    <p:sldId id="358" r:id="rId18"/>
    <p:sldId id="360" r:id="rId19"/>
    <p:sldId id="361" r:id="rId20"/>
    <p:sldId id="362" r:id="rId21"/>
    <p:sldId id="363" r:id="rId22"/>
    <p:sldId id="364" r:id="rId23"/>
    <p:sldId id="365" r:id="rId24"/>
    <p:sldId id="366" r:id="rId25"/>
    <p:sldId id="442" r:id="rId26"/>
    <p:sldId id="368" r:id="rId27"/>
  </p:sldIdLst>
  <p:sldSz cx="18288000" cy="10287000"/>
  <p:notesSz cx="6858000" cy="9144000"/>
  <p:embeddedFontLst>
    <p:embeddedFont>
      <p:font typeface="Arimo" panose="020B0604020202020204" charset="0"/>
      <p:regular r:id="rId29"/>
    </p:embeddedFont>
    <p:embeddedFont>
      <p:font typeface="Arimo Bold" panose="020B0604020202020204" charset="0"/>
      <p:regular r:id="rId30"/>
    </p:embeddedFont>
    <p:embeddedFont>
      <p:font typeface="Arimo Bold Italics" panose="020B0604020202020204" charset="0"/>
      <p:regular r:id="rId31"/>
    </p:embeddedFont>
    <p:embeddedFont>
      <p:font typeface="Arimo Italics" panose="020B0604020202020204" charset="0"/>
      <p:regular r:id="rId32"/>
    </p:embeddedFont>
    <p:embeddedFont>
      <p:font typeface="Big Shoulders Display Bold" panose="020B0604020202020204" charset="0"/>
      <p:regular r:id="rId33"/>
    </p:embeddedFont>
    <p:embeddedFont>
      <p:font typeface="Rustic Printe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4C31E-DF20-47DC-B655-BC00A33CC8CB}" v="2" dt="2024-09-24T13:04:23.572"/>
    <p1510:client id="{55981AF7-1DA4-4793-97FC-CC289F25E316}" v="15" dt="2024-09-24T11:01:40.198"/>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emastil 1 – uthevin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8490" autoAdjust="0"/>
  </p:normalViewPr>
  <p:slideViewPr>
    <p:cSldViewPr>
      <p:cViewPr>
        <p:scale>
          <a:sx n="66" d="100"/>
          <a:sy n="66" d="100"/>
        </p:scale>
        <p:origin x="-616" y="-1080"/>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Ellen Skregelid Birkeland" userId="3178a3e9-6f82-4780-abac-3a48311dd3e2" providerId="ADAL" clId="{4EF4C31E-DF20-47DC-B655-BC00A33CC8CB}"/>
    <pc:docChg chg="custSel delSld modSld">
      <pc:chgData name="Britt-Ellen Skregelid Birkeland" userId="3178a3e9-6f82-4780-abac-3a48311dd3e2" providerId="ADAL" clId="{4EF4C31E-DF20-47DC-B655-BC00A33CC8CB}" dt="2024-09-24T19:32:51.682" v="96" actId="20577"/>
      <pc:docMkLst>
        <pc:docMk/>
      </pc:docMkLst>
      <pc:sldChg chg="del">
        <pc:chgData name="Britt-Ellen Skregelid Birkeland" userId="3178a3e9-6f82-4780-abac-3a48311dd3e2" providerId="ADAL" clId="{4EF4C31E-DF20-47DC-B655-BC00A33CC8CB}" dt="2024-09-24T12:34:35.545" v="1" actId="47"/>
        <pc:sldMkLst>
          <pc:docMk/>
          <pc:sldMk cId="0" sldId="322"/>
        </pc:sldMkLst>
      </pc:sldChg>
      <pc:sldChg chg="del">
        <pc:chgData name="Britt-Ellen Skregelid Birkeland" userId="3178a3e9-6f82-4780-abac-3a48311dd3e2" providerId="ADAL" clId="{4EF4C31E-DF20-47DC-B655-BC00A33CC8CB}" dt="2024-09-24T12:34:35.980" v="2" actId="47"/>
        <pc:sldMkLst>
          <pc:docMk/>
          <pc:sldMk cId="0" sldId="323"/>
        </pc:sldMkLst>
      </pc:sldChg>
      <pc:sldChg chg="del">
        <pc:chgData name="Britt-Ellen Skregelid Birkeland" userId="3178a3e9-6f82-4780-abac-3a48311dd3e2" providerId="ADAL" clId="{4EF4C31E-DF20-47DC-B655-BC00A33CC8CB}" dt="2024-09-24T12:34:36.581" v="3" actId="47"/>
        <pc:sldMkLst>
          <pc:docMk/>
          <pc:sldMk cId="0" sldId="324"/>
        </pc:sldMkLst>
      </pc:sldChg>
      <pc:sldChg chg="del">
        <pc:chgData name="Britt-Ellen Skregelid Birkeland" userId="3178a3e9-6f82-4780-abac-3a48311dd3e2" providerId="ADAL" clId="{4EF4C31E-DF20-47DC-B655-BC00A33CC8CB}" dt="2024-09-24T12:34:36.714" v="4" actId="47"/>
        <pc:sldMkLst>
          <pc:docMk/>
          <pc:sldMk cId="0" sldId="325"/>
        </pc:sldMkLst>
      </pc:sldChg>
      <pc:sldChg chg="del">
        <pc:chgData name="Britt-Ellen Skregelid Birkeland" userId="3178a3e9-6f82-4780-abac-3a48311dd3e2" providerId="ADAL" clId="{4EF4C31E-DF20-47DC-B655-BC00A33CC8CB}" dt="2024-09-24T12:34:37.089" v="5" actId="47"/>
        <pc:sldMkLst>
          <pc:docMk/>
          <pc:sldMk cId="0" sldId="326"/>
        </pc:sldMkLst>
      </pc:sldChg>
      <pc:sldChg chg="del">
        <pc:chgData name="Britt-Ellen Skregelid Birkeland" userId="3178a3e9-6f82-4780-abac-3a48311dd3e2" providerId="ADAL" clId="{4EF4C31E-DF20-47DC-B655-BC00A33CC8CB}" dt="2024-09-24T12:34:37.459" v="6" actId="47"/>
        <pc:sldMkLst>
          <pc:docMk/>
          <pc:sldMk cId="0" sldId="327"/>
        </pc:sldMkLst>
      </pc:sldChg>
      <pc:sldChg chg="del">
        <pc:chgData name="Britt-Ellen Skregelid Birkeland" userId="3178a3e9-6f82-4780-abac-3a48311dd3e2" providerId="ADAL" clId="{4EF4C31E-DF20-47DC-B655-BC00A33CC8CB}" dt="2024-09-24T12:34:38.033" v="8" actId="47"/>
        <pc:sldMkLst>
          <pc:docMk/>
          <pc:sldMk cId="0" sldId="330"/>
        </pc:sldMkLst>
      </pc:sldChg>
      <pc:sldChg chg="del">
        <pc:chgData name="Britt-Ellen Skregelid Birkeland" userId="3178a3e9-6f82-4780-abac-3a48311dd3e2" providerId="ADAL" clId="{4EF4C31E-DF20-47DC-B655-BC00A33CC8CB}" dt="2024-09-24T12:34:38.310" v="9" actId="47"/>
        <pc:sldMkLst>
          <pc:docMk/>
          <pc:sldMk cId="0" sldId="331"/>
        </pc:sldMkLst>
      </pc:sldChg>
      <pc:sldChg chg="del">
        <pc:chgData name="Britt-Ellen Skregelid Birkeland" userId="3178a3e9-6f82-4780-abac-3a48311dd3e2" providerId="ADAL" clId="{4EF4C31E-DF20-47DC-B655-BC00A33CC8CB}" dt="2024-09-24T12:34:38.322" v="10" actId="47"/>
        <pc:sldMkLst>
          <pc:docMk/>
          <pc:sldMk cId="0" sldId="332"/>
        </pc:sldMkLst>
      </pc:sldChg>
      <pc:sldChg chg="del">
        <pc:chgData name="Britt-Ellen Skregelid Birkeland" userId="3178a3e9-6f82-4780-abac-3a48311dd3e2" providerId="ADAL" clId="{4EF4C31E-DF20-47DC-B655-BC00A33CC8CB}" dt="2024-09-24T12:34:38.341" v="11" actId="47"/>
        <pc:sldMkLst>
          <pc:docMk/>
          <pc:sldMk cId="0" sldId="333"/>
        </pc:sldMkLst>
      </pc:sldChg>
      <pc:sldChg chg="del">
        <pc:chgData name="Britt-Ellen Skregelid Birkeland" userId="3178a3e9-6f82-4780-abac-3a48311dd3e2" providerId="ADAL" clId="{4EF4C31E-DF20-47DC-B655-BC00A33CC8CB}" dt="2024-09-24T12:34:38.547" v="12" actId="47"/>
        <pc:sldMkLst>
          <pc:docMk/>
          <pc:sldMk cId="0" sldId="334"/>
        </pc:sldMkLst>
      </pc:sldChg>
      <pc:sldChg chg="del">
        <pc:chgData name="Britt-Ellen Skregelid Birkeland" userId="3178a3e9-6f82-4780-abac-3a48311dd3e2" providerId="ADAL" clId="{4EF4C31E-DF20-47DC-B655-BC00A33CC8CB}" dt="2024-09-24T12:34:39.279" v="13" actId="47"/>
        <pc:sldMkLst>
          <pc:docMk/>
          <pc:sldMk cId="0" sldId="335"/>
        </pc:sldMkLst>
      </pc:sldChg>
      <pc:sldChg chg="del">
        <pc:chgData name="Britt-Ellen Skregelid Birkeland" userId="3178a3e9-6f82-4780-abac-3a48311dd3e2" providerId="ADAL" clId="{4EF4C31E-DF20-47DC-B655-BC00A33CC8CB}" dt="2024-09-24T12:34:39.523" v="14" actId="47"/>
        <pc:sldMkLst>
          <pc:docMk/>
          <pc:sldMk cId="0" sldId="336"/>
        </pc:sldMkLst>
      </pc:sldChg>
      <pc:sldChg chg="del">
        <pc:chgData name="Britt-Ellen Skregelid Birkeland" userId="3178a3e9-6f82-4780-abac-3a48311dd3e2" providerId="ADAL" clId="{4EF4C31E-DF20-47DC-B655-BC00A33CC8CB}" dt="2024-09-24T12:34:39.897" v="15" actId="47"/>
        <pc:sldMkLst>
          <pc:docMk/>
          <pc:sldMk cId="0" sldId="337"/>
        </pc:sldMkLst>
      </pc:sldChg>
      <pc:sldChg chg="del">
        <pc:chgData name="Britt-Ellen Skregelid Birkeland" userId="3178a3e9-6f82-4780-abac-3a48311dd3e2" providerId="ADAL" clId="{4EF4C31E-DF20-47DC-B655-BC00A33CC8CB}" dt="2024-09-24T12:34:41.645" v="17" actId="47"/>
        <pc:sldMkLst>
          <pc:docMk/>
          <pc:sldMk cId="0" sldId="339"/>
        </pc:sldMkLst>
      </pc:sldChg>
      <pc:sldChg chg="del">
        <pc:chgData name="Britt-Ellen Skregelid Birkeland" userId="3178a3e9-6f82-4780-abac-3a48311dd3e2" providerId="ADAL" clId="{4EF4C31E-DF20-47DC-B655-BC00A33CC8CB}" dt="2024-09-24T12:34:42.457" v="18" actId="47"/>
        <pc:sldMkLst>
          <pc:docMk/>
          <pc:sldMk cId="0" sldId="340"/>
        </pc:sldMkLst>
      </pc:sldChg>
      <pc:sldChg chg="del">
        <pc:chgData name="Britt-Ellen Skregelid Birkeland" userId="3178a3e9-6f82-4780-abac-3a48311dd3e2" providerId="ADAL" clId="{4EF4C31E-DF20-47DC-B655-BC00A33CC8CB}" dt="2024-09-24T12:34:29.933" v="0" actId="47"/>
        <pc:sldMkLst>
          <pc:docMk/>
          <pc:sldMk cId="0" sldId="341"/>
        </pc:sldMkLst>
      </pc:sldChg>
      <pc:sldChg chg="modSp mod">
        <pc:chgData name="Britt-Ellen Skregelid Birkeland" userId="3178a3e9-6f82-4780-abac-3a48311dd3e2" providerId="ADAL" clId="{4EF4C31E-DF20-47DC-B655-BC00A33CC8CB}" dt="2024-09-24T19:32:51.682" v="96" actId="20577"/>
        <pc:sldMkLst>
          <pc:docMk/>
          <pc:sldMk cId="0" sldId="343"/>
        </pc:sldMkLst>
        <pc:graphicFrameChg chg="modGraphic">
          <ac:chgData name="Britt-Ellen Skregelid Birkeland" userId="3178a3e9-6f82-4780-abac-3a48311dd3e2" providerId="ADAL" clId="{4EF4C31E-DF20-47DC-B655-BC00A33CC8CB}" dt="2024-09-24T19:32:51.682" v="96" actId="20577"/>
          <ac:graphicFrameMkLst>
            <pc:docMk/>
            <pc:sldMk cId="0" sldId="343"/>
            <ac:graphicFrameMk id="2" creationId="{00000000-0000-0000-0000-000000000000}"/>
          </ac:graphicFrameMkLst>
        </pc:graphicFrameChg>
      </pc:sldChg>
      <pc:sldChg chg="addSp modSp mod modAnim modNotesTx">
        <pc:chgData name="Britt-Ellen Skregelid Birkeland" userId="3178a3e9-6f82-4780-abac-3a48311dd3e2" providerId="ADAL" clId="{4EF4C31E-DF20-47DC-B655-BC00A33CC8CB}" dt="2024-09-24T13:01:10.555" v="95" actId="1076"/>
        <pc:sldMkLst>
          <pc:docMk/>
          <pc:sldMk cId="0" sldId="363"/>
        </pc:sldMkLst>
        <pc:picChg chg="add mod">
          <ac:chgData name="Britt-Ellen Skregelid Birkeland" userId="3178a3e9-6f82-4780-abac-3a48311dd3e2" providerId="ADAL" clId="{4EF4C31E-DF20-47DC-B655-BC00A33CC8CB}" dt="2024-09-24T13:01:10.555" v="95" actId="1076"/>
          <ac:picMkLst>
            <pc:docMk/>
            <pc:sldMk cId="0" sldId="363"/>
            <ac:picMk id="2" creationId="{21DFC301-0BF6-9F18-410E-82F66A16A058}"/>
          </ac:picMkLst>
        </pc:picChg>
      </pc:sldChg>
      <pc:sldChg chg="del">
        <pc:chgData name="Britt-Ellen Skregelid Birkeland" userId="3178a3e9-6f82-4780-abac-3a48311dd3e2" providerId="ADAL" clId="{4EF4C31E-DF20-47DC-B655-BC00A33CC8CB}" dt="2024-09-24T12:54:51.720" v="85" actId="47"/>
        <pc:sldMkLst>
          <pc:docMk/>
          <pc:sldMk cId="0" sldId="369"/>
        </pc:sldMkLst>
      </pc:sldChg>
      <pc:sldChg chg="del">
        <pc:chgData name="Britt-Ellen Skregelid Birkeland" userId="3178a3e9-6f82-4780-abac-3a48311dd3e2" providerId="ADAL" clId="{4EF4C31E-DF20-47DC-B655-BC00A33CC8CB}" dt="2024-09-24T12:54:49.923" v="84" actId="47"/>
        <pc:sldMkLst>
          <pc:docMk/>
          <pc:sldMk cId="0" sldId="370"/>
        </pc:sldMkLst>
      </pc:sldChg>
      <pc:sldChg chg="del">
        <pc:chgData name="Britt-Ellen Skregelid Birkeland" userId="3178a3e9-6f82-4780-abac-3a48311dd3e2" providerId="ADAL" clId="{4EF4C31E-DF20-47DC-B655-BC00A33CC8CB}" dt="2024-09-24T12:54:48.823" v="83" actId="47"/>
        <pc:sldMkLst>
          <pc:docMk/>
          <pc:sldMk cId="0" sldId="371"/>
        </pc:sldMkLst>
      </pc:sldChg>
      <pc:sldChg chg="del">
        <pc:chgData name="Britt-Ellen Skregelid Birkeland" userId="3178a3e9-6f82-4780-abac-3a48311dd3e2" providerId="ADAL" clId="{4EF4C31E-DF20-47DC-B655-BC00A33CC8CB}" dt="2024-09-24T12:54:48.330" v="82" actId="47"/>
        <pc:sldMkLst>
          <pc:docMk/>
          <pc:sldMk cId="0" sldId="372"/>
        </pc:sldMkLst>
      </pc:sldChg>
      <pc:sldChg chg="del">
        <pc:chgData name="Britt-Ellen Skregelid Birkeland" userId="3178a3e9-6f82-4780-abac-3a48311dd3e2" providerId="ADAL" clId="{4EF4C31E-DF20-47DC-B655-BC00A33CC8CB}" dt="2024-09-24T12:54:46.143" v="81" actId="47"/>
        <pc:sldMkLst>
          <pc:docMk/>
          <pc:sldMk cId="0" sldId="373"/>
        </pc:sldMkLst>
      </pc:sldChg>
      <pc:sldChg chg="del">
        <pc:chgData name="Britt-Ellen Skregelid Birkeland" userId="3178a3e9-6f82-4780-abac-3a48311dd3e2" providerId="ADAL" clId="{4EF4C31E-DF20-47DC-B655-BC00A33CC8CB}" dt="2024-09-24T12:54:43.913" v="78" actId="47"/>
        <pc:sldMkLst>
          <pc:docMk/>
          <pc:sldMk cId="0" sldId="376"/>
        </pc:sldMkLst>
      </pc:sldChg>
      <pc:sldChg chg="del">
        <pc:chgData name="Britt-Ellen Skregelid Birkeland" userId="3178a3e9-6f82-4780-abac-3a48311dd3e2" providerId="ADAL" clId="{4EF4C31E-DF20-47DC-B655-BC00A33CC8CB}" dt="2024-09-24T12:54:43.729" v="77" actId="47"/>
        <pc:sldMkLst>
          <pc:docMk/>
          <pc:sldMk cId="0" sldId="377"/>
        </pc:sldMkLst>
      </pc:sldChg>
      <pc:sldChg chg="del">
        <pc:chgData name="Britt-Ellen Skregelid Birkeland" userId="3178a3e9-6f82-4780-abac-3a48311dd3e2" providerId="ADAL" clId="{4EF4C31E-DF20-47DC-B655-BC00A33CC8CB}" dt="2024-09-24T12:54:43.462" v="76" actId="47"/>
        <pc:sldMkLst>
          <pc:docMk/>
          <pc:sldMk cId="0" sldId="378"/>
        </pc:sldMkLst>
      </pc:sldChg>
      <pc:sldChg chg="del">
        <pc:chgData name="Britt-Ellen Skregelid Birkeland" userId="3178a3e9-6f82-4780-abac-3a48311dd3e2" providerId="ADAL" clId="{4EF4C31E-DF20-47DC-B655-BC00A33CC8CB}" dt="2024-09-24T12:54:43.261" v="75" actId="47"/>
        <pc:sldMkLst>
          <pc:docMk/>
          <pc:sldMk cId="0" sldId="379"/>
        </pc:sldMkLst>
      </pc:sldChg>
      <pc:sldChg chg="del">
        <pc:chgData name="Britt-Ellen Skregelid Birkeland" userId="3178a3e9-6f82-4780-abac-3a48311dd3e2" providerId="ADAL" clId="{4EF4C31E-DF20-47DC-B655-BC00A33CC8CB}" dt="2024-09-24T12:54:43.066" v="74" actId="47"/>
        <pc:sldMkLst>
          <pc:docMk/>
          <pc:sldMk cId="0" sldId="380"/>
        </pc:sldMkLst>
      </pc:sldChg>
      <pc:sldChg chg="del">
        <pc:chgData name="Britt-Ellen Skregelid Birkeland" userId="3178a3e9-6f82-4780-abac-3a48311dd3e2" providerId="ADAL" clId="{4EF4C31E-DF20-47DC-B655-BC00A33CC8CB}" dt="2024-09-24T12:54:42.872" v="73" actId="47"/>
        <pc:sldMkLst>
          <pc:docMk/>
          <pc:sldMk cId="0" sldId="381"/>
        </pc:sldMkLst>
      </pc:sldChg>
      <pc:sldChg chg="del">
        <pc:chgData name="Britt-Ellen Skregelid Birkeland" userId="3178a3e9-6f82-4780-abac-3a48311dd3e2" providerId="ADAL" clId="{4EF4C31E-DF20-47DC-B655-BC00A33CC8CB}" dt="2024-09-24T12:54:42.704" v="72" actId="47"/>
        <pc:sldMkLst>
          <pc:docMk/>
          <pc:sldMk cId="0" sldId="382"/>
        </pc:sldMkLst>
      </pc:sldChg>
      <pc:sldChg chg="del">
        <pc:chgData name="Britt-Ellen Skregelid Birkeland" userId="3178a3e9-6f82-4780-abac-3a48311dd3e2" providerId="ADAL" clId="{4EF4C31E-DF20-47DC-B655-BC00A33CC8CB}" dt="2024-09-24T12:54:42.520" v="71" actId="47"/>
        <pc:sldMkLst>
          <pc:docMk/>
          <pc:sldMk cId="0" sldId="383"/>
        </pc:sldMkLst>
      </pc:sldChg>
      <pc:sldChg chg="del">
        <pc:chgData name="Britt-Ellen Skregelid Birkeland" userId="3178a3e9-6f82-4780-abac-3a48311dd3e2" providerId="ADAL" clId="{4EF4C31E-DF20-47DC-B655-BC00A33CC8CB}" dt="2024-09-24T12:54:42.391" v="70" actId="47"/>
        <pc:sldMkLst>
          <pc:docMk/>
          <pc:sldMk cId="0" sldId="384"/>
        </pc:sldMkLst>
      </pc:sldChg>
      <pc:sldChg chg="del">
        <pc:chgData name="Britt-Ellen Skregelid Birkeland" userId="3178a3e9-6f82-4780-abac-3a48311dd3e2" providerId="ADAL" clId="{4EF4C31E-DF20-47DC-B655-BC00A33CC8CB}" dt="2024-09-24T12:54:42.229" v="69" actId="47"/>
        <pc:sldMkLst>
          <pc:docMk/>
          <pc:sldMk cId="0" sldId="385"/>
        </pc:sldMkLst>
      </pc:sldChg>
      <pc:sldChg chg="del">
        <pc:chgData name="Britt-Ellen Skregelid Birkeland" userId="3178a3e9-6f82-4780-abac-3a48311dd3e2" providerId="ADAL" clId="{4EF4C31E-DF20-47DC-B655-BC00A33CC8CB}" dt="2024-09-24T12:54:42" v="68" actId="47"/>
        <pc:sldMkLst>
          <pc:docMk/>
          <pc:sldMk cId="0" sldId="386"/>
        </pc:sldMkLst>
      </pc:sldChg>
      <pc:sldChg chg="del">
        <pc:chgData name="Britt-Ellen Skregelid Birkeland" userId="3178a3e9-6f82-4780-abac-3a48311dd3e2" providerId="ADAL" clId="{4EF4C31E-DF20-47DC-B655-BC00A33CC8CB}" dt="2024-09-24T12:54:41.828" v="67" actId="47"/>
        <pc:sldMkLst>
          <pc:docMk/>
          <pc:sldMk cId="0" sldId="387"/>
        </pc:sldMkLst>
      </pc:sldChg>
      <pc:sldChg chg="del">
        <pc:chgData name="Britt-Ellen Skregelid Birkeland" userId="3178a3e9-6f82-4780-abac-3a48311dd3e2" providerId="ADAL" clId="{4EF4C31E-DF20-47DC-B655-BC00A33CC8CB}" dt="2024-09-24T12:54:41.636" v="66" actId="47"/>
        <pc:sldMkLst>
          <pc:docMk/>
          <pc:sldMk cId="0" sldId="388"/>
        </pc:sldMkLst>
      </pc:sldChg>
      <pc:sldChg chg="del">
        <pc:chgData name="Britt-Ellen Skregelid Birkeland" userId="3178a3e9-6f82-4780-abac-3a48311dd3e2" providerId="ADAL" clId="{4EF4C31E-DF20-47DC-B655-BC00A33CC8CB}" dt="2024-09-24T12:54:41.460" v="65" actId="47"/>
        <pc:sldMkLst>
          <pc:docMk/>
          <pc:sldMk cId="0" sldId="389"/>
        </pc:sldMkLst>
      </pc:sldChg>
      <pc:sldChg chg="del">
        <pc:chgData name="Britt-Ellen Skregelid Birkeland" userId="3178a3e9-6f82-4780-abac-3a48311dd3e2" providerId="ADAL" clId="{4EF4C31E-DF20-47DC-B655-BC00A33CC8CB}" dt="2024-09-24T12:54:41.099" v="63" actId="47"/>
        <pc:sldMkLst>
          <pc:docMk/>
          <pc:sldMk cId="0" sldId="390"/>
        </pc:sldMkLst>
      </pc:sldChg>
      <pc:sldChg chg="del">
        <pc:chgData name="Britt-Ellen Skregelid Birkeland" userId="3178a3e9-6f82-4780-abac-3a48311dd3e2" providerId="ADAL" clId="{4EF4C31E-DF20-47DC-B655-BC00A33CC8CB}" dt="2024-09-24T12:54:37.525" v="62" actId="47"/>
        <pc:sldMkLst>
          <pc:docMk/>
          <pc:sldMk cId="0" sldId="391"/>
        </pc:sldMkLst>
      </pc:sldChg>
      <pc:sldChg chg="del">
        <pc:chgData name="Britt-Ellen Skregelid Birkeland" userId="3178a3e9-6f82-4780-abac-3a48311dd3e2" providerId="ADAL" clId="{4EF4C31E-DF20-47DC-B655-BC00A33CC8CB}" dt="2024-09-24T12:54:37.272" v="61" actId="47"/>
        <pc:sldMkLst>
          <pc:docMk/>
          <pc:sldMk cId="0" sldId="392"/>
        </pc:sldMkLst>
      </pc:sldChg>
      <pc:sldChg chg="del">
        <pc:chgData name="Britt-Ellen Skregelid Birkeland" userId="3178a3e9-6f82-4780-abac-3a48311dd3e2" providerId="ADAL" clId="{4EF4C31E-DF20-47DC-B655-BC00A33CC8CB}" dt="2024-09-24T12:54:36.736" v="60" actId="47"/>
        <pc:sldMkLst>
          <pc:docMk/>
          <pc:sldMk cId="0" sldId="393"/>
        </pc:sldMkLst>
      </pc:sldChg>
      <pc:sldChg chg="del">
        <pc:chgData name="Britt-Ellen Skregelid Birkeland" userId="3178a3e9-6f82-4780-abac-3a48311dd3e2" providerId="ADAL" clId="{4EF4C31E-DF20-47DC-B655-BC00A33CC8CB}" dt="2024-09-24T12:54:36.646" v="59" actId="47"/>
        <pc:sldMkLst>
          <pc:docMk/>
          <pc:sldMk cId="0" sldId="394"/>
        </pc:sldMkLst>
      </pc:sldChg>
      <pc:sldChg chg="del">
        <pc:chgData name="Britt-Ellen Skregelid Birkeland" userId="3178a3e9-6f82-4780-abac-3a48311dd3e2" providerId="ADAL" clId="{4EF4C31E-DF20-47DC-B655-BC00A33CC8CB}" dt="2024-09-24T12:54:36.561" v="58" actId="47"/>
        <pc:sldMkLst>
          <pc:docMk/>
          <pc:sldMk cId="0" sldId="395"/>
        </pc:sldMkLst>
      </pc:sldChg>
      <pc:sldChg chg="del">
        <pc:chgData name="Britt-Ellen Skregelid Birkeland" userId="3178a3e9-6f82-4780-abac-3a48311dd3e2" providerId="ADAL" clId="{4EF4C31E-DF20-47DC-B655-BC00A33CC8CB}" dt="2024-09-24T12:54:35.674" v="57" actId="47"/>
        <pc:sldMkLst>
          <pc:docMk/>
          <pc:sldMk cId="0" sldId="396"/>
        </pc:sldMkLst>
      </pc:sldChg>
      <pc:sldChg chg="del">
        <pc:chgData name="Britt-Ellen Skregelid Birkeland" userId="3178a3e9-6f82-4780-abac-3a48311dd3e2" providerId="ADAL" clId="{4EF4C31E-DF20-47DC-B655-BC00A33CC8CB}" dt="2024-09-24T12:54:35.521" v="56" actId="47"/>
        <pc:sldMkLst>
          <pc:docMk/>
          <pc:sldMk cId="0" sldId="397"/>
        </pc:sldMkLst>
      </pc:sldChg>
      <pc:sldChg chg="del">
        <pc:chgData name="Britt-Ellen Skregelid Birkeland" userId="3178a3e9-6f82-4780-abac-3a48311dd3e2" providerId="ADAL" clId="{4EF4C31E-DF20-47DC-B655-BC00A33CC8CB}" dt="2024-09-24T12:54:35.349" v="55" actId="47"/>
        <pc:sldMkLst>
          <pc:docMk/>
          <pc:sldMk cId="0" sldId="398"/>
        </pc:sldMkLst>
      </pc:sldChg>
      <pc:sldChg chg="del">
        <pc:chgData name="Britt-Ellen Skregelid Birkeland" userId="3178a3e9-6f82-4780-abac-3a48311dd3e2" providerId="ADAL" clId="{4EF4C31E-DF20-47DC-B655-BC00A33CC8CB}" dt="2024-09-24T12:54:35.141" v="54" actId="47"/>
        <pc:sldMkLst>
          <pc:docMk/>
          <pc:sldMk cId="0" sldId="399"/>
        </pc:sldMkLst>
      </pc:sldChg>
      <pc:sldChg chg="del">
        <pc:chgData name="Britt-Ellen Skregelid Birkeland" userId="3178a3e9-6f82-4780-abac-3a48311dd3e2" providerId="ADAL" clId="{4EF4C31E-DF20-47DC-B655-BC00A33CC8CB}" dt="2024-09-24T12:54:34.943" v="53" actId="47"/>
        <pc:sldMkLst>
          <pc:docMk/>
          <pc:sldMk cId="0" sldId="400"/>
        </pc:sldMkLst>
      </pc:sldChg>
      <pc:sldChg chg="del">
        <pc:chgData name="Britt-Ellen Skregelid Birkeland" userId="3178a3e9-6f82-4780-abac-3a48311dd3e2" providerId="ADAL" clId="{4EF4C31E-DF20-47DC-B655-BC00A33CC8CB}" dt="2024-09-24T12:54:34.746" v="52" actId="47"/>
        <pc:sldMkLst>
          <pc:docMk/>
          <pc:sldMk cId="0" sldId="401"/>
        </pc:sldMkLst>
      </pc:sldChg>
      <pc:sldChg chg="del">
        <pc:chgData name="Britt-Ellen Skregelid Birkeland" userId="3178a3e9-6f82-4780-abac-3a48311dd3e2" providerId="ADAL" clId="{4EF4C31E-DF20-47DC-B655-BC00A33CC8CB}" dt="2024-09-24T12:54:34.525" v="51" actId="47"/>
        <pc:sldMkLst>
          <pc:docMk/>
          <pc:sldMk cId="0" sldId="402"/>
        </pc:sldMkLst>
      </pc:sldChg>
      <pc:sldChg chg="del">
        <pc:chgData name="Britt-Ellen Skregelid Birkeland" userId="3178a3e9-6f82-4780-abac-3a48311dd3e2" providerId="ADAL" clId="{4EF4C31E-DF20-47DC-B655-BC00A33CC8CB}" dt="2024-09-24T12:54:34.342" v="50" actId="47"/>
        <pc:sldMkLst>
          <pc:docMk/>
          <pc:sldMk cId="0" sldId="403"/>
        </pc:sldMkLst>
      </pc:sldChg>
      <pc:sldChg chg="del">
        <pc:chgData name="Britt-Ellen Skregelid Birkeland" userId="3178a3e9-6f82-4780-abac-3a48311dd3e2" providerId="ADAL" clId="{4EF4C31E-DF20-47DC-B655-BC00A33CC8CB}" dt="2024-09-24T12:54:34.222" v="49" actId="47"/>
        <pc:sldMkLst>
          <pc:docMk/>
          <pc:sldMk cId="0" sldId="404"/>
        </pc:sldMkLst>
      </pc:sldChg>
      <pc:sldChg chg="del">
        <pc:chgData name="Britt-Ellen Skregelid Birkeland" userId="3178a3e9-6f82-4780-abac-3a48311dd3e2" providerId="ADAL" clId="{4EF4C31E-DF20-47DC-B655-BC00A33CC8CB}" dt="2024-09-24T12:54:33.989" v="48" actId="47"/>
        <pc:sldMkLst>
          <pc:docMk/>
          <pc:sldMk cId="0" sldId="405"/>
        </pc:sldMkLst>
      </pc:sldChg>
      <pc:sldChg chg="del">
        <pc:chgData name="Britt-Ellen Skregelid Birkeland" userId="3178a3e9-6f82-4780-abac-3a48311dd3e2" providerId="ADAL" clId="{4EF4C31E-DF20-47DC-B655-BC00A33CC8CB}" dt="2024-09-24T12:54:33.805" v="47" actId="47"/>
        <pc:sldMkLst>
          <pc:docMk/>
          <pc:sldMk cId="0" sldId="406"/>
        </pc:sldMkLst>
      </pc:sldChg>
      <pc:sldChg chg="del">
        <pc:chgData name="Britt-Ellen Skregelid Birkeland" userId="3178a3e9-6f82-4780-abac-3a48311dd3e2" providerId="ADAL" clId="{4EF4C31E-DF20-47DC-B655-BC00A33CC8CB}" dt="2024-09-24T12:54:33.626" v="46" actId="47"/>
        <pc:sldMkLst>
          <pc:docMk/>
          <pc:sldMk cId="0" sldId="407"/>
        </pc:sldMkLst>
      </pc:sldChg>
      <pc:sldChg chg="del">
        <pc:chgData name="Britt-Ellen Skregelid Birkeland" userId="3178a3e9-6f82-4780-abac-3a48311dd3e2" providerId="ADAL" clId="{4EF4C31E-DF20-47DC-B655-BC00A33CC8CB}" dt="2024-09-24T12:54:33.438" v="45" actId="47"/>
        <pc:sldMkLst>
          <pc:docMk/>
          <pc:sldMk cId="0" sldId="408"/>
        </pc:sldMkLst>
      </pc:sldChg>
      <pc:sldChg chg="del">
        <pc:chgData name="Britt-Ellen Skregelid Birkeland" userId="3178a3e9-6f82-4780-abac-3a48311dd3e2" providerId="ADAL" clId="{4EF4C31E-DF20-47DC-B655-BC00A33CC8CB}" dt="2024-09-24T12:54:33.341" v="44" actId="47"/>
        <pc:sldMkLst>
          <pc:docMk/>
          <pc:sldMk cId="0" sldId="409"/>
        </pc:sldMkLst>
      </pc:sldChg>
      <pc:sldChg chg="del">
        <pc:chgData name="Britt-Ellen Skregelid Birkeland" userId="3178a3e9-6f82-4780-abac-3a48311dd3e2" providerId="ADAL" clId="{4EF4C31E-DF20-47DC-B655-BC00A33CC8CB}" dt="2024-09-24T12:54:33.080" v="43" actId="47"/>
        <pc:sldMkLst>
          <pc:docMk/>
          <pc:sldMk cId="0" sldId="410"/>
        </pc:sldMkLst>
      </pc:sldChg>
      <pc:sldChg chg="del">
        <pc:chgData name="Britt-Ellen Skregelid Birkeland" userId="3178a3e9-6f82-4780-abac-3a48311dd3e2" providerId="ADAL" clId="{4EF4C31E-DF20-47DC-B655-BC00A33CC8CB}" dt="2024-09-24T12:54:32.900" v="42" actId="47"/>
        <pc:sldMkLst>
          <pc:docMk/>
          <pc:sldMk cId="0" sldId="411"/>
        </pc:sldMkLst>
      </pc:sldChg>
      <pc:sldChg chg="del">
        <pc:chgData name="Britt-Ellen Skregelid Birkeland" userId="3178a3e9-6f82-4780-abac-3a48311dd3e2" providerId="ADAL" clId="{4EF4C31E-DF20-47DC-B655-BC00A33CC8CB}" dt="2024-09-24T12:54:32.739" v="41" actId="47"/>
        <pc:sldMkLst>
          <pc:docMk/>
          <pc:sldMk cId="0" sldId="412"/>
        </pc:sldMkLst>
      </pc:sldChg>
      <pc:sldChg chg="del">
        <pc:chgData name="Britt-Ellen Skregelid Birkeland" userId="3178a3e9-6f82-4780-abac-3a48311dd3e2" providerId="ADAL" clId="{4EF4C31E-DF20-47DC-B655-BC00A33CC8CB}" dt="2024-09-24T12:54:32.553" v="40" actId="47"/>
        <pc:sldMkLst>
          <pc:docMk/>
          <pc:sldMk cId="0" sldId="413"/>
        </pc:sldMkLst>
      </pc:sldChg>
      <pc:sldChg chg="del">
        <pc:chgData name="Britt-Ellen Skregelid Birkeland" userId="3178a3e9-6f82-4780-abac-3a48311dd3e2" providerId="ADAL" clId="{4EF4C31E-DF20-47DC-B655-BC00A33CC8CB}" dt="2024-09-24T12:54:32.425" v="39" actId="47"/>
        <pc:sldMkLst>
          <pc:docMk/>
          <pc:sldMk cId="0" sldId="414"/>
        </pc:sldMkLst>
      </pc:sldChg>
      <pc:sldChg chg="del">
        <pc:chgData name="Britt-Ellen Skregelid Birkeland" userId="3178a3e9-6f82-4780-abac-3a48311dd3e2" providerId="ADAL" clId="{4EF4C31E-DF20-47DC-B655-BC00A33CC8CB}" dt="2024-09-24T12:54:32.318" v="38" actId="47"/>
        <pc:sldMkLst>
          <pc:docMk/>
          <pc:sldMk cId="0" sldId="415"/>
        </pc:sldMkLst>
      </pc:sldChg>
      <pc:sldChg chg="del">
        <pc:chgData name="Britt-Ellen Skregelid Birkeland" userId="3178a3e9-6f82-4780-abac-3a48311dd3e2" providerId="ADAL" clId="{4EF4C31E-DF20-47DC-B655-BC00A33CC8CB}" dt="2024-09-24T12:54:31.974" v="37" actId="47"/>
        <pc:sldMkLst>
          <pc:docMk/>
          <pc:sldMk cId="0" sldId="416"/>
        </pc:sldMkLst>
      </pc:sldChg>
      <pc:sldChg chg="del">
        <pc:chgData name="Britt-Ellen Skregelid Birkeland" userId="3178a3e9-6f82-4780-abac-3a48311dd3e2" providerId="ADAL" clId="{4EF4C31E-DF20-47DC-B655-BC00A33CC8CB}" dt="2024-09-24T12:54:31.786" v="36" actId="47"/>
        <pc:sldMkLst>
          <pc:docMk/>
          <pc:sldMk cId="0" sldId="417"/>
        </pc:sldMkLst>
      </pc:sldChg>
      <pc:sldChg chg="del">
        <pc:chgData name="Britt-Ellen Skregelid Birkeland" userId="3178a3e9-6f82-4780-abac-3a48311dd3e2" providerId="ADAL" clId="{4EF4C31E-DF20-47DC-B655-BC00A33CC8CB}" dt="2024-09-24T12:54:31.608" v="35" actId="47"/>
        <pc:sldMkLst>
          <pc:docMk/>
          <pc:sldMk cId="0" sldId="418"/>
        </pc:sldMkLst>
      </pc:sldChg>
      <pc:sldChg chg="del">
        <pc:chgData name="Britt-Ellen Skregelid Birkeland" userId="3178a3e9-6f82-4780-abac-3a48311dd3e2" providerId="ADAL" clId="{4EF4C31E-DF20-47DC-B655-BC00A33CC8CB}" dt="2024-09-24T12:54:31.423" v="34" actId="47"/>
        <pc:sldMkLst>
          <pc:docMk/>
          <pc:sldMk cId="0" sldId="419"/>
        </pc:sldMkLst>
      </pc:sldChg>
      <pc:sldChg chg="del">
        <pc:chgData name="Britt-Ellen Skregelid Birkeland" userId="3178a3e9-6f82-4780-abac-3a48311dd3e2" providerId="ADAL" clId="{4EF4C31E-DF20-47DC-B655-BC00A33CC8CB}" dt="2024-09-24T12:54:31.226" v="33" actId="47"/>
        <pc:sldMkLst>
          <pc:docMk/>
          <pc:sldMk cId="0" sldId="420"/>
        </pc:sldMkLst>
      </pc:sldChg>
      <pc:sldChg chg="del">
        <pc:chgData name="Britt-Ellen Skregelid Birkeland" userId="3178a3e9-6f82-4780-abac-3a48311dd3e2" providerId="ADAL" clId="{4EF4C31E-DF20-47DC-B655-BC00A33CC8CB}" dt="2024-09-24T12:54:31.021" v="32" actId="47"/>
        <pc:sldMkLst>
          <pc:docMk/>
          <pc:sldMk cId="0" sldId="421"/>
        </pc:sldMkLst>
      </pc:sldChg>
      <pc:sldChg chg="del">
        <pc:chgData name="Britt-Ellen Skregelid Birkeland" userId="3178a3e9-6f82-4780-abac-3a48311dd3e2" providerId="ADAL" clId="{4EF4C31E-DF20-47DC-B655-BC00A33CC8CB}" dt="2024-09-24T12:54:30.885" v="31" actId="47"/>
        <pc:sldMkLst>
          <pc:docMk/>
          <pc:sldMk cId="0" sldId="422"/>
        </pc:sldMkLst>
      </pc:sldChg>
      <pc:sldChg chg="del">
        <pc:chgData name="Britt-Ellen Skregelid Birkeland" userId="3178a3e9-6f82-4780-abac-3a48311dd3e2" providerId="ADAL" clId="{4EF4C31E-DF20-47DC-B655-BC00A33CC8CB}" dt="2024-09-24T12:54:30.652" v="30" actId="47"/>
        <pc:sldMkLst>
          <pc:docMk/>
          <pc:sldMk cId="0" sldId="423"/>
        </pc:sldMkLst>
      </pc:sldChg>
      <pc:sldChg chg="del">
        <pc:chgData name="Britt-Ellen Skregelid Birkeland" userId="3178a3e9-6f82-4780-abac-3a48311dd3e2" providerId="ADAL" clId="{4EF4C31E-DF20-47DC-B655-BC00A33CC8CB}" dt="2024-09-24T12:54:30.499" v="29" actId="47"/>
        <pc:sldMkLst>
          <pc:docMk/>
          <pc:sldMk cId="0" sldId="424"/>
        </pc:sldMkLst>
      </pc:sldChg>
      <pc:sldChg chg="del">
        <pc:chgData name="Britt-Ellen Skregelid Birkeland" userId="3178a3e9-6f82-4780-abac-3a48311dd3e2" providerId="ADAL" clId="{4EF4C31E-DF20-47DC-B655-BC00A33CC8CB}" dt="2024-09-24T12:54:30.381" v="28" actId="47"/>
        <pc:sldMkLst>
          <pc:docMk/>
          <pc:sldMk cId="0" sldId="425"/>
        </pc:sldMkLst>
      </pc:sldChg>
      <pc:sldChg chg="del">
        <pc:chgData name="Britt-Ellen Skregelid Birkeland" userId="3178a3e9-6f82-4780-abac-3a48311dd3e2" providerId="ADAL" clId="{4EF4C31E-DF20-47DC-B655-BC00A33CC8CB}" dt="2024-09-24T12:54:30.136" v="27" actId="47"/>
        <pc:sldMkLst>
          <pc:docMk/>
          <pc:sldMk cId="0" sldId="426"/>
        </pc:sldMkLst>
      </pc:sldChg>
      <pc:sldChg chg="del">
        <pc:chgData name="Britt-Ellen Skregelid Birkeland" userId="3178a3e9-6f82-4780-abac-3a48311dd3e2" providerId="ADAL" clId="{4EF4C31E-DF20-47DC-B655-BC00A33CC8CB}" dt="2024-09-24T12:54:30.094" v="26" actId="47"/>
        <pc:sldMkLst>
          <pc:docMk/>
          <pc:sldMk cId="0" sldId="427"/>
        </pc:sldMkLst>
      </pc:sldChg>
      <pc:sldChg chg="del">
        <pc:chgData name="Britt-Ellen Skregelid Birkeland" userId="3178a3e9-6f82-4780-abac-3a48311dd3e2" providerId="ADAL" clId="{4EF4C31E-DF20-47DC-B655-BC00A33CC8CB}" dt="2024-09-24T12:54:30.071" v="25" actId="47"/>
        <pc:sldMkLst>
          <pc:docMk/>
          <pc:sldMk cId="0" sldId="428"/>
        </pc:sldMkLst>
      </pc:sldChg>
      <pc:sldChg chg="del">
        <pc:chgData name="Britt-Ellen Skregelid Birkeland" userId="3178a3e9-6f82-4780-abac-3a48311dd3e2" providerId="ADAL" clId="{4EF4C31E-DF20-47DC-B655-BC00A33CC8CB}" dt="2024-09-24T12:54:29.757" v="24" actId="47"/>
        <pc:sldMkLst>
          <pc:docMk/>
          <pc:sldMk cId="0" sldId="429"/>
        </pc:sldMkLst>
      </pc:sldChg>
      <pc:sldChg chg="del">
        <pc:chgData name="Britt-Ellen Skregelid Birkeland" userId="3178a3e9-6f82-4780-abac-3a48311dd3e2" providerId="ADAL" clId="{4EF4C31E-DF20-47DC-B655-BC00A33CC8CB}" dt="2024-09-24T12:54:29.713" v="23" actId="47"/>
        <pc:sldMkLst>
          <pc:docMk/>
          <pc:sldMk cId="0" sldId="430"/>
        </pc:sldMkLst>
      </pc:sldChg>
      <pc:sldChg chg="del">
        <pc:chgData name="Britt-Ellen Skregelid Birkeland" userId="3178a3e9-6f82-4780-abac-3a48311dd3e2" providerId="ADAL" clId="{4EF4C31E-DF20-47DC-B655-BC00A33CC8CB}" dt="2024-09-24T12:54:29.482" v="22" actId="47"/>
        <pc:sldMkLst>
          <pc:docMk/>
          <pc:sldMk cId="0" sldId="431"/>
        </pc:sldMkLst>
      </pc:sldChg>
      <pc:sldChg chg="del">
        <pc:chgData name="Britt-Ellen Skregelid Birkeland" userId="3178a3e9-6f82-4780-abac-3a48311dd3e2" providerId="ADAL" clId="{4EF4C31E-DF20-47DC-B655-BC00A33CC8CB}" dt="2024-09-24T12:54:29.142" v="21" actId="47"/>
        <pc:sldMkLst>
          <pc:docMk/>
          <pc:sldMk cId="0" sldId="432"/>
        </pc:sldMkLst>
      </pc:sldChg>
      <pc:sldChg chg="del">
        <pc:chgData name="Britt-Ellen Skregelid Birkeland" userId="3178a3e9-6f82-4780-abac-3a48311dd3e2" providerId="ADAL" clId="{4EF4C31E-DF20-47DC-B655-BC00A33CC8CB}" dt="2024-09-24T12:54:28.715" v="20" actId="47"/>
        <pc:sldMkLst>
          <pc:docMk/>
          <pc:sldMk cId="0" sldId="433"/>
        </pc:sldMkLst>
      </pc:sldChg>
      <pc:sldChg chg="del">
        <pc:chgData name="Britt-Ellen Skregelid Birkeland" userId="3178a3e9-6f82-4780-abac-3a48311dd3e2" providerId="ADAL" clId="{4EF4C31E-DF20-47DC-B655-BC00A33CC8CB}" dt="2024-09-24T12:34:41.109" v="16" actId="47"/>
        <pc:sldMkLst>
          <pc:docMk/>
          <pc:sldMk cId="3776268559" sldId="436"/>
        </pc:sldMkLst>
      </pc:sldChg>
      <pc:sldChg chg="del">
        <pc:chgData name="Britt-Ellen Skregelid Birkeland" userId="3178a3e9-6f82-4780-abac-3a48311dd3e2" providerId="ADAL" clId="{4EF4C31E-DF20-47DC-B655-BC00A33CC8CB}" dt="2024-09-24T12:54:28.646" v="19" actId="47"/>
        <pc:sldMkLst>
          <pc:docMk/>
          <pc:sldMk cId="2776126280" sldId="437"/>
        </pc:sldMkLst>
      </pc:sldChg>
      <pc:sldChg chg="del">
        <pc:chgData name="Britt-Ellen Skregelid Birkeland" userId="3178a3e9-6f82-4780-abac-3a48311dd3e2" providerId="ADAL" clId="{4EF4C31E-DF20-47DC-B655-BC00A33CC8CB}" dt="2024-09-24T12:54:44.022" v="79" actId="47"/>
        <pc:sldMkLst>
          <pc:docMk/>
          <pc:sldMk cId="3390251592" sldId="439"/>
        </pc:sldMkLst>
      </pc:sldChg>
      <pc:sldChg chg="del">
        <pc:chgData name="Britt-Ellen Skregelid Birkeland" userId="3178a3e9-6f82-4780-abac-3a48311dd3e2" providerId="ADAL" clId="{4EF4C31E-DF20-47DC-B655-BC00A33CC8CB}" dt="2024-09-24T12:54:44.235" v="80" actId="47"/>
        <pc:sldMkLst>
          <pc:docMk/>
          <pc:sldMk cId="2974917040" sldId="441"/>
        </pc:sldMkLst>
      </pc:sldChg>
      <pc:sldChg chg="del">
        <pc:chgData name="Britt-Ellen Skregelid Birkeland" userId="3178a3e9-6f82-4780-abac-3a48311dd3e2" providerId="ADAL" clId="{4EF4C31E-DF20-47DC-B655-BC00A33CC8CB}" dt="2024-09-24T12:34:37.793" v="7" actId="47"/>
        <pc:sldMkLst>
          <pc:docMk/>
          <pc:sldMk cId="1041280559" sldId="443"/>
        </pc:sldMkLst>
      </pc:sldChg>
      <pc:sldChg chg="del">
        <pc:chgData name="Britt-Ellen Skregelid Birkeland" userId="3178a3e9-6f82-4780-abac-3a48311dd3e2" providerId="ADAL" clId="{4EF4C31E-DF20-47DC-B655-BC00A33CC8CB}" dt="2024-09-24T12:54:41.297" v="64" actId="47"/>
        <pc:sldMkLst>
          <pc:docMk/>
          <pc:sldMk cId="2841962936" sldId="4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aob.no/ordbok/kosmis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jxeaH2vD86w&amp;feature=youtu.b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læreren - for å ha et helhetsbilde over undervisningen.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 for deg at det rosa feltet viser hvordan noen ser på kjønnsrollen til jenter. Det blå feltet er da forbeholdt gutter.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en jente ikke føler hun passer inn med jentene, eller ikke gjør typiske “jenteting” betyr ikke at hun er en gutt.</a:t>
            </a:r>
          </a:p>
          <a:p>
            <a:r>
              <a:rPr lang="en-US"/>
              <a:t>At en gutt ikke føler at han passer inn med guttene, eller ikke gjør typiske “gutteting” betyr ikke at han er en jente.</a:t>
            </a:r>
          </a:p>
          <a:p>
            <a:r>
              <a:rPr lang="en-US"/>
              <a:t>Problemet kan heller være trange kjønnsroller.</a:t>
            </a:r>
          </a:p>
          <a:p>
            <a:r>
              <a:rPr lang="en-US"/>
              <a:t>Det finnes mange måter å være jente på, og det finnes mange måter å være gutt på.</a:t>
            </a:r>
          </a:p>
          <a:p>
            <a:endParaRPr lang="en-US"/>
          </a:p>
          <a:p>
            <a:r>
              <a:rPr lang="en-US"/>
              <a:t>Bakgrunnsinfo til læreren: https://www.forskersonen.no/kjonn-og-samfunn-kronikk-meninger/trange-kjonnsroller-skaper-forvirring/1629298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290763" y="512763"/>
            <a:ext cx="4562475" cy="2566987"/>
          </a:xfrm>
        </p:spPr>
      </p:sp>
      <p:sp>
        <p:nvSpPr>
          <p:cNvPr id="3" name="Plassholder for notater 2"/>
          <p:cNvSpPr>
            <a:spLocks noGrp="1"/>
          </p:cNvSpPr>
          <p:nvPr>
            <p:ph type="body" idx="1"/>
          </p:nvPr>
        </p:nvSpPr>
        <p:spPr/>
        <p:txBody>
          <a:bodyPr/>
          <a:lstStyle/>
          <a:p>
            <a:pPr algn="l"/>
            <a:r>
              <a:rPr lang="nb-NO" dirty="0"/>
              <a:t>Ordforklaring «universell»: </a:t>
            </a:r>
            <a:br>
              <a:rPr lang="nb-NO" dirty="0"/>
            </a:br>
            <a:r>
              <a:rPr lang="nb-NO" dirty="0"/>
              <a:t>- </a:t>
            </a:r>
            <a:r>
              <a:rPr lang="nb-NO" b="0" i="0" dirty="0">
                <a:solidFill>
                  <a:srgbClr val="000000"/>
                </a:solidFill>
                <a:effectLst/>
                <a:latin typeface="__Open_Sans_23636b"/>
              </a:rPr>
              <a:t>som gjelder, omfatter, henger sammen med (hele) universet | jf. </a:t>
            </a:r>
            <a:r>
              <a:rPr lang="nb-NO" b="0" i="0" dirty="0">
                <a:solidFill>
                  <a:srgbClr val="000000"/>
                </a:solidFill>
                <a:effectLst/>
                <a:latin typeface="__Open_Sans_23636b"/>
                <a:hlinkClick r:id="rId3"/>
              </a:rPr>
              <a:t>Kosmisk</a:t>
            </a:r>
            <a:br>
              <a:rPr lang="nb-NO" b="0" i="0" dirty="0">
                <a:solidFill>
                  <a:srgbClr val="000000"/>
                </a:solidFill>
                <a:effectLst/>
                <a:latin typeface="__Open_Sans_23636b"/>
              </a:rPr>
            </a:br>
            <a:r>
              <a:rPr lang="nb-NO" b="0" i="0" dirty="0">
                <a:solidFill>
                  <a:srgbClr val="000000"/>
                </a:solidFill>
                <a:effectLst/>
                <a:latin typeface="__Open_Sans_23636b"/>
              </a:rPr>
              <a:t>- som er hevet over enkelthetene, fenomenene ; allmenngyldig</a:t>
            </a:r>
          </a:p>
          <a:p>
            <a:pPr algn="l"/>
            <a:endParaRPr lang="nb-NO" b="0" i="0" dirty="0">
              <a:solidFill>
                <a:srgbClr val="000000"/>
              </a:solidFill>
              <a:effectLst/>
              <a:latin typeface="__Open_Sans_23636b"/>
            </a:endParaRPr>
          </a:p>
          <a:p>
            <a:r>
              <a:rPr lang="nb-NO" dirty="0"/>
              <a:t>Kilde: naob.no/ordbok/universell</a:t>
            </a:r>
          </a:p>
          <a:p>
            <a:endParaRPr lang="nb-NO" dirty="0"/>
          </a:p>
        </p:txBody>
      </p:sp>
      <p:sp>
        <p:nvSpPr>
          <p:cNvPr id="4" name="Plassholder for lysbildenumm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94530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Mange studier viser at vi mennesker blir sterkt påvirket av andre sine meninger og handlinger.</a:t>
            </a:r>
          </a:p>
          <a:p>
            <a:r>
              <a:rPr lang="en-US"/>
              <a:t>Flere opplever kjønnsdysfori når de ser andre fortelle om det på sosiale medier, eller når en i klasser sier at hun eller han er “født i feil kropp”.</a:t>
            </a:r>
          </a:p>
          <a:p>
            <a:r>
              <a:rPr lang="en-US"/>
              <a:t>Kjønnsdysfori kan derfor “smitte”.</a:t>
            </a:r>
          </a:p>
          <a:p>
            <a:endParaRPr lang="en-US"/>
          </a:p>
          <a:p>
            <a:r>
              <a:rPr lang="en-US"/>
              <a:t>Antall barn og unge som føler seg «født i feil kropp» og søker helsehjelp, har siden 2012 gått fra 5–10 pr. år til over 200 pr. år.</a:t>
            </a:r>
          </a:p>
          <a:p>
            <a:r>
              <a:rPr lang="en-US"/>
              <a:t>Ingen kan forklare den eksplosive økningen, som er særlig stor blant de født som jenter. Men den sammenfaller med utbredelsen av Instagram og Tiktok.</a:t>
            </a:r>
          </a:p>
          <a:p>
            <a:endParaRPr lang="en-US"/>
          </a:p>
          <a:p>
            <a:r>
              <a:rPr lang="en-US"/>
              <a:t>https://www.aftenposten.no/kultur/kommentar/i/MoalEM/tut-og-kjoer-med-transtoget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Kommentar til læreren:</a:t>
            </a:r>
          </a:p>
          <a:p>
            <a:endParaRPr lang="en-US"/>
          </a:p>
          <a:p>
            <a:r>
              <a:rPr lang="en-US"/>
              <a:t>Eksempel på mangel på positive rollemodeller for eget kjønn. Tom Roger Mittag forteller om dette fra eget liv, som en viktig del av egen livshistorie som transperson. Se https://www.dagen.no/nyheter/tom-roger-var-linn-kathrine-i-ti-ar-na-ber-han-om-helbredelse-for-transpersoner/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Se video (06:58) der Tom Roger </a:t>
            </a:r>
            <a:r>
              <a:rPr lang="en-US" dirty="0" err="1"/>
              <a:t>Mittag</a:t>
            </a:r>
            <a:r>
              <a:rPr lang="en-US" dirty="0"/>
              <a:t> </a:t>
            </a:r>
            <a:r>
              <a:rPr lang="en-US" dirty="0" err="1"/>
              <a:t>forteller</a:t>
            </a:r>
            <a:r>
              <a:rPr lang="en-US" dirty="0"/>
              <a:t> sin </a:t>
            </a:r>
            <a:r>
              <a:rPr lang="en-US" dirty="0" err="1"/>
              <a:t>historie</a:t>
            </a:r>
            <a:r>
              <a:rPr lang="en-US" dirty="0"/>
              <a:t>; </a:t>
            </a:r>
            <a:r>
              <a:rPr lang="en-US" dirty="0" err="1"/>
              <a:t>fra</a:t>
            </a:r>
            <a:r>
              <a:rPr lang="en-US" dirty="0"/>
              <a:t> </a:t>
            </a:r>
            <a:r>
              <a:rPr lang="en-US" dirty="0" err="1"/>
              <a:t>depresjon</a:t>
            </a:r>
            <a:r>
              <a:rPr lang="en-US" dirty="0"/>
              <a:t>, via </a:t>
            </a:r>
            <a:r>
              <a:rPr lang="en-US" dirty="0" err="1"/>
              <a:t>kjønnsdysfori</a:t>
            </a:r>
            <a:r>
              <a:rPr lang="en-US" dirty="0"/>
              <a:t> </a:t>
            </a:r>
            <a:r>
              <a:rPr lang="en-US" dirty="0" err="1"/>
              <a:t>m.m.</a:t>
            </a:r>
            <a:r>
              <a:rPr lang="en-US" dirty="0"/>
              <a:t> </a:t>
            </a:r>
            <a:r>
              <a:rPr lang="en-US" dirty="0" err="1"/>
              <a:t>til</a:t>
            </a:r>
            <a:r>
              <a:rPr lang="en-US" dirty="0"/>
              <a:t> </a:t>
            </a:r>
            <a:r>
              <a:rPr lang="en-US" dirty="0" err="1"/>
              <a:t>tro</a:t>
            </a:r>
            <a:r>
              <a:rPr lang="en-US" dirty="0"/>
              <a:t> </a:t>
            </a:r>
            <a:r>
              <a:rPr lang="en-US" dirty="0" err="1"/>
              <a:t>på</a:t>
            </a:r>
            <a:r>
              <a:rPr lang="en-US" dirty="0"/>
              <a:t> Jesus og </a:t>
            </a:r>
            <a:r>
              <a:rPr lang="en-US" dirty="0" err="1"/>
              <a:t>trygghet</a:t>
            </a:r>
            <a:r>
              <a:rPr lang="en-US" dirty="0"/>
              <a:t> </a:t>
            </a:r>
            <a:r>
              <a:rPr lang="en-US" dirty="0" err="1"/>
              <a:t>i</a:t>
            </a:r>
            <a:r>
              <a:rPr lang="en-US" dirty="0"/>
              <a:t> </a:t>
            </a:r>
            <a:r>
              <a:rPr lang="en-US" dirty="0" err="1"/>
              <a:t>forståelse</a:t>
            </a:r>
            <a:r>
              <a:rPr lang="en-US" dirty="0"/>
              <a:t> av </a:t>
            </a:r>
            <a:r>
              <a:rPr lang="en-US" dirty="0" err="1"/>
              <a:t>eget</a:t>
            </a:r>
            <a:r>
              <a:rPr lang="en-US" dirty="0"/>
              <a:t> </a:t>
            </a:r>
            <a:r>
              <a:rPr lang="en-US" dirty="0" err="1"/>
              <a:t>kjønn</a:t>
            </a:r>
            <a:r>
              <a:rPr lang="en-US" dirty="0"/>
              <a:t>.</a:t>
            </a:r>
            <a:br>
              <a:rPr lang="en-US" dirty="0"/>
            </a:br>
            <a:br>
              <a:rPr lang="en-US" dirty="0"/>
            </a:br>
            <a:r>
              <a:rPr lang="sv-SE" dirty="0">
                <a:hlinkClick r:id="rId3"/>
              </a:rPr>
              <a:t>Tom Roger Mittag sin historie – YouTube</a:t>
            </a:r>
            <a:r>
              <a:rPr lang="sv-SE" dirty="0"/>
              <a:t> https://www.youtube.com/watch?v=jxeaH2vD86w&amp;feature=youtu.be</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Overgrep og traumer kan bidra til negativt syn på eget kjønn. </a:t>
            </a:r>
          </a:p>
          <a:p>
            <a:endParaRPr lang="en-US"/>
          </a:p>
          <a:p>
            <a:r>
              <a:rPr lang="en-US"/>
              <a:t>Erin Brewer forteller om at hun opplevde overgrep som jente, mens hennes bror, som også var tilstede, ikke ble tatt. Dette bidro til at hun så mer ned på det å være jente/kvinne. Se https://morfarbarnung.no/2023/11/02/derfor-ville-hun-bli-gutt/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Psykiske lidelser er en samlebetegnelse for sykdommer og tilstander som påvirker tanker og følelser. https://sml.snl.no/psykiske_lidelser</a:t>
            </a:r>
          </a:p>
          <a:p>
            <a:endParaRPr lang="en-US"/>
          </a:p>
          <a:p>
            <a:r>
              <a:rPr lang="en-US"/>
              <a:t>Flertallet av tenåringene med kjønnsdysfori har psykiatriske diagnoser (angst, depresjon, autisme, ADHD, selvskading).</a:t>
            </a:r>
          </a:p>
          <a:p>
            <a:endParaRPr lang="en-US"/>
          </a:p>
          <a:p>
            <a:r>
              <a:rPr lang="en-US"/>
              <a:t>De aller fleste med kjønnsdysfori har allerede andre kjente psykiske lidelser. 75 % har en psykisk diagnose, og flere kan ha psykiske utfordringer som ikke har fått en diagnose.</a:t>
            </a:r>
          </a:p>
          <a:p>
            <a:endParaRPr lang="en-US"/>
          </a:p>
          <a:p>
            <a:r>
              <a:rPr lang="en-US"/>
              <a:t>Når noen sier de ikke føler seg komfortable i eget kjønn/egen kropp, kan det trolig noen ganger være andre ting som ligger under. Noen har for eksempel en autisme-diagnose, og det er et vanlig symptom for mennesker med autisme at man ikke føler at man passer inn i verden og kategoriene i verden.</a:t>
            </a:r>
          </a:p>
          <a:p>
            <a:endParaRPr lang="en-US"/>
          </a:p>
          <a:p>
            <a:endParaRPr lang="en-US"/>
          </a:p>
          <a:p>
            <a:r>
              <a:rPr lang="en-US"/>
              <a:t>Kilde:</a:t>
            </a:r>
          </a:p>
          <a:p>
            <a:r>
              <a:rPr lang="en-US"/>
              <a:t>https://psykologtidsskriftet.no/debatt/2019/06/hoy-risiko-feilbehandling</a:t>
            </a:r>
          </a:p>
          <a:p>
            <a:endParaRPr lang="en-US"/>
          </a:p>
          <a:p>
            <a:r>
              <a:rPr lang="en-US"/>
              <a:t>https://capmh.biomedcentral.com/articles/10.1186/s13034-015-0042-y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Psykiske lidelser er en samlebetegnelse for sykdommer og tilstander som påvirker tanker og følelser. </a:t>
            </a:r>
          </a:p>
          <a:p>
            <a:endParaRPr lang="en-US"/>
          </a:p>
          <a:p>
            <a:r>
              <a:rPr lang="en-US"/>
              <a:t>Kilde: https://mentalhealth.bmj.com/content/ebmental/27/1/e300940.full.pdf</a:t>
            </a:r>
          </a:p>
          <a:p>
            <a:endParaRPr lang="en-US"/>
          </a:p>
          <a:p>
            <a:r>
              <a:rPr lang="en-US"/>
              <a:t>Såkalt 'kjønnsbekreftende kirurgi' er den eneste medisinske tilstanden hvor man behandler kroppslig friske mennesker og opererer bort friske kroppsdeler. </a:t>
            </a:r>
          </a:p>
          <a:p>
            <a:endParaRPr lang="en-US"/>
          </a:p>
          <a:p>
            <a:r>
              <a:rPr lang="en-US"/>
              <a:t>https://www.aftenposten.no/amagasinet/i/VbB4K3/kvinnekampen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Les </a:t>
            </a:r>
            <a:r>
              <a:rPr lang="en-US" dirty="0" err="1"/>
              <a:t>mer</a:t>
            </a:r>
            <a:r>
              <a:rPr lang="en-US" dirty="0"/>
              <a:t> her: https://www.dagensmedisin.no/blogg/kjonnsdysfori-den-nye-me/322529. </a:t>
            </a:r>
            <a:r>
              <a:rPr lang="en-US" dirty="0" err="1"/>
              <a:t>Repetisjon</a:t>
            </a:r>
            <a:r>
              <a:rPr lang="en-US" dirty="0"/>
              <a:t> </a:t>
            </a:r>
            <a:r>
              <a:rPr lang="en-US" dirty="0" err="1"/>
              <a:t>fra</a:t>
            </a:r>
            <a:r>
              <a:rPr lang="en-US" dirty="0"/>
              <a:t> </a:t>
            </a:r>
            <a:r>
              <a:rPr lang="en-US" dirty="0" err="1"/>
              <a:t>forrige</a:t>
            </a:r>
            <a:r>
              <a:rPr lang="en-US" dirty="0"/>
              <a:t>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53110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Kommentar</a:t>
            </a:r>
            <a:r>
              <a:rPr lang="en-US" dirty="0"/>
              <a:t> </a:t>
            </a:r>
            <a:r>
              <a:rPr lang="en-US" dirty="0" err="1"/>
              <a:t>til</a:t>
            </a:r>
            <a:r>
              <a:rPr lang="en-US" dirty="0"/>
              <a:t> </a:t>
            </a:r>
            <a:r>
              <a:rPr lang="en-US" dirty="0" err="1"/>
              <a:t>læreren</a:t>
            </a:r>
            <a:r>
              <a:rPr lang="en-US" dirty="0"/>
              <a:t>: Nora Tobiassen er </a:t>
            </a:r>
            <a:r>
              <a:rPr lang="en-US" dirty="0" err="1"/>
              <a:t>en</a:t>
            </a:r>
            <a:r>
              <a:rPr lang="en-US" dirty="0"/>
              <a:t> </a:t>
            </a:r>
            <a:r>
              <a:rPr lang="en-US" dirty="0" err="1"/>
              <a:t>ung</a:t>
            </a:r>
            <a:r>
              <a:rPr lang="en-US" dirty="0"/>
              <a:t> </a:t>
            </a:r>
            <a:r>
              <a:rPr lang="en-US" dirty="0" err="1"/>
              <a:t>kvinne</a:t>
            </a:r>
            <a:r>
              <a:rPr lang="en-US" dirty="0"/>
              <a:t> </a:t>
            </a:r>
            <a:r>
              <a:rPr lang="en-US" dirty="0" err="1"/>
              <a:t>som</a:t>
            </a:r>
            <a:r>
              <a:rPr lang="en-US" dirty="0"/>
              <a:t> </a:t>
            </a:r>
            <a:r>
              <a:rPr lang="en-US" dirty="0" err="1"/>
              <a:t>fra</a:t>
            </a:r>
            <a:r>
              <a:rPr lang="en-US" dirty="0"/>
              <a:t> </a:t>
            </a:r>
            <a:r>
              <a:rPr lang="en-US" dirty="0" err="1"/>
              <a:t>barndommen</a:t>
            </a:r>
            <a:r>
              <a:rPr lang="en-US" dirty="0"/>
              <a:t> av </a:t>
            </a:r>
            <a:r>
              <a:rPr lang="en-US" dirty="0" err="1"/>
              <a:t>slet</a:t>
            </a:r>
            <a:r>
              <a:rPr lang="en-US" dirty="0"/>
              <a:t> med </a:t>
            </a:r>
            <a:r>
              <a:rPr lang="en-US" dirty="0" err="1"/>
              <a:t>kjønnsdysfori</a:t>
            </a:r>
            <a:r>
              <a:rPr lang="en-US" dirty="0"/>
              <a:t>. I </a:t>
            </a:r>
            <a:r>
              <a:rPr lang="en-US" dirty="0" err="1"/>
              <a:t>denne</a:t>
            </a:r>
            <a:r>
              <a:rPr lang="en-US" dirty="0"/>
              <a:t> </a:t>
            </a:r>
            <a:r>
              <a:rPr lang="en-US" dirty="0" err="1"/>
              <a:t>videoen</a:t>
            </a:r>
            <a:r>
              <a:rPr lang="en-US" dirty="0"/>
              <a:t> </a:t>
            </a:r>
            <a:r>
              <a:rPr lang="en-US" dirty="0" err="1"/>
              <a:t>får</a:t>
            </a:r>
            <a:r>
              <a:rPr lang="en-US" dirty="0"/>
              <a:t> du </a:t>
            </a:r>
            <a:r>
              <a:rPr lang="en-US" dirty="0" err="1"/>
              <a:t>litt</a:t>
            </a:r>
            <a:r>
              <a:rPr lang="en-US" dirty="0"/>
              <a:t> av </a:t>
            </a:r>
            <a:r>
              <a:rPr lang="en-US" dirty="0" err="1"/>
              <a:t>hennes</a:t>
            </a:r>
            <a:r>
              <a:rPr lang="en-US" dirty="0"/>
              <a:t> </a:t>
            </a:r>
            <a:r>
              <a:rPr lang="en-US" dirty="0" err="1"/>
              <a:t>historie</a:t>
            </a:r>
            <a:r>
              <a:rPr lang="en-US" dirty="0"/>
              <a:t>, der det </a:t>
            </a:r>
            <a:r>
              <a:rPr lang="en-US" dirty="0" err="1"/>
              <a:t>kommer</a:t>
            </a:r>
            <a:r>
              <a:rPr lang="en-US" dirty="0"/>
              <a:t> </a:t>
            </a:r>
            <a:r>
              <a:rPr lang="en-US" dirty="0" err="1"/>
              <a:t>frem</a:t>
            </a:r>
            <a:r>
              <a:rPr lang="en-US" dirty="0"/>
              <a:t> at </a:t>
            </a:r>
            <a:r>
              <a:rPr lang="en-US" dirty="0" err="1"/>
              <a:t>kjønn</a:t>
            </a:r>
            <a:r>
              <a:rPr lang="en-US" dirty="0"/>
              <a:t> for </a:t>
            </a:r>
            <a:r>
              <a:rPr lang="en-US" dirty="0" err="1"/>
              <a:t>henne</a:t>
            </a:r>
            <a:r>
              <a:rPr lang="en-US" dirty="0"/>
              <a:t> </a:t>
            </a:r>
            <a:r>
              <a:rPr lang="en-US" dirty="0" err="1"/>
              <a:t>først</a:t>
            </a:r>
            <a:r>
              <a:rPr lang="en-US" dirty="0"/>
              <a:t> </a:t>
            </a:r>
            <a:r>
              <a:rPr lang="en-US" dirty="0" err="1"/>
              <a:t>handlet</a:t>
            </a:r>
            <a:r>
              <a:rPr lang="en-US" dirty="0"/>
              <a:t> om </a:t>
            </a:r>
            <a:r>
              <a:rPr lang="en-US" dirty="0" err="1"/>
              <a:t>noe</a:t>
            </a:r>
            <a:r>
              <a:rPr lang="en-US" dirty="0"/>
              <a:t> man </a:t>
            </a:r>
            <a:r>
              <a:rPr lang="en-US" dirty="0" err="1"/>
              <a:t>gjør</a:t>
            </a:r>
            <a:r>
              <a:rPr lang="en-US" dirty="0"/>
              <a:t>, og det å passe inn. </a:t>
            </a:r>
            <a:r>
              <a:rPr lang="en-US" dirty="0" err="1"/>
              <a:t>Senere</a:t>
            </a:r>
            <a:r>
              <a:rPr lang="en-US" dirty="0"/>
              <a:t> </a:t>
            </a:r>
            <a:r>
              <a:rPr lang="en-US" dirty="0" err="1"/>
              <a:t>ble</a:t>
            </a:r>
            <a:r>
              <a:rPr lang="en-US" dirty="0"/>
              <a:t> </a:t>
            </a:r>
            <a:r>
              <a:rPr lang="en-US" dirty="0" err="1"/>
              <a:t>hun</a:t>
            </a:r>
            <a:r>
              <a:rPr lang="en-US" dirty="0"/>
              <a:t> </a:t>
            </a:r>
            <a:r>
              <a:rPr lang="en-US" dirty="0" err="1"/>
              <a:t>fri</a:t>
            </a:r>
            <a:r>
              <a:rPr lang="en-US" dirty="0"/>
              <a:t> </a:t>
            </a:r>
            <a:r>
              <a:rPr lang="en-US" dirty="0" err="1"/>
              <a:t>fra</a:t>
            </a:r>
            <a:r>
              <a:rPr lang="en-US" dirty="0"/>
              <a:t> </a:t>
            </a:r>
            <a:r>
              <a:rPr lang="en-US" dirty="0" err="1"/>
              <a:t>kjønnsdysfori</a:t>
            </a:r>
            <a:r>
              <a:rPr lang="en-US" dirty="0"/>
              <a:t>, og </a:t>
            </a:r>
            <a:r>
              <a:rPr lang="en-US" dirty="0" err="1"/>
              <a:t>fikk</a:t>
            </a:r>
            <a:r>
              <a:rPr lang="en-US" dirty="0"/>
              <a:t> et </a:t>
            </a:r>
            <a:r>
              <a:rPr lang="en-US" dirty="0" err="1"/>
              <a:t>endret</a:t>
            </a:r>
            <a:r>
              <a:rPr lang="en-US" dirty="0"/>
              <a:t> </a:t>
            </a:r>
            <a:r>
              <a:rPr lang="en-US" dirty="0" err="1"/>
              <a:t>perspektiv</a:t>
            </a:r>
            <a:r>
              <a:rPr lang="en-US" dirty="0"/>
              <a:t> </a:t>
            </a:r>
            <a:r>
              <a:rPr lang="en-US" dirty="0" err="1"/>
              <a:t>på</a:t>
            </a:r>
            <a:r>
              <a:rPr lang="en-US" dirty="0"/>
              <a:t> </a:t>
            </a:r>
            <a:r>
              <a:rPr lang="en-US" dirty="0" err="1"/>
              <a:t>kroppen</a:t>
            </a:r>
            <a:r>
              <a:rPr lang="en-US" dirty="0"/>
              <a:t>, der </a:t>
            </a:r>
            <a:r>
              <a:rPr lang="en-US" dirty="0" err="1"/>
              <a:t>fokuset</a:t>
            </a:r>
            <a:r>
              <a:rPr lang="en-US" dirty="0"/>
              <a:t> var </a:t>
            </a:r>
            <a:r>
              <a:rPr lang="en-US" dirty="0" err="1"/>
              <a:t>mer</a:t>
            </a:r>
            <a:r>
              <a:rPr lang="en-US" dirty="0"/>
              <a:t> </a:t>
            </a:r>
            <a:r>
              <a:rPr lang="en-US" dirty="0" err="1"/>
              <a:t>på</a:t>
            </a:r>
            <a:r>
              <a:rPr lang="en-US" dirty="0"/>
              <a:t> </a:t>
            </a:r>
            <a:r>
              <a:rPr lang="en-US" dirty="0" err="1"/>
              <a:t>takknemlighet</a:t>
            </a:r>
            <a:r>
              <a:rPr lang="en-US" dirty="0"/>
              <a:t> for </a:t>
            </a:r>
            <a:r>
              <a:rPr lang="en-US" dirty="0" err="1"/>
              <a:t>kroppen</a:t>
            </a:r>
            <a:r>
              <a:rPr lang="en-US" dirty="0"/>
              <a:t> </a:t>
            </a:r>
            <a:r>
              <a:rPr lang="en-US" dirty="0" err="1"/>
              <a:t>hun</a:t>
            </a:r>
            <a:r>
              <a:rPr lang="en-US" dirty="0"/>
              <a:t> </a:t>
            </a:r>
            <a:r>
              <a:rPr lang="en-US" dirty="0" err="1"/>
              <a:t>hadde</a:t>
            </a:r>
            <a:r>
              <a:rPr lang="en-US" dirty="0"/>
              <a:t> </a:t>
            </a:r>
            <a:r>
              <a:rPr lang="en-US" dirty="0" err="1"/>
              <a:t>fått</a:t>
            </a:r>
            <a:r>
              <a:rPr lang="en-US" dirty="0"/>
              <a:t>.</a:t>
            </a:r>
          </a:p>
          <a:p>
            <a:endParaRPr lang="en-US" dirty="0"/>
          </a:p>
          <a:p>
            <a:r>
              <a:rPr lang="en-US" dirty="0" err="1"/>
              <a:t>Videoklippet</a:t>
            </a:r>
            <a:r>
              <a:rPr lang="en-US" dirty="0"/>
              <a:t> er </a:t>
            </a:r>
            <a:r>
              <a:rPr lang="en-US" dirty="0" err="1"/>
              <a:t>hentet</a:t>
            </a:r>
            <a:r>
              <a:rPr lang="en-US" dirty="0"/>
              <a:t> </a:t>
            </a:r>
            <a:r>
              <a:rPr lang="en-US" dirty="0" err="1"/>
              <a:t>fra</a:t>
            </a:r>
            <a:r>
              <a:rPr lang="en-US" dirty="0"/>
              <a:t> "</a:t>
            </a:r>
            <a:r>
              <a:rPr lang="en-US" dirty="0" err="1"/>
              <a:t>Født</a:t>
            </a:r>
            <a:r>
              <a:rPr lang="en-US" dirty="0"/>
              <a:t> </a:t>
            </a:r>
            <a:r>
              <a:rPr lang="en-US" dirty="0" err="1"/>
              <a:t>i</a:t>
            </a:r>
            <a:r>
              <a:rPr lang="en-US" dirty="0"/>
              <a:t> </a:t>
            </a:r>
            <a:r>
              <a:rPr lang="en-US" dirty="0" err="1"/>
              <a:t>feil</a:t>
            </a:r>
            <a:r>
              <a:rPr lang="en-US" dirty="0"/>
              <a:t> </a:t>
            </a:r>
            <a:r>
              <a:rPr lang="en-US" dirty="0" err="1"/>
              <a:t>kropp</a:t>
            </a:r>
            <a:r>
              <a:rPr lang="en-US" dirty="0"/>
              <a:t>?" </a:t>
            </a:r>
            <a:r>
              <a:rPr lang="en-US" dirty="0" err="1"/>
              <a:t>Sarapodden</a:t>
            </a:r>
            <a:r>
              <a:rPr lang="en-US" dirty="0"/>
              <a:t> #24. Se https://www.youtube.com/watch?v=J38uZjmaDpQ</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REPETISJON FRA FORRIGE TIME: Personer som er i denne fasen, må møtes med varsomhet og respekt.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Repetisjon av ordklasser:</a:t>
            </a:r>
          </a:p>
          <a:p>
            <a:endParaRPr lang="en-US"/>
          </a:p>
          <a:p>
            <a:r>
              <a:rPr lang="en-US"/>
              <a:t>1. Substantiv er et ord som betegner en ting, person eller begrep i vid forstand. Som regel har de en artikkel foran seg: en mann, et hus.</a:t>
            </a:r>
          </a:p>
          <a:p>
            <a:endParaRPr lang="en-US"/>
          </a:p>
          <a:p>
            <a:r>
              <a:rPr lang="en-US"/>
              <a:t>2. Verb er et ord du kan sette å foran (gjøreord): å gjøre, å finne.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Oppsummering: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Les </a:t>
            </a:r>
            <a:r>
              <a:rPr lang="en-US" dirty="0" err="1"/>
              <a:t>mer</a:t>
            </a:r>
            <a:r>
              <a:rPr lang="en-US" dirty="0"/>
              <a:t> her: https://www.dagensmedisin.no/blogg/kjonnsdysfori-den-nye-me/322529. </a:t>
            </a:r>
            <a:r>
              <a:rPr lang="en-US" dirty="0" err="1"/>
              <a:t>Repetisjon</a:t>
            </a:r>
            <a:r>
              <a:rPr lang="en-US" dirty="0"/>
              <a:t> </a:t>
            </a:r>
            <a:r>
              <a:rPr lang="en-US" dirty="0" err="1"/>
              <a:t>fra</a:t>
            </a:r>
            <a:r>
              <a:rPr lang="en-US" dirty="0"/>
              <a:t> </a:t>
            </a:r>
            <a:r>
              <a:rPr lang="en-US" dirty="0" err="1"/>
              <a:t>forrige</a:t>
            </a:r>
            <a:r>
              <a:rPr lang="en-US" dirty="0"/>
              <a:t>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1389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Alle jentene skal ikke se like ut, ha samme hårfrisyre, kle seg likt eller ha de samme fritidsinteressene. Heller ikke alle guttene. Vi ser forskjellige ut - og vi har forskjellige interesser og talenter!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Det finnes ingen mal for hvordan ei jente eller en gutt bør være. Alle er ulike, og vi bør ha et stort rom for mangfold. Kanskje du er jente og føler deg maskulin? Eller er du gutt og føler deg feminin? Det er verken rart eller unormalt.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56.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10.xml"/><Relationship Id="rId16" Type="http://schemas.openxmlformats.org/officeDocument/2006/relationships/image" Target="../media/image46.svg"/><Relationship Id="rId20" Type="http://schemas.openxmlformats.org/officeDocument/2006/relationships/image" Target="../media/image50.svg"/><Relationship Id="rId29"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image" Target="../media/image54.svg"/><Relationship Id="rId32" Type="http://schemas.openxmlformats.org/officeDocument/2006/relationships/image" Target="../media/image62.sv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svg"/><Relationship Id="rId10" Type="http://schemas.openxmlformats.org/officeDocument/2006/relationships/image" Target="../media/image40.svg"/><Relationship Id="rId19" Type="http://schemas.openxmlformats.org/officeDocument/2006/relationships/image" Target="../media/image49.png"/><Relationship Id="rId31" Type="http://schemas.openxmlformats.org/officeDocument/2006/relationships/image" Target="../media/image61.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 Id="rId27" Type="http://schemas.openxmlformats.org/officeDocument/2006/relationships/image" Target="../media/image57.png"/><Relationship Id="rId30"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56.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11.xml"/><Relationship Id="rId16" Type="http://schemas.openxmlformats.org/officeDocument/2006/relationships/image" Target="../media/image46.svg"/><Relationship Id="rId20" Type="http://schemas.openxmlformats.org/officeDocument/2006/relationships/image" Target="../media/image50.svg"/><Relationship Id="rId29"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image" Target="../media/image54.svg"/><Relationship Id="rId32" Type="http://schemas.openxmlformats.org/officeDocument/2006/relationships/image" Target="../media/image60.sv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svg"/><Relationship Id="rId10" Type="http://schemas.openxmlformats.org/officeDocument/2006/relationships/image" Target="../media/image40.svg"/><Relationship Id="rId19" Type="http://schemas.openxmlformats.org/officeDocument/2006/relationships/image" Target="../media/image49.png"/><Relationship Id="rId31" Type="http://schemas.openxmlformats.org/officeDocument/2006/relationships/image" Target="../media/image5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 Id="rId27" Type="http://schemas.openxmlformats.org/officeDocument/2006/relationships/image" Target="../media/image57.png"/><Relationship Id="rId30" Type="http://schemas.openxmlformats.org/officeDocument/2006/relationships/image" Target="../media/image62.sv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sv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jxeaH2vD86w?feature=oembed" TargetMode="External"/><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6.sv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6.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687B"/>
        </a:solidFill>
        <a:effectLst/>
      </p:bgPr>
    </p:bg>
    <p:spTree>
      <p:nvGrpSpPr>
        <p:cNvPr id="1" name=""/>
        <p:cNvGrpSpPr/>
        <p:nvPr/>
      </p:nvGrpSpPr>
      <p:grpSpPr>
        <a:xfrm>
          <a:off x="0" y="0"/>
          <a:ext cx="0" cy="0"/>
          <a:chOff x="0" y="0"/>
          <a:chExt cx="0" cy="0"/>
        </a:xfrm>
      </p:grpSpPr>
      <p:sp>
        <p:nvSpPr>
          <p:cNvPr id="2" name="Freeform 2"/>
          <p:cNvSpPr/>
          <p:nvPr/>
        </p:nvSpPr>
        <p:spPr>
          <a:xfrm>
            <a:off x="-236339" y="5050036"/>
            <a:ext cx="7094339" cy="7094339"/>
          </a:xfrm>
          <a:custGeom>
            <a:avLst/>
            <a:gdLst/>
            <a:ahLst/>
            <a:cxnLst/>
            <a:rect l="l" t="t" r="r" b="b"/>
            <a:pathLst>
              <a:path w="7094339" h="7094339">
                <a:moveTo>
                  <a:pt x="0" y="0"/>
                </a:moveTo>
                <a:lnTo>
                  <a:pt x="7094339" y="0"/>
                </a:lnTo>
                <a:lnTo>
                  <a:pt x="7094339" y="7094339"/>
                </a:lnTo>
                <a:lnTo>
                  <a:pt x="0" y="7094339"/>
                </a:lnTo>
                <a:lnTo>
                  <a:pt x="0" y="0"/>
                </a:lnTo>
                <a:close/>
              </a:path>
            </a:pathLst>
          </a:custGeom>
          <a:blipFill>
            <a:blip r:embed="rId2"/>
            <a:stretch>
              <a:fillRect/>
            </a:stretch>
          </a:blipFill>
        </p:spPr>
        <p:txBody>
          <a:bodyPr/>
          <a:lstStyle/>
          <a:p>
            <a:endParaRPr lang="nb-NO"/>
          </a:p>
        </p:txBody>
      </p:sp>
      <p:sp>
        <p:nvSpPr>
          <p:cNvPr id="3" name="Freeform 3"/>
          <p:cNvSpPr/>
          <p:nvPr/>
        </p:nvSpPr>
        <p:spPr>
          <a:xfrm>
            <a:off x="0" y="0"/>
            <a:ext cx="6858000" cy="5143500"/>
          </a:xfrm>
          <a:custGeom>
            <a:avLst/>
            <a:gdLst/>
            <a:ahLst/>
            <a:cxnLst/>
            <a:rect l="l" t="t" r="r" b="b"/>
            <a:pathLst>
              <a:path w="6858000" h="5143500">
                <a:moveTo>
                  <a:pt x="0" y="0"/>
                </a:moveTo>
                <a:lnTo>
                  <a:pt x="6858000" y="0"/>
                </a:lnTo>
                <a:lnTo>
                  <a:pt x="6858000" y="5143500"/>
                </a:lnTo>
                <a:lnTo>
                  <a:pt x="0" y="5143500"/>
                </a:lnTo>
                <a:lnTo>
                  <a:pt x="0" y="0"/>
                </a:lnTo>
                <a:close/>
              </a:path>
            </a:pathLst>
          </a:custGeom>
          <a:blipFill>
            <a:blip r:embed="rId3"/>
            <a:stretch>
              <a:fillRect/>
            </a:stretch>
          </a:blipFill>
        </p:spPr>
        <p:txBody>
          <a:bodyPr/>
          <a:lstStyle/>
          <a:p>
            <a:endParaRPr lang="nb-NO"/>
          </a:p>
        </p:txBody>
      </p:sp>
      <p:sp>
        <p:nvSpPr>
          <p:cNvPr id="4" name="TextBox 4"/>
          <p:cNvSpPr txBox="1"/>
          <p:nvPr/>
        </p:nvSpPr>
        <p:spPr>
          <a:xfrm>
            <a:off x="8470833" y="1039414"/>
            <a:ext cx="9358312" cy="8430819"/>
          </a:xfrm>
          <a:prstGeom prst="rect">
            <a:avLst/>
          </a:prstGeom>
        </p:spPr>
        <p:txBody>
          <a:bodyPr lIns="0" tIns="0" rIns="0" bIns="0" rtlCol="0" anchor="t">
            <a:spAutoFit/>
          </a:bodyPr>
          <a:lstStyle/>
          <a:p>
            <a:pPr algn="l">
              <a:lnSpc>
                <a:spcPts val="21797"/>
              </a:lnSpc>
            </a:pPr>
            <a:r>
              <a:rPr lang="en-US" sz="21797" b="1">
                <a:solidFill>
                  <a:srgbClr val="EAA55B"/>
                </a:solidFill>
                <a:latin typeface="Big Shoulders Display Bold"/>
                <a:ea typeface="Big Shoulders Display Bold"/>
                <a:cs typeface="Big Shoulders Display Bold"/>
                <a:sym typeface="Big Shoulders Display Bold"/>
              </a:rPr>
              <a:t>SKAPT  </a:t>
            </a:r>
          </a:p>
          <a:p>
            <a:pPr algn="l">
              <a:lnSpc>
                <a:spcPts val="21797"/>
              </a:lnSpc>
            </a:pPr>
            <a:r>
              <a:rPr lang="en-US" sz="21797" b="1">
                <a:solidFill>
                  <a:srgbClr val="EAA55B"/>
                </a:solidFill>
                <a:latin typeface="Big Shoulders Display Bold"/>
                <a:ea typeface="Big Shoulders Display Bold"/>
                <a:cs typeface="Big Shoulders Display Bold"/>
                <a:sym typeface="Big Shoulders Display Bold"/>
              </a:rPr>
              <a:t>OG</a:t>
            </a:r>
          </a:p>
          <a:p>
            <a:pPr algn="l">
              <a:lnSpc>
                <a:spcPts val="21797"/>
              </a:lnSpc>
            </a:pPr>
            <a:r>
              <a:rPr lang="en-US" sz="21797" b="1">
                <a:solidFill>
                  <a:srgbClr val="EAA55B"/>
                </a:solidFill>
                <a:latin typeface="Big Shoulders Display Bold"/>
                <a:ea typeface="Big Shoulders Display Bold"/>
                <a:cs typeface="Big Shoulders Display Bold"/>
                <a:sym typeface="Big Shoulders Display Bold"/>
              </a:rPr>
              <a:t>ELSKET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102151"/>
            <a:ext cx="9144000" cy="10389151"/>
            <a:chOff x="0" y="0"/>
            <a:chExt cx="2408296" cy="2736237"/>
          </a:xfrm>
        </p:grpSpPr>
        <p:sp>
          <p:nvSpPr>
            <p:cNvPr id="3" name="Freeform 3"/>
            <p:cNvSpPr/>
            <p:nvPr/>
          </p:nvSpPr>
          <p:spPr>
            <a:xfrm>
              <a:off x="0" y="0"/>
              <a:ext cx="2408296" cy="2736237"/>
            </a:xfrm>
            <a:custGeom>
              <a:avLst/>
              <a:gdLst/>
              <a:ahLst/>
              <a:cxnLst/>
              <a:rect l="l" t="t" r="r" b="b"/>
              <a:pathLst>
                <a:path w="2408296" h="2736237">
                  <a:moveTo>
                    <a:pt x="0" y="0"/>
                  </a:moveTo>
                  <a:lnTo>
                    <a:pt x="2408296" y="0"/>
                  </a:lnTo>
                  <a:lnTo>
                    <a:pt x="2408296" y="2736237"/>
                  </a:lnTo>
                  <a:lnTo>
                    <a:pt x="0" y="2736237"/>
                  </a:lnTo>
                  <a:close/>
                </a:path>
              </a:pathLst>
            </a:custGeom>
            <a:solidFill>
              <a:srgbClr val="EFA7C4"/>
            </a:solidFill>
          </p:spPr>
          <p:txBody>
            <a:bodyPr/>
            <a:lstStyle/>
            <a:p>
              <a:endParaRPr lang="nb-NO"/>
            </a:p>
          </p:txBody>
        </p:sp>
        <p:sp>
          <p:nvSpPr>
            <p:cNvPr id="4" name="TextBox 4"/>
            <p:cNvSpPr txBox="1"/>
            <p:nvPr/>
          </p:nvSpPr>
          <p:spPr>
            <a:xfrm>
              <a:off x="0" y="-47625"/>
              <a:ext cx="2408296" cy="278386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05900" y="0"/>
            <a:ext cx="9144000" cy="10287000"/>
            <a:chOff x="0" y="0"/>
            <a:chExt cx="2408296" cy="2709333"/>
          </a:xfrm>
        </p:grpSpPr>
        <p:sp>
          <p:nvSpPr>
            <p:cNvPr id="6" name="Freeform 6"/>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71A9D8"/>
            </a:solidFill>
          </p:spPr>
          <p:txBody>
            <a:bodyPr/>
            <a:lstStyle/>
            <a:p>
              <a:endParaRPr lang="nb-NO"/>
            </a:p>
          </p:txBody>
        </p:sp>
        <p:sp>
          <p:nvSpPr>
            <p:cNvPr id="7" name="TextBox 7"/>
            <p:cNvSpPr txBox="1"/>
            <p:nvPr/>
          </p:nvSpPr>
          <p:spPr>
            <a:xfrm>
              <a:off x="0" y="-47625"/>
              <a:ext cx="2408296" cy="275695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49041" y="1789508"/>
            <a:ext cx="17259300" cy="4482386"/>
            <a:chOff x="0" y="0"/>
            <a:chExt cx="4545659" cy="1180546"/>
          </a:xfrm>
        </p:grpSpPr>
        <p:sp>
          <p:nvSpPr>
            <p:cNvPr id="9" name="Freeform 9"/>
            <p:cNvSpPr/>
            <p:nvPr/>
          </p:nvSpPr>
          <p:spPr>
            <a:xfrm>
              <a:off x="0" y="0"/>
              <a:ext cx="4545659" cy="1180546"/>
            </a:xfrm>
            <a:custGeom>
              <a:avLst/>
              <a:gdLst/>
              <a:ahLst/>
              <a:cxnLst/>
              <a:rect l="l" t="t" r="r" b="b"/>
              <a:pathLst>
                <a:path w="4545659" h="1180546">
                  <a:moveTo>
                    <a:pt x="22877" y="0"/>
                  </a:moveTo>
                  <a:lnTo>
                    <a:pt x="4522782" y="0"/>
                  </a:lnTo>
                  <a:cubicBezTo>
                    <a:pt x="4528850" y="0"/>
                    <a:pt x="4534669" y="2410"/>
                    <a:pt x="4538959" y="6700"/>
                  </a:cubicBezTo>
                  <a:cubicBezTo>
                    <a:pt x="4543249" y="10991"/>
                    <a:pt x="4545659" y="16810"/>
                    <a:pt x="4545659" y="22877"/>
                  </a:cubicBezTo>
                  <a:lnTo>
                    <a:pt x="4545659" y="1157669"/>
                  </a:lnTo>
                  <a:cubicBezTo>
                    <a:pt x="4545659" y="1163737"/>
                    <a:pt x="4543249" y="1169555"/>
                    <a:pt x="4538959" y="1173846"/>
                  </a:cubicBezTo>
                  <a:cubicBezTo>
                    <a:pt x="4534669" y="1178136"/>
                    <a:pt x="4528850" y="1180546"/>
                    <a:pt x="4522782" y="1180546"/>
                  </a:cubicBezTo>
                  <a:lnTo>
                    <a:pt x="22877" y="1180546"/>
                  </a:lnTo>
                  <a:cubicBezTo>
                    <a:pt x="16810" y="1180546"/>
                    <a:pt x="10991" y="1178136"/>
                    <a:pt x="6700" y="1173846"/>
                  </a:cubicBezTo>
                  <a:cubicBezTo>
                    <a:pt x="2410" y="1169555"/>
                    <a:pt x="0" y="1163737"/>
                    <a:pt x="0" y="1157669"/>
                  </a:cubicBezTo>
                  <a:lnTo>
                    <a:pt x="0" y="22877"/>
                  </a:lnTo>
                  <a:cubicBezTo>
                    <a:pt x="0" y="16810"/>
                    <a:pt x="2410" y="10991"/>
                    <a:pt x="6700" y="6700"/>
                  </a:cubicBezTo>
                  <a:cubicBezTo>
                    <a:pt x="10991" y="2410"/>
                    <a:pt x="16810" y="0"/>
                    <a:pt x="22877" y="0"/>
                  </a:cubicBezTo>
                  <a:close/>
                </a:path>
              </a:pathLst>
            </a:custGeom>
            <a:solidFill>
              <a:srgbClr val="FFFFFF">
                <a:alpha val="62745"/>
              </a:srgbClr>
            </a:solidFill>
          </p:spPr>
          <p:txBody>
            <a:bodyPr/>
            <a:lstStyle/>
            <a:p>
              <a:endParaRPr lang="nb-NO"/>
            </a:p>
          </p:txBody>
        </p:sp>
        <p:sp>
          <p:nvSpPr>
            <p:cNvPr id="10" name="TextBox 10"/>
            <p:cNvSpPr txBox="1"/>
            <p:nvPr/>
          </p:nvSpPr>
          <p:spPr>
            <a:xfrm>
              <a:off x="0" y="-47625"/>
              <a:ext cx="4545659" cy="1228171"/>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75108" y="1933934"/>
            <a:ext cx="17398542" cy="4874796"/>
          </a:xfrm>
          <a:prstGeom prst="rect">
            <a:avLst/>
          </a:prstGeom>
        </p:spPr>
        <p:txBody>
          <a:bodyPr lIns="0" tIns="0" rIns="0" bIns="0" rtlCol="0" anchor="t">
            <a:spAutoFit/>
          </a:bodyPr>
          <a:lstStyle/>
          <a:p>
            <a:pPr marL="842016" lvl="1" indent="-421008" algn="l">
              <a:lnSpc>
                <a:spcPts val="5460"/>
              </a:lnSpc>
              <a:buFont typeface="Arial"/>
              <a:buChar char="•"/>
            </a:pPr>
            <a:r>
              <a:rPr lang="en-US" sz="3900" dirty="0">
                <a:solidFill>
                  <a:srgbClr val="000000"/>
                </a:solidFill>
                <a:latin typeface="Arimo"/>
                <a:ea typeface="Arimo"/>
                <a:cs typeface="Arimo"/>
                <a:sym typeface="Arimo"/>
              </a:rPr>
              <a:t> En </a:t>
            </a:r>
            <a:r>
              <a:rPr lang="en-US" sz="3900" u="sng" dirty="0" err="1">
                <a:solidFill>
                  <a:srgbClr val="000000"/>
                </a:solidFill>
                <a:latin typeface="Arimo"/>
                <a:ea typeface="Arimo"/>
                <a:cs typeface="Arimo"/>
                <a:sym typeface="Arimo"/>
              </a:rPr>
              <a:t>stereotypi</a:t>
            </a:r>
            <a:r>
              <a:rPr lang="en-US" sz="3900" dirty="0">
                <a:solidFill>
                  <a:srgbClr val="000000"/>
                </a:solidFill>
                <a:latin typeface="Arimo"/>
                <a:ea typeface="Arimo"/>
                <a:cs typeface="Arimo"/>
                <a:sym typeface="Arimo"/>
              </a:rPr>
              <a:t> er </a:t>
            </a:r>
            <a:r>
              <a:rPr lang="en-US" sz="3900" dirty="0" err="1">
                <a:solidFill>
                  <a:srgbClr val="000000"/>
                </a:solidFill>
                <a:latin typeface="Arimo"/>
                <a:ea typeface="Arimo"/>
                <a:cs typeface="Arimo"/>
                <a:sym typeface="Arimo"/>
              </a:rPr>
              <a:t>en</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forenklet</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forståelse</a:t>
            </a:r>
            <a:r>
              <a:rPr lang="en-US" sz="3900" dirty="0">
                <a:solidFill>
                  <a:srgbClr val="000000"/>
                </a:solidFill>
                <a:latin typeface="Arimo"/>
                <a:ea typeface="Arimo"/>
                <a:cs typeface="Arimo"/>
                <a:sym typeface="Arimo"/>
              </a:rPr>
              <a:t> av </a:t>
            </a:r>
            <a:r>
              <a:rPr lang="en-US" sz="3900" dirty="0" err="1">
                <a:solidFill>
                  <a:srgbClr val="000000"/>
                </a:solidFill>
                <a:latin typeface="Arimo"/>
                <a:ea typeface="Arimo"/>
                <a:cs typeface="Arimo"/>
                <a:sym typeface="Arimo"/>
              </a:rPr>
              <a:t>hva</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som</a:t>
            </a:r>
            <a:r>
              <a:rPr lang="en-US" sz="3900" dirty="0">
                <a:solidFill>
                  <a:srgbClr val="000000"/>
                </a:solidFill>
                <a:latin typeface="Arimo"/>
                <a:ea typeface="Arimo"/>
                <a:cs typeface="Arimo"/>
                <a:sym typeface="Arimo"/>
              </a:rPr>
              <a:t> er </a:t>
            </a:r>
            <a:r>
              <a:rPr lang="en-US" sz="3900" dirty="0" err="1">
                <a:solidFill>
                  <a:srgbClr val="000000"/>
                </a:solidFill>
                <a:latin typeface="Arimo"/>
                <a:ea typeface="Arimo"/>
                <a:cs typeface="Arimo"/>
                <a:sym typeface="Arimo"/>
              </a:rPr>
              <a:t>typisk</a:t>
            </a:r>
            <a:r>
              <a:rPr lang="en-US" sz="3900" dirty="0">
                <a:solidFill>
                  <a:srgbClr val="000000"/>
                </a:solidFill>
                <a:latin typeface="Arimo"/>
                <a:ea typeface="Arimo"/>
                <a:cs typeface="Arimo"/>
                <a:sym typeface="Arimo"/>
              </a:rPr>
              <a:t> for </a:t>
            </a:r>
            <a:r>
              <a:rPr lang="en-US" sz="3900" dirty="0" err="1">
                <a:solidFill>
                  <a:srgbClr val="000000"/>
                </a:solidFill>
                <a:latin typeface="Arimo"/>
                <a:ea typeface="Arimo"/>
                <a:cs typeface="Arimo"/>
                <a:sym typeface="Arimo"/>
              </a:rPr>
              <a:t>en</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gruppe</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f.eks</a:t>
            </a:r>
            <a:r>
              <a:rPr lang="en-US" sz="3900" dirty="0">
                <a:solidFill>
                  <a:srgbClr val="000000"/>
                </a:solidFill>
                <a:latin typeface="Arimo"/>
                <a:ea typeface="Arimo"/>
                <a:cs typeface="Arimo"/>
                <a:sym typeface="Arimo"/>
              </a:rPr>
              <a:t> et </a:t>
            </a:r>
            <a:r>
              <a:rPr lang="en-US" sz="3900" dirty="0" err="1">
                <a:solidFill>
                  <a:srgbClr val="000000"/>
                </a:solidFill>
                <a:latin typeface="Arimo"/>
                <a:ea typeface="Arimo"/>
                <a:cs typeface="Arimo"/>
                <a:sym typeface="Arimo"/>
              </a:rPr>
              <a:t>kjønn</a:t>
            </a:r>
            <a:r>
              <a:rPr lang="en-US" sz="3900" dirty="0">
                <a:solidFill>
                  <a:srgbClr val="000000"/>
                </a:solidFill>
                <a:latin typeface="Arimo"/>
                <a:ea typeface="Arimo"/>
                <a:cs typeface="Arimo"/>
                <a:sym typeface="Arimo"/>
              </a:rPr>
              <a:t>), men </a:t>
            </a:r>
            <a:r>
              <a:rPr lang="en-US" sz="3900" dirty="0" err="1">
                <a:solidFill>
                  <a:srgbClr val="000000"/>
                </a:solidFill>
                <a:latin typeface="Arimo"/>
                <a:ea typeface="Arimo"/>
                <a:cs typeface="Arimo"/>
                <a:sym typeface="Arimo"/>
              </a:rPr>
              <a:t>som</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ikke</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alltid</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trenger</a:t>
            </a:r>
            <a:r>
              <a:rPr lang="en-US" sz="3900" dirty="0">
                <a:solidFill>
                  <a:srgbClr val="000000"/>
                </a:solidFill>
                <a:latin typeface="Arimo"/>
                <a:ea typeface="Arimo"/>
                <a:cs typeface="Arimo"/>
                <a:sym typeface="Arimo"/>
              </a:rPr>
              <a:t> å </a:t>
            </a:r>
            <a:r>
              <a:rPr lang="en-US" sz="3900" dirty="0" err="1">
                <a:solidFill>
                  <a:srgbClr val="000000"/>
                </a:solidFill>
                <a:latin typeface="Arimo"/>
                <a:ea typeface="Arimo"/>
                <a:cs typeface="Arimo"/>
                <a:sym typeface="Arimo"/>
              </a:rPr>
              <a:t>være</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slik</a:t>
            </a:r>
            <a:r>
              <a:rPr lang="en-US" sz="3900" dirty="0">
                <a:solidFill>
                  <a:srgbClr val="000000"/>
                </a:solidFill>
                <a:latin typeface="Arimo"/>
                <a:ea typeface="Arimo"/>
                <a:cs typeface="Arimo"/>
                <a:sym typeface="Arimo"/>
              </a:rPr>
              <a:t>.</a:t>
            </a:r>
          </a:p>
          <a:p>
            <a:pPr marL="842016" lvl="1" indent="-421008" algn="l">
              <a:lnSpc>
                <a:spcPts val="5460"/>
              </a:lnSpc>
              <a:buFont typeface="Arial"/>
              <a:buChar char="•"/>
            </a:pPr>
            <a:r>
              <a:rPr lang="en-US" sz="3900" b="1" dirty="0" err="1">
                <a:solidFill>
                  <a:srgbClr val="000000"/>
                </a:solidFill>
                <a:latin typeface="Arimo"/>
                <a:ea typeface="Arimo"/>
                <a:cs typeface="Arimo"/>
                <a:sym typeface="Arimo"/>
              </a:rPr>
              <a:t>Skriv</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ned</a:t>
            </a:r>
            <a:r>
              <a:rPr lang="en-US" sz="3900" b="1" dirty="0">
                <a:solidFill>
                  <a:srgbClr val="000000"/>
                </a:solidFill>
                <a:latin typeface="Arimo"/>
                <a:ea typeface="Arimo"/>
                <a:cs typeface="Arimo"/>
                <a:sym typeface="Arimo"/>
              </a:rPr>
              <a:t> alle </a:t>
            </a:r>
            <a:r>
              <a:rPr lang="en-US" sz="3900" b="1" dirty="0" err="1">
                <a:solidFill>
                  <a:srgbClr val="000000"/>
                </a:solidFill>
                <a:latin typeface="Arimo"/>
                <a:ea typeface="Arimo"/>
                <a:cs typeface="Arimo"/>
                <a:sym typeface="Arimo"/>
              </a:rPr>
              <a:t>slike</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stereotypier</a:t>
            </a:r>
            <a:r>
              <a:rPr lang="en-US" sz="3900" b="1" dirty="0">
                <a:solidFill>
                  <a:srgbClr val="000000"/>
                </a:solidFill>
                <a:latin typeface="Arimo"/>
                <a:ea typeface="Arimo"/>
                <a:cs typeface="Arimo"/>
                <a:sym typeface="Arimo"/>
              </a:rPr>
              <a:t> for gutter og </a:t>
            </a:r>
            <a:r>
              <a:rPr lang="en-US" sz="3900" b="1" dirty="0" err="1">
                <a:solidFill>
                  <a:srgbClr val="000000"/>
                </a:solidFill>
                <a:latin typeface="Arimo"/>
                <a:ea typeface="Arimo"/>
                <a:cs typeface="Arimo"/>
                <a:sym typeface="Arimo"/>
              </a:rPr>
              <a:t>jenter</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som</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dere</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kommer</a:t>
            </a:r>
            <a:r>
              <a:rPr lang="en-US" sz="3900" b="1" dirty="0">
                <a:solidFill>
                  <a:srgbClr val="000000"/>
                </a:solidFill>
                <a:latin typeface="Arimo"/>
                <a:ea typeface="Arimo"/>
                <a:cs typeface="Arimo"/>
                <a:sym typeface="Arimo"/>
              </a:rPr>
              <a:t> </a:t>
            </a:r>
            <a:r>
              <a:rPr lang="en-US" sz="3900" b="1" dirty="0" err="1">
                <a:solidFill>
                  <a:srgbClr val="000000"/>
                </a:solidFill>
                <a:latin typeface="Arimo"/>
                <a:ea typeface="Arimo"/>
                <a:cs typeface="Arimo"/>
                <a:sym typeface="Arimo"/>
              </a:rPr>
              <a:t>på</a:t>
            </a:r>
            <a:r>
              <a:rPr lang="en-US" sz="3900" b="1"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Skriv</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interesser</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måter</a:t>
            </a:r>
            <a:r>
              <a:rPr lang="en-US" sz="3900" dirty="0">
                <a:solidFill>
                  <a:srgbClr val="000000"/>
                </a:solidFill>
                <a:latin typeface="Arimo"/>
                <a:ea typeface="Arimo"/>
                <a:cs typeface="Arimo"/>
                <a:sym typeface="Arimo"/>
              </a:rPr>
              <a:t> å </a:t>
            </a:r>
            <a:r>
              <a:rPr lang="en-US" sz="3900" dirty="0" err="1">
                <a:solidFill>
                  <a:srgbClr val="000000"/>
                </a:solidFill>
                <a:latin typeface="Arimo"/>
                <a:ea typeface="Arimo"/>
                <a:cs typeface="Arimo"/>
                <a:sym typeface="Arimo"/>
              </a:rPr>
              <a:t>kle</a:t>
            </a:r>
            <a:r>
              <a:rPr lang="en-US" sz="3900" dirty="0">
                <a:solidFill>
                  <a:srgbClr val="000000"/>
                </a:solidFill>
                <a:latin typeface="Arimo"/>
                <a:ea typeface="Arimo"/>
                <a:cs typeface="Arimo"/>
                <a:sym typeface="Arimo"/>
              </a:rPr>
              <a:t> seg </a:t>
            </a:r>
            <a:r>
              <a:rPr lang="en-US" sz="3900" dirty="0" err="1">
                <a:solidFill>
                  <a:srgbClr val="000000"/>
                </a:solidFill>
                <a:latin typeface="Arimo"/>
                <a:ea typeface="Arimo"/>
                <a:cs typeface="Arimo"/>
                <a:sym typeface="Arimo"/>
              </a:rPr>
              <a:t>på</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måter</a:t>
            </a:r>
            <a:r>
              <a:rPr lang="en-US" sz="3900" dirty="0">
                <a:solidFill>
                  <a:srgbClr val="000000"/>
                </a:solidFill>
                <a:latin typeface="Arimo"/>
                <a:ea typeface="Arimo"/>
                <a:cs typeface="Arimo"/>
                <a:sym typeface="Arimo"/>
              </a:rPr>
              <a:t> å </a:t>
            </a:r>
            <a:r>
              <a:rPr lang="en-US" sz="3900" dirty="0" err="1">
                <a:solidFill>
                  <a:srgbClr val="000000"/>
                </a:solidFill>
                <a:latin typeface="Arimo"/>
                <a:ea typeface="Arimo"/>
                <a:cs typeface="Arimo"/>
                <a:sym typeface="Arimo"/>
              </a:rPr>
              <a:t>oppføre</a:t>
            </a:r>
            <a:r>
              <a:rPr lang="en-US" sz="3900" dirty="0">
                <a:solidFill>
                  <a:srgbClr val="000000"/>
                </a:solidFill>
                <a:latin typeface="Arimo"/>
                <a:ea typeface="Arimo"/>
                <a:cs typeface="Arimo"/>
                <a:sym typeface="Arimo"/>
              </a:rPr>
              <a:t> seg </a:t>
            </a:r>
            <a:r>
              <a:rPr lang="en-US" sz="3900" dirty="0" err="1">
                <a:solidFill>
                  <a:srgbClr val="000000"/>
                </a:solidFill>
                <a:latin typeface="Arimo"/>
                <a:ea typeface="Arimo"/>
                <a:cs typeface="Arimo"/>
                <a:sym typeface="Arimo"/>
              </a:rPr>
              <a:t>på</a:t>
            </a:r>
            <a:r>
              <a:rPr lang="en-US" sz="3900" dirty="0">
                <a:solidFill>
                  <a:srgbClr val="000000"/>
                </a:solidFill>
                <a:latin typeface="Arimo"/>
                <a:ea typeface="Arimo"/>
                <a:cs typeface="Arimo"/>
                <a:sym typeface="Arimo"/>
              </a:rPr>
              <a:t>, ting man </a:t>
            </a:r>
            <a:r>
              <a:rPr lang="en-US" sz="3900" dirty="0" err="1">
                <a:solidFill>
                  <a:srgbClr val="000000"/>
                </a:solidFill>
                <a:latin typeface="Arimo"/>
                <a:ea typeface="Arimo"/>
                <a:cs typeface="Arimo"/>
                <a:sym typeface="Arimo"/>
              </a:rPr>
              <a:t>sier</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kroppsspråk</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yrker</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osv</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som</a:t>
            </a:r>
            <a:r>
              <a:rPr lang="en-US" sz="3900" dirty="0">
                <a:solidFill>
                  <a:srgbClr val="000000"/>
                </a:solidFill>
                <a:latin typeface="Arimo"/>
                <a:ea typeface="Arimo"/>
                <a:cs typeface="Arimo"/>
                <a:sym typeface="Arimo"/>
              </a:rPr>
              <a:t> er </a:t>
            </a:r>
            <a:r>
              <a:rPr lang="en-US" sz="3900" dirty="0" err="1">
                <a:solidFill>
                  <a:srgbClr val="000000"/>
                </a:solidFill>
                <a:latin typeface="Arimo"/>
                <a:ea typeface="Arimo"/>
                <a:cs typeface="Arimo"/>
                <a:sym typeface="Arimo"/>
              </a:rPr>
              <a:t>typisk</a:t>
            </a:r>
            <a:r>
              <a:rPr lang="en-US" sz="3900" dirty="0">
                <a:solidFill>
                  <a:srgbClr val="000000"/>
                </a:solidFill>
                <a:latin typeface="Arimo"/>
                <a:ea typeface="Arimo"/>
                <a:cs typeface="Arimo"/>
                <a:sym typeface="Arimo"/>
              </a:rPr>
              <a:t> for </a:t>
            </a:r>
            <a:r>
              <a:rPr lang="en-US" sz="3900" dirty="0" err="1">
                <a:solidFill>
                  <a:srgbClr val="000000"/>
                </a:solidFill>
                <a:latin typeface="Arimo"/>
                <a:ea typeface="Arimo"/>
                <a:cs typeface="Arimo"/>
                <a:sym typeface="Arimo"/>
              </a:rPr>
              <a:t>hvert</a:t>
            </a:r>
            <a:r>
              <a:rPr lang="en-US" sz="3900" dirty="0">
                <a:solidFill>
                  <a:srgbClr val="000000"/>
                </a:solidFill>
                <a:latin typeface="Arimo"/>
                <a:ea typeface="Arimo"/>
                <a:cs typeface="Arimo"/>
                <a:sym typeface="Arimo"/>
              </a:rPr>
              <a:t> av de to </a:t>
            </a:r>
            <a:r>
              <a:rPr lang="en-US" sz="3900" dirty="0" err="1">
                <a:solidFill>
                  <a:srgbClr val="000000"/>
                </a:solidFill>
                <a:latin typeface="Arimo"/>
                <a:ea typeface="Arimo"/>
                <a:cs typeface="Arimo"/>
                <a:sym typeface="Arimo"/>
              </a:rPr>
              <a:t>kjønnene</a:t>
            </a:r>
            <a:r>
              <a:rPr lang="en-US" sz="3900" dirty="0">
                <a:solidFill>
                  <a:srgbClr val="000000"/>
                </a:solidFill>
                <a:latin typeface="Arimo"/>
                <a:ea typeface="Arimo"/>
                <a:cs typeface="Arimo"/>
                <a:sym typeface="Arimo"/>
              </a:rPr>
              <a:t>. </a:t>
            </a:r>
            <a:br>
              <a:rPr lang="en-US" sz="3900" dirty="0">
                <a:solidFill>
                  <a:srgbClr val="000000"/>
                </a:solidFill>
                <a:latin typeface="Arimo"/>
                <a:ea typeface="Arimo"/>
                <a:cs typeface="Arimo"/>
                <a:sym typeface="Arimo"/>
              </a:rPr>
            </a:br>
            <a:r>
              <a:rPr lang="en-US" sz="3900" dirty="0" err="1">
                <a:solidFill>
                  <a:srgbClr val="000000"/>
                </a:solidFill>
                <a:latin typeface="Arimo"/>
                <a:ea typeface="Arimo"/>
                <a:cs typeface="Arimo"/>
                <a:sym typeface="Arimo"/>
              </a:rPr>
              <a:t>Hvor</a:t>
            </a:r>
            <a:r>
              <a:rPr lang="en-US" sz="3900" dirty="0">
                <a:solidFill>
                  <a:srgbClr val="000000"/>
                </a:solidFill>
                <a:latin typeface="Arimo"/>
                <a:ea typeface="Arimo"/>
                <a:cs typeface="Arimo"/>
                <a:sym typeface="Arimo"/>
              </a:rPr>
              <a:t> mange </a:t>
            </a:r>
            <a:r>
              <a:rPr lang="en-US" sz="3900" dirty="0" err="1">
                <a:solidFill>
                  <a:srgbClr val="000000"/>
                </a:solidFill>
                <a:latin typeface="Arimo"/>
                <a:ea typeface="Arimo"/>
                <a:cs typeface="Arimo"/>
                <a:sym typeface="Arimo"/>
              </a:rPr>
              <a:t>klarer</a:t>
            </a:r>
            <a:r>
              <a:rPr lang="en-US" sz="3900" dirty="0">
                <a:solidFill>
                  <a:srgbClr val="000000"/>
                </a:solidFill>
                <a:latin typeface="Arimo"/>
                <a:ea typeface="Arimo"/>
                <a:cs typeface="Arimo"/>
                <a:sym typeface="Arimo"/>
              </a:rPr>
              <a:t> </a:t>
            </a:r>
            <a:r>
              <a:rPr lang="en-US" sz="3900" dirty="0" err="1">
                <a:solidFill>
                  <a:srgbClr val="000000"/>
                </a:solidFill>
                <a:latin typeface="Arimo"/>
                <a:ea typeface="Arimo"/>
                <a:cs typeface="Arimo"/>
                <a:sym typeface="Arimo"/>
              </a:rPr>
              <a:t>dere</a:t>
            </a:r>
            <a:r>
              <a:rPr lang="en-US" sz="3900" dirty="0">
                <a:solidFill>
                  <a:srgbClr val="000000"/>
                </a:solidFill>
                <a:latin typeface="Arimo"/>
                <a:ea typeface="Arimo"/>
                <a:cs typeface="Arimo"/>
                <a:sym typeface="Arimo"/>
              </a:rPr>
              <a:t> å </a:t>
            </a:r>
            <a:r>
              <a:rPr lang="en-US" sz="3900" dirty="0" err="1">
                <a:solidFill>
                  <a:srgbClr val="000000"/>
                </a:solidFill>
                <a:latin typeface="Arimo"/>
                <a:ea typeface="Arimo"/>
                <a:cs typeface="Arimo"/>
                <a:sym typeface="Arimo"/>
              </a:rPr>
              <a:t>finne</a:t>
            </a:r>
            <a:r>
              <a:rPr lang="en-US" sz="3900" dirty="0">
                <a:solidFill>
                  <a:srgbClr val="000000"/>
                </a:solidFill>
                <a:latin typeface="Arimo"/>
                <a:ea typeface="Arimo"/>
                <a:cs typeface="Arimo"/>
                <a:sym typeface="Arimo"/>
              </a:rPr>
              <a:t>?</a:t>
            </a:r>
          </a:p>
          <a:p>
            <a:pPr algn="l">
              <a:lnSpc>
                <a:spcPts val="5460"/>
              </a:lnSpc>
            </a:pPr>
            <a:endParaRPr lang="en-US" sz="3900" dirty="0">
              <a:solidFill>
                <a:srgbClr val="000000"/>
              </a:solidFill>
              <a:latin typeface="Arimo"/>
              <a:ea typeface="Arimo"/>
              <a:cs typeface="Arimo"/>
              <a:sym typeface="Arimo"/>
            </a:endParaRPr>
          </a:p>
        </p:txBody>
      </p:sp>
      <p:sp>
        <p:nvSpPr>
          <p:cNvPr id="12" name="Freeform 12"/>
          <p:cNvSpPr/>
          <p:nvPr/>
        </p:nvSpPr>
        <p:spPr>
          <a:xfrm>
            <a:off x="3387284" y="6271894"/>
            <a:ext cx="1875560" cy="1875560"/>
          </a:xfrm>
          <a:custGeom>
            <a:avLst/>
            <a:gdLst/>
            <a:ahLst/>
            <a:cxnLst/>
            <a:rect l="l" t="t" r="r" b="b"/>
            <a:pathLst>
              <a:path w="1875560" h="1875560">
                <a:moveTo>
                  <a:pt x="0" y="0"/>
                </a:moveTo>
                <a:lnTo>
                  <a:pt x="1875561" y="0"/>
                </a:lnTo>
                <a:lnTo>
                  <a:pt x="1875561" y="1875560"/>
                </a:lnTo>
                <a:lnTo>
                  <a:pt x="0" y="1875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13" name="Freeform 13"/>
          <p:cNvSpPr/>
          <p:nvPr/>
        </p:nvSpPr>
        <p:spPr>
          <a:xfrm>
            <a:off x="12764696" y="6246639"/>
            <a:ext cx="1900815" cy="1900815"/>
          </a:xfrm>
          <a:custGeom>
            <a:avLst/>
            <a:gdLst/>
            <a:ahLst/>
            <a:cxnLst/>
            <a:rect l="l" t="t" r="r" b="b"/>
            <a:pathLst>
              <a:path w="1900815" h="1900815">
                <a:moveTo>
                  <a:pt x="0" y="0"/>
                </a:moveTo>
                <a:lnTo>
                  <a:pt x="1900815" y="0"/>
                </a:lnTo>
                <a:lnTo>
                  <a:pt x="1900815" y="1900815"/>
                </a:lnTo>
                <a:lnTo>
                  <a:pt x="0" y="19008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14" name="TextBox 14"/>
          <p:cNvSpPr txBox="1"/>
          <p:nvPr/>
        </p:nvSpPr>
        <p:spPr>
          <a:xfrm>
            <a:off x="296317" y="178697"/>
            <a:ext cx="17695366" cy="1057263"/>
          </a:xfrm>
          <a:prstGeom prst="rect">
            <a:avLst/>
          </a:prstGeom>
        </p:spPr>
        <p:txBody>
          <a:bodyPr lIns="0" tIns="0" rIns="0" bIns="0" rtlCol="0" anchor="t">
            <a:spAutoFit/>
          </a:bodyPr>
          <a:lstStyle/>
          <a:p>
            <a:pPr algn="ctr">
              <a:lnSpc>
                <a:spcPts val="8400"/>
              </a:lnSpc>
            </a:pPr>
            <a:r>
              <a:rPr lang="en-US" sz="6000" b="1">
                <a:solidFill>
                  <a:srgbClr val="000000"/>
                </a:solidFill>
                <a:latin typeface="Arimo Bold"/>
                <a:ea typeface="Arimo Bold"/>
                <a:cs typeface="Arimo Bold"/>
                <a:sym typeface="Arimo Bold"/>
              </a:rPr>
              <a:t>Oppgave: Finn typiske “jenteting” og “gutteting”</a:t>
            </a:r>
          </a:p>
        </p:txBody>
      </p:sp>
      <p:sp>
        <p:nvSpPr>
          <p:cNvPr id="15" name="TextBox 15"/>
          <p:cNvSpPr txBox="1"/>
          <p:nvPr/>
        </p:nvSpPr>
        <p:spPr>
          <a:xfrm>
            <a:off x="10315764" y="8134157"/>
            <a:ext cx="6724272" cy="1438909"/>
          </a:xfrm>
          <a:prstGeom prst="rect">
            <a:avLst/>
          </a:prstGeom>
        </p:spPr>
        <p:txBody>
          <a:bodyPr lIns="0" tIns="0" rIns="0" bIns="0" rtlCol="0" anchor="t">
            <a:spAutoFit/>
          </a:bodyPr>
          <a:lstStyle/>
          <a:p>
            <a:pPr marL="885195" lvl="1" indent="-442598" algn="l">
              <a:lnSpc>
                <a:spcPts val="5740"/>
              </a:lnSpc>
              <a:buFont typeface="Arial"/>
              <a:buChar char="•"/>
            </a:pPr>
            <a:r>
              <a:rPr lang="en-US" sz="4100" dirty="0" err="1">
                <a:solidFill>
                  <a:srgbClr val="000000"/>
                </a:solidFill>
                <a:latin typeface="Arimo"/>
                <a:ea typeface="Arimo"/>
                <a:cs typeface="Arimo"/>
                <a:sym typeface="Arimo"/>
              </a:rPr>
              <a:t>Fotball</a:t>
            </a:r>
            <a:r>
              <a:rPr lang="en-US" sz="4100" dirty="0">
                <a:solidFill>
                  <a:srgbClr val="000000"/>
                </a:solidFill>
                <a:latin typeface="Arimo"/>
                <a:ea typeface="Arimo"/>
                <a:cs typeface="Arimo"/>
                <a:sym typeface="Arimo"/>
              </a:rPr>
              <a:t>, </a:t>
            </a:r>
            <a:r>
              <a:rPr lang="en-US" sz="4100" dirty="0" err="1">
                <a:solidFill>
                  <a:srgbClr val="000000"/>
                </a:solidFill>
                <a:latin typeface="Arimo"/>
                <a:ea typeface="Arimo"/>
                <a:cs typeface="Arimo"/>
                <a:sym typeface="Arimo"/>
              </a:rPr>
              <a:t>mekaniker</a:t>
            </a:r>
            <a:r>
              <a:rPr lang="en-US" sz="4100" dirty="0">
                <a:solidFill>
                  <a:srgbClr val="000000"/>
                </a:solidFill>
                <a:latin typeface="Arimo"/>
                <a:ea typeface="Arimo"/>
                <a:cs typeface="Arimo"/>
                <a:sym typeface="Arimo"/>
              </a:rPr>
              <a:t>, </a:t>
            </a:r>
            <a:br>
              <a:rPr lang="en-US" sz="4100" dirty="0">
                <a:solidFill>
                  <a:srgbClr val="000000"/>
                </a:solidFill>
                <a:latin typeface="Arimo"/>
                <a:ea typeface="Arimo"/>
                <a:cs typeface="Arimo"/>
                <a:sym typeface="Arimo"/>
              </a:rPr>
            </a:br>
            <a:r>
              <a:rPr lang="en-US" sz="4100" dirty="0" err="1">
                <a:solidFill>
                  <a:srgbClr val="000000"/>
                </a:solidFill>
                <a:latin typeface="Arimo"/>
                <a:ea typeface="Arimo"/>
                <a:cs typeface="Arimo"/>
                <a:sym typeface="Arimo"/>
              </a:rPr>
              <a:t>kort</a:t>
            </a:r>
            <a:r>
              <a:rPr lang="en-US" sz="4100" dirty="0">
                <a:solidFill>
                  <a:srgbClr val="000000"/>
                </a:solidFill>
                <a:latin typeface="Arimo"/>
                <a:ea typeface="Arimo"/>
                <a:cs typeface="Arimo"/>
                <a:sym typeface="Arimo"/>
              </a:rPr>
              <a:t> </a:t>
            </a:r>
            <a:r>
              <a:rPr lang="en-US" sz="4100" dirty="0" err="1">
                <a:solidFill>
                  <a:srgbClr val="000000"/>
                </a:solidFill>
                <a:latin typeface="Arimo"/>
                <a:ea typeface="Arimo"/>
                <a:cs typeface="Arimo"/>
                <a:sym typeface="Arimo"/>
              </a:rPr>
              <a:t>hår</a:t>
            </a:r>
            <a:r>
              <a:rPr lang="en-US" sz="4100" dirty="0">
                <a:solidFill>
                  <a:srgbClr val="000000"/>
                </a:solidFill>
                <a:latin typeface="Arimo"/>
                <a:ea typeface="Arimo"/>
                <a:cs typeface="Arimo"/>
                <a:sym typeface="Arimo"/>
              </a:rPr>
              <a:t>...</a:t>
            </a:r>
          </a:p>
        </p:txBody>
      </p:sp>
      <p:sp>
        <p:nvSpPr>
          <p:cNvPr id="16" name="TextBox 16"/>
          <p:cNvSpPr txBox="1"/>
          <p:nvPr/>
        </p:nvSpPr>
        <p:spPr>
          <a:xfrm>
            <a:off x="1247964" y="8134156"/>
            <a:ext cx="6724272" cy="1438909"/>
          </a:xfrm>
          <a:prstGeom prst="rect">
            <a:avLst/>
          </a:prstGeom>
        </p:spPr>
        <p:txBody>
          <a:bodyPr lIns="0" tIns="0" rIns="0" bIns="0" rtlCol="0" anchor="t">
            <a:spAutoFit/>
          </a:bodyPr>
          <a:lstStyle/>
          <a:p>
            <a:pPr marL="885195" lvl="1" indent="-442598" algn="l">
              <a:lnSpc>
                <a:spcPts val="5740"/>
              </a:lnSpc>
              <a:buFont typeface="Arial"/>
              <a:buChar char="•"/>
            </a:pPr>
            <a:r>
              <a:rPr lang="en-US" sz="4100" dirty="0" err="1">
                <a:solidFill>
                  <a:srgbClr val="000000"/>
                </a:solidFill>
                <a:latin typeface="Arimo"/>
                <a:ea typeface="Arimo"/>
                <a:cs typeface="Arimo"/>
                <a:sym typeface="Arimo"/>
              </a:rPr>
              <a:t>Sminke</a:t>
            </a:r>
            <a:r>
              <a:rPr lang="en-US" sz="4100" dirty="0">
                <a:solidFill>
                  <a:srgbClr val="000000"/>
                </a:solidFill>
                <a:latin typeface="Arimo"/>
                <a:ea typeface="Arimo"/>
                <a:cs typeface="Arimo"/>
                <a:sym typeface="Arimo"/>
              </a:rPr>
              <a:t>, </a:t>
            </a:r>
            <a:r>
              <a:rPr lang="en-US" sz="4100" dirty="0" err="1">
                <a:solidFill>
                  <a:srgbClr val="000000"/>
                </a:solidFill>
                <a:latin typeface="Arimo"/>
                <a:ea typeface="Arimo"/>
                <a:cs typeface="Arimo"/>
                <a:sym typeface="Arimo"/>
              </a:rPr>
              <a:t>sykepleier</a:t>
            </a:r>
            <a:r>
              <a:rPr lang="en-US" sz="4100" dirty="0">
                <a:solidFill>
                  <a:srgbClr val="000000"/>
                </a:solidFill>
                <a:latin typeface="Arimo"/>
                <a:ea typeface="Arimo"/>
                <a:cs typeface="Arimo"/>
                <a:sym typeface="Arimo"/>
              </a:rPr>
              <a:t>, </a:t>
            </a:r>
            <a:br>
              <a:rPr lang="en-US" sz="4100" dirty="0">
                <a:solidFill>
                  <a:srgbClr val="000000"/>
                </a:solidFill>
                <a:latin typeface="Arimo"/>
                <a:ea typeface="Arimo"/>
                <a:cs typeface="Arimo"/>
                <a:sym typeface="Arimo"/>
              </a:rPr>
            </a:br>
            <a:r>
              <a:rPr lang="en-US" sz="4100" dirty="0" err="1">
                <a:solidFill>
                  <a:srgbClr val="000000"/>
                </a:solidFill>
                <a:latin typeface="Arimo"/>
                <a:ea typeface="Arimo"/>
                <a:cs typeface="Arimo"/>
                <a:sym typeface="Arimo"/>
              </a:rPr>
              <a:t>langt</a:t>
            </a:r>
            <a:r>
              <a:rPr lang="en-US" sz="4100" dirty="0">
                <a:solidFill>
                  <a:srgbClr val="000000"/>
                </a:solidFill>
                <a:latin typeface="Arimo"/>
                <a:ea typeface="Arimo"/>
                <a:cs typeface="Arimo"/>
                <a:sym typeface="Arimo"/>
              </a:rPr>
              <a:t> </a:t>
            </a:r>
            <a:r>
              <a:rPr lang="en-US" sz="4100" dirty="0" err="1">
                <a:solidFill>
                  <a:srgbClr val="000000"/>
                </a:solidFill>
                <a:latin typeface="Arimo"/>
                <a:ea typeface="Arimo"/>
                <a:cs typeface="Arimo"/>
                <a:sym typeface="Arimo"/>
              </a:rPr>
              <a:t>hår</a:t>
            </a:r>
            <a:r>
              <a:rPr lang="en-US" sz="4100" dirty="0">
                <a:solidFill>
                  <a:srgbClr val="000000"/>
                </a:solidFill>
                <a:latin typeface="Arimo"/>
                <a:ea typeface="Arimo"/>
                <a:cs typeface="Arimo"/>
                <a:sym typeface="Arimo"/>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D7D"/>
        </a:solidFill>
        <a:effectLst/>
      </p:bgPr>
    </p:bg>
    <p:spTree>
      <p:nvGrpSpPr>
        <p:cNvPr id="1" name=""/>
        <p:cNvGrpSpPr/>
        <p:nvPr/>
      </p:nvGrpSpPr>
      <p:grpSpPr>
        <a:xfrm>
          <a:off x="0" y="0"/>
          <a:ext cx="0" cy="0"/>
          <a:chOff x="0" y="0"/>
          <a:chExt cx="0" cy="0"/>
        </a:xfrm>
      </p:grpSpPr>
      <p:grpSp>
        <p:nvGrpSpPr>
          <p:cNvPr id="2" name="Group 2"/>
          <p:cNvGrpSpPr/>
          <p:nvPr/>
        </p:nvGrpSpPr>
        <p:grpSpPr>
          <a:xfrm>
            <a:off x="12540617" y="2845779"/>
            <a:ext cx="5188443" cy="2297721"/>
            <a:chOff x="0" y="0"/>
            <a:chExt cx="1366504" cy="605161"/>
          </a:xfrm>
        </p:grpSpPr>
        <p:sp>
          <p:nvSpPr>
            <p:cNvPr id="3" name="Freeform 3"/>
            <p:cNvSpPr/>
            <p:nvPr/>
          </p:nvSpPr>
          <p:spPr>
            <a:xfrm>
              <a:off x="0" y="0"/>
              <a:ext cx="1366504" cy="605161"/>
            </a:xfrm>
            <a:custGeom>
              <a:avLst/>
              <a:gdLst/>
              <a:ahLst/>
              <a:cxnLst/>
              <a:rect l="l" t="t" r="r" b="b"/>
              <a:pathLst>
                <a:path w="1366504" h="605161">
                  <a:moveTo>
                    <a:pt x="683252" y="0"/>
                  </a:moveTo>
                  <a:cubicBezTo>
                    <a:pt x="305902" y="0"/>
                    <a:pt x="0" y="135470"/>
                    <a:pt x="0" y="302581"/>
                  </a:cubicBezTo>
                  <a:cubicBezTo>
                    <a:pt x="0" y="469691"/>
                    <a:pt x="305902" y="605161"/>
                    <a:pt x="683252" y="605161"/>
                  </a:cubicBezTo>
                  <a:cubicBezTo>
                    <a:pt x="1060601" y="605161"/>
                    <a:pt x="1366504" y="469691"/>
                    <a:pt x="1366504" y="302581"/>
                  </a:cubicBezTo>
                  <a:cubicBezTo>
                    <a:pt x="1366504" y="135470"/>
                    <a:pt x="1060601" y="0"/>
                    <a:pt x="683252" y="0"/>
                  </a:cubicBezTo>
                  <a:close/>
                </a:path>
              </a:pathLst>
            </a:custGeom>
            <a:solidFill>
              <a:srgbClr val="FCFCFC"/>
            </a:solidFill>
          </p:spPr>
          <p:txBody>
            <a:bodyPr/>
            <a:lstStyle/>
            <a:p>
              <a:endParaRPr lang="nb-NO"/>
            </a:p>
          </p:txBody>
        </p:sp>
        <p:sp>
          <p:nvSpPr>
            <p:cNvPr id="4" name="TextBox 4"/>
            <p:cNvSpPr txBox="1"/>
            <p:nvPr/>
          </p:nvSpPr>
          <p:spPr>
            <a:xfrm>
              <a:off x="128110" y="9109"/>
              <a:ext cx="1110284" cy="53931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301097">
            <a:off x="537946" y="1126626"/>
            <a:ext cx="11736425" cy="6601739"/>
          </a:xfrm>
          <a:custGeom>
            <a:avLst/>
            <a:gdLst/>
            <a:ahLst/>
            <a:cxnLst/>
            <a:rect l="l" t="t" r="r" b="b"/>
            <a:pathLst>
              <a:path w="11736425" h="6601739">
                <a:moveTo>
                  <a:pt x="0" y="0"/>
                </a:moveTo>
                <a:lnTo>
                  <a:pt x="11736425" y="0"/>
                </a:lnTo>
                <a:lnTo>
                  <a:pt x="11736425" y="6601739"/>
                </a:lnTo>
                <a:lnTo>
                  <a:pt x="0" y="6601739"/>
                </a:lnTo>
                <a:lnTo>
                  <a:pt x="0" y="0"/>
                </a:lnTo>
                <a:close/>
              </a:path>
            </a:pathLst>
          </a:custGeom>
          <a:blipFill>
            <a:blip r:embed="rId3"/>
            <a:stretch>
              <a:fillRect/>
            </a:stretch>
          </a:blipFill>
        </p:spPr>
        <p:txBody>
          <a:bodyPr/>
          <a:lstStyle/>
          <a:p>
            <a:endParaRPr lang="nb-NO"/>
          </a:p>
        </p:txBody>
      </p:sp>
      <p:sp>
        <p:nvSpPr>
          <p:cNvPr id="6" name="TextBox 6"/>
          <p:cNvSpPr txBox="1"/>
          <p:nvPr/>
        </p:nvSpPr>
        <p:spPr>
          <a:xfrm>
            <a:off x="12885920" y="3400610"/>
            <a:ext cx="4373380" cy="1071246"/>
          </a:xfrm>
          <a:prstGeom prst="rect">
            <a:avLst/>
          </a:prstGeom>
        </p:spPr>
        <p:txBody>
          <a:bodyPr lIns="0" tIns="0" rIns="0" bIns="0" rtlCol="0" anchor="t">
            <a:spAutoFit/>
          </a:bodyPr>
          <a:lstStyle/>
          <a:p>
            <a:pPr algn="ctr">
              <a:lnSpc>
                <a:spcPts val="8679"/>
              </a:lnSpc>
              <a:spcBef>
                <a:spcPct val="0"/>
              </a:spcBef>
            </a:pPr>
            <a:r>
              <a:rPr lang="en-US" sz="6199" b="1">
                <a:solidFill>
                  <a:srgbClr val="000000"/>
                </a:solidFill>
                <a:latin typeface="Arimo Bold"/>
                <a:ea typeface="Arimo Bold"/>
                <a:cs typeface="Arimo Bold"/>
                <a:sym typeface="Arimo Bold"/>
              </a:rPr>
              <a:t>Husker du?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3215461"/>
            <a:ext cx="3704478" cy="6584862"/>
            <a:chOff x="-6350" y="-6350"/>
            <a:chExt cx="13718540" cy="24385270"/>
          </a:xfrm>
        </p:grpSpPr>
        <p:sp>
          <p:nvSpPr>
            <p:cNvPr id="3" name="Freeform 3"/>
            <p:cNvSpPr/>
            <p:nvPr/>
          </p:nvSpPr>
          <p:spPr>
            <a:xfrm>
              <a:off x="-6350" y="-6350"/>
              <a:ext cx="13709650" cy="24377650"/>
            </a:xfrm>
            <a:custGeom>
              <a:avLst/>
              <a:gdLst/>
              <a:ahLst/>
              <a:cxnLst/>
              <a:rect l="l" t="t" r="r" b="b"/>
              <a:pathLst>
                <a:path w="13709650" h="24377650">
                  <a:moveTo>
                    <a:pt x="13709650" y="24377650"/>
                  </a:moveTo>
                  <a:lnTo>
                    <a:pt x="0" y="24377650"/>
                  </a:lnTo>
                  <a:lnTo>
                    <a:pt x="0" y="0"/>
                  </a:lnTo>
                  <a:lnTo>
                    <a:pt x="13709650" y="0"/>
                  </a:lnTo>
                  <a:lnTo>
                    <a:pt x="13709650" y="24377650"/>
                  </a:lnTo>
                  <a:close/>
                </a:path>
              </a:pathLst>
            </a:custGeom>
            <a:blipFill>
              <a:blip r:embed="rId3"/>
              <a:stretch>
                <a:fillRect l="-145548" t="26" r="-21171" b="-26"/>
              </a:stretch>
            </a:blipFill>
          </p:spPr>
          <p:txBody>
            <a:bodyPr/>
            <a:lstStyle/>
            <a:p>
              <a:endParaRPr lang="nb-NO"/>
            </a:p>
          </p:txBody>
        </p:sp>
        <p:sp>
          <p:nvSpPr>
            <p:cNvPr id="4" name="Freeform 4"/>
            <p:cNvSpPr/>
            <p:nvPr/>
          </p:nvSpPr>
          <p:spPr>
            <a:xfrm>
              <a:off x="2540" y="1270"/>
              <a:ext cx="13709649" cy="24377650"/>
            </a:xfrm>
            <a:custGeom>
              <a:avLst/>
              <a:gdLst/>
              <a:ahLst/>
              <a:cxnLst/>
              <a:rect l="l" t="t" r="r" b="b"/>
              <a:pathLst>
                <a:path w="13709649" h="24377650">
                  <a:moveTo>
                    <a:pt x="13709649" y="24377650"/>
                  </a:moveTo>
                  <a:lnTo>
                    <a:pt x="0" y="24377650"/>
                  </a:lnTo>
                  <a:lnTo>
                    <a:pt x="0" y="0"/>
                  </a:lnTo>
                  <a:lnTo>
                    <a:pt x="13709649" y="0"/>
                  </a:lnTo>
                  <a:lnTo>
                    <a:pt x="13709649" y="24377650"/>
                  </a:lnTo>
                  <a:close/>
                </a:path>
              </a:pathLst>
            </a:custGeom>
            <a:blipFill>
              <a:blip r:embed="rId4"/>
              <a:stretch>
                <a:fillRect l="-10" r="-10"/>
              </a:stretch>
            </a:blipFill>
          </p:spPr>
          <p:txBody>
            <a:bodyPr/>
            <a:lstStyle/>
            <a:p>
              <a:endParaRPr lang="nb-NO"/>
            </a:p>
          </p:txBody>
        </p:sp>
      </p:grpSp>
      <p:grpSp>
        <p:nvGrpSpPr>
          <p:cNvPr id="5" name="Group 5"/>
          <p:cNvGrpSpPr>
            <a:grpSpLocks noChangeAspect="1"/>
          </p:cNvGrpSpPr>
          <p:nvPr/>
        </p:nvGrpSpPr>
        <p:grpSpPr>
          <a:xfrm>
            <a:off x="13855463" y="3299299"/>
            <a:ext cx="3657313" cy="6501025"/>
            <a:chOff x="-6350" y="-6350"/>
            <a:chExt cx="13718540" cy="24385270"/>
          </a:xfrm>
        </p:grpSpPr>
        <p:sp>
          <p:nvSpPr>
            <p:cNvPr id="6" name="Freeform 6"/>
            <p:cNvSpPr/>
            <p:nvPr/>
          </p:nvSpPr>
          <p:spPr>
            <a:xfrm>
              <a:off x="-6350" y="-6350"/>
              <a:ext cx="13709650" cy="24377650"/>
            </a:xfrm>
            <a:custGeom>
              <a:avLst/>
              <a:gdLst/>
              <a:ahLst/>
              <a:cxnLst/>
              <a:rect l="l" t="t" r="r" b="b"/>
              <a:pathLst>
                <a:path w="13709650" h="24377650">
                  <a:moveTo>
                    <a:pt x="13709650" y="24377650"/>
                  </a:moveTo>
                  <a:lnTo>
                    <a:pt x="0" y="24377650"/>
                  </a:lnTo>
                  <a:lnTo>
                    <a:pt x="0" y="0"/>
                  </a:lnTo>
                  <a:lnTo>
                    <a:pt x="13709650" y="0"/>
                  </a:lnTo>
                  <a:lnTo>
                    <a:pt x="13709650" y="24377650"/>
                  </a:lnTo>
                  <a:close/>
                </a:path>
              </a:pathLst>
            </a:custGeom>
            <a:blipFill>
              <a:blip r:embed="rId5"/>
              <a:stretch>
                <a:fillRect l="-16633" t="26" r="-16726" b="-26"/>
              </a:stretch>
            </a:blipFill>
          </p:spPr>
          <p:txBody>
            <a:bodyPr/>
            <a:lstStyle/>
            <a:p>
              <a:endParaRPr lang="nb-NO"/>
            </a:p>
          </p:txBody>
        </p:sp>
        <p:sp>
          <p:nvSpPr>
            <p:cNvPr id="7" name="Freeform 7"/>
            <p:cNvSpPr/>
            <p:nvPr/>
          </p:nvSpPr>
          <p:spPr>
            <a:xfrm>
              <a:off x="2540" y="1270"/>
              <a:ext cx="13709649" cy="24377650"/>
            </a:xfrm>
            <a:custGeom>
              <a:avLst/>
              <a:gdLst/>
              <a:ahLst/>
              <a:cxnLst/>
              <a:rect l="l" t="t" r="r" b="b"/>
              <a:pathLst>
                <a:path w="13709649" h="24377650">
                  <a:moveTo>
                    <a:pt x="13709649" y="24377650"/>
                  </a:moveTo>
                  <a:lnTo>
                    <a:pt x="0" y="24377650"/>
                  </a:lnTo>
                  <a:lnTo>
                    <a:pt x="0" y="0"/>
                  </a:lnTo>
                  <a:lnTo>
                    <a:pt x="13709649" y="0"/>
                  </a:lnTo>
                  <a:lnTo>
                    <a:pt x="13709649" y="24377650"/>
                  </a:lnTo>
                  <a:close/>
                </a:path>
              </a:pathLst>
            </a:custGeom>
            <a:blipFill>
              <a:blip r:embed="rId4"/>
              <a:stretch>
                <a:fillRect l="-10" r="-10"/>
              </a:stretch>
            </a:blipFill>
          </p:spPr>
          <p:txBody>
            <a:bodyPr/>
            <a:lstStyle/>
            <a:p>
              <a:endParaRPr lang="nb-NO"/>
            </a:p>
          </p:txBody>
        </p:sp>
      </p:grpSp>
      <p:sp>
        <p:nvSpPr>
          <p:cNvPr id="8" name="TextBox 8"/>
          <p:cNvSpPr txBox="1"/>
          <p:nvPr/>
        </p:nvSpPr>
        <p:spPr>
          <a:xfrm>
            <a:off x="5735142" y="3375746"/>
            <a:ext cx="6817715" cy="4544579"/>
          </a:xfrm>
          <a:prstGeom prst="rect">
            <a:avLst/>
          </a:prstGeom>
        </p:spPr>
        <p:txBody>
          <a:bodyPr lIns="0" tIns="0" rIns="0" bIns="0" rtlCol="0" anchor="t">
            <a:spAutoFit/>
          </a:bodyPr>
          <a:lstStyle/>
          <a:p>
            <a:pPr algn="ctr">
              <a:lnSpc>
                <a:spcPts val="7166"/>
              </a:lnSpc>
            </a:pPr>
            <a:r>
              <a:rPr lang="en-US" sz="5119" dirty="0" err="1">
                <a:solidFill>
                  <a:srgbClr val="000000"/>
                </a:solidFill>
                <a:latin typeface="Arimo"/>
                <a:ea typeface="Arimo"/>
                <a:cs typeface="Arimo"/>
                <a:sym typeface="Arimo"/>
              </a:rPr>
              <a:t>Ikke</a:t>
            </a:r>
            <a:r>
              <a:rPr lang="en-US" sz="5119" dirty="0">
                <a:solidFill>
                  <a:srgbClr val="000000"/>
                </a:solidFill>
                <a:latin typeface="Arimo"/>
                <a:ea typeface="Arimo"/>
                <a:cs typeface="Arimo"/>
                <a:sym typeface="Arimo"/>
              </a:rPr>
              <a:t> alle </a:t>
            </a:r>
            <a:r>
              <a:rPr lang="en-US" sz="5119" dirty="0" err="1">
                <a:solidFill>
                  <a:srgbClr val="000000"/>
                </a:solidFill>
                <a:latin typeface="Arimo"/>
                <a:ea typeface="Arimo"/>
                <a:cs typeface="Arimo"/>
                <a:sym typeface="Arimo"/>
              </a:rPr>
              <a:t>jenter</a:t>
            </a:r>
            <a:r>
              <a:rPr lang="en-US" sz="5119" dirty="0">
                <a:solidFill>
                  <a:srgbClr val="000000"/>
                </a:solidFill>
                <a:latin typeface="Arimo"/>
                <a:ea typeface="Arimo"/>
                <a:cs typeface="Arimo"/>
                <a:sym typeface="Arimo"/>
              </a:rPr>
              <a:t> og gutter </a:t>
            </a:r>
            <a:r>
              <a:rPr lang="en-US" sz="5119" dirty="0" err="1">
                <a:solidFill>
                  <a:srgbClr val="000000"/>
                </a:solidFill>
                <a:latin typeface="Arimo"/>
                <a:ea typeface="Arimo"/>
                <a:cs typeface="Arimo"/>
                <a:sym typeface="Arimo"/>
              </a:rPr>
              <a:t>gjør</a:t>
            </a:r>
            <a:r>
              <a:rPr lang="en-US" sz="5119" dirty="0">
                <a:solidFill>
                  <a:srgbClr val="000000"/>
                </a:solidFill>
                <a:latin typeface="Arimo"/>
                <a:ea typeface="Arimo"/>
                <a:cs typeface="Arimo"/>
                <a:sym typeface="Arimo"/>
              </a:rPr>
              <a:t> </a:t>
            </a:r>
            <a:r>
              <a:rPr lang="en-US" sz="5119" dirty="0" err="1">
                <a:solidFill>
                  <a:srgbClr val="000000"/>
                </a:solidFill>
                <a:latin typeface="Arimo"/>
                <a:ea typeface="Arimo"/>
                <a:cs typeface="Arimo"/>
                <a:sym typeface="Arimo"/>
              </a:rPr>
              <a:t>eller</a:t>
            </a:r>
            <a:r>
              <a:rPr lang="en-US" sz="5119" dirty="0">
                <a:solidFill>
                  <a:srgbClr val="000000"/>
                </a:solidFill>
                <a:latin typeface="Arimo"/>
                <a:ea typeface="Arimo"/>
                <a:cs typeface="Arimo"/>
                <a:sym typeface="Arimo"/>
              </a:rPr>
              <a:t> </a:t>
            </a:r>
            <a:r>
              <a:rPr lang="en-US" sz="5119" dirty="0" err="1">
                <a:solidFill>
                  <a:srgbClr val="000000"/>
                </a:solidFill>
                <a:latin typeface="Arimo"/>
                <a:ea typeface="Arimo"/>
                <a:cs typeface="Arimo"/>
                <a:sym typeface="Arimo"/>
              </a:rPr>
              <a:t>oppfører</a:t>
            </a:r>
            <a:r>
              <a:rPr lang="en-US" sz="5119" dirty="0">
                <a:solidFill>
                  <a:srgbClr val="000000"/>
                </a:solidFill>
                <a:latin typeface="Arimo"/>
                <a:ea typeface="Arimo"/>
                <a:cs typeface="Arimo"/>
                <a:sym typeface="Arimo"/>
              </a:rPr>
              <a:t> seg </a:t>
            </a:r>
            <a:r>
              <a:rPr lang="en-US" sz="5119" dirty="0" err="1">
                <a:solidFill>
                  <a:srgbClr val="000000"/>
                </a:solidFill>
                <a:latin typeface="Arimo"/>
                <a:ea typeface="Arimo"/>
                <a:cs typeface="Arimo"/>
                <a:sym typeface="Arimo"/>
              </a:rPr>
              <a:t>typisk</a:t>
            </a:r>
            <a:r>
              <a:rPr lang="en-US" sz="5119" dirty="0">
                <a:solidFill>
                  <a:srgbClr val="000000"/>
                </a:solidFill>
                <a:latin typeface="Arimo"/>
                <a:ea typeface="Arimo"/>
                <a:cs typeface="Arimo"/>
                <a:sym typeface="Arimo"/>
              </a:rPr>
              <a:t> for </a:t>
            </a:r>
            <a:r>
              <a:rPr lang="en-US" sz="5119" dirty="0" err="1">
                <a:solidFill>
                  <a:srgbClr val="000000"/>
                </a:solidFill>
                <a:latin typeface="Arimo"/>
                <a:ea typeface="Arimo"/>
                <a:cs typeface="Arimo"/>
                <a:sym typeface="Arimo"/>
              </a:rPr>
              <a:t>sitt</a:t>
            </a:r>
            <a:r>
              <a:rPr lang="en-US" sz="5119" dirty="0">
                <a:solidFill>
                  <a:srgbClr val="000000"/>
                </a:solidFill>
                <a:latin typeface="Arimo"/>
                <a:ea typeface="Arimo"/>
                <a:cs typeface="Arimo"/>
                <a:sym typeface="Arimo"/>
              </a:rPr>
              <a:t> </a:t>
            </a:r>
            <a:r>
              <a:rPr lang="en-US" sz="5119" dirty="0" err="1">
                <a:solidFill>
                  <a:srgbClr val="000000"/>
                </a:solidFill>
                <a:latin typeface="Arimo"/>
                <a:ea typeface="Arimo"/>
                <a:cs typeface="Arimo"/>
                <a:sym typeface="Arimo"/>
              </a:rPr>
              <a:t>kjønn</a:t>
            </a:r>
            <a:r>
              <a:rPr lang="en-US" sz="5119" dirty="0">
                <a:solidFill>
                  <a:srgbClr val="000000"/>
                </a:solidFill>
                <a:latin typeface="Arimo"/>
                <a:ea typeface="Arimo"/>
                <a:cs typeface="Arimo"/>
                <a:sym typeface="Arimo"/>
              </a:rPr>
              <a:t>.</a:t>
            </a:r>
          </a:p>
          <a:p>
            <a:pPr algn="ctr">
              <a:lnSpc>
                <a:spcPts val="7166"/>
              </a:lnSpc>
            </a:pPr>
            <a:endParaRPr lang="en-US" sz="5119" dirty="0">
              <a:solidFill>
                <a:srgbClr val="000000"/>
              </a:solidFill>
              <a:latin typeface="Arimo"/>
              <a:ea typeface="Arimo"/>
              <a:cs typeface="Arimo"/>
              <a:sym typeface="Arimo"/>
            </a:endParaRPr>
          </a:p>
        </p:txBody>
      </p:sp>
      <p:grpSp>
        <p:nvGrpSpPr>
          <p:cNvPr id="9" name="Group 9"/>
          <p:cNvGrpSpPr/>
          <p:nvPr/>
        </p:nvGrpSpPr>
        <p:grpSpPr>
          <a:xfrm>
            <a:off x="522582" y="301874"/>
            <a:ext cx="17242836" cy="2545488"/>
            <a:chOff x="0" y="0"/>
            <a:chExt cx="4541323" cy="670417"/>
          </a:xfrm>
        </p:grpSpPr>
        <p:sp>
          <p:nvSpPr>
            <p:cNvPr id="10" name="Freeform 10"/>
            <p:cNvSpPr/>
            <p:nvPr/>
          </p:nvSpPr>
          <p:spPr>
            <a:xfrm>
              <a:off x="0" y="0"/>
              <a:ext cx="4541323" cy="670416"/>
            </a:xfrm>
            <a:custGeom>
              <a:avLst/>
              <a:gdLst/>
              <a:ahLst/>
              <a:cxnLst/>
              <a:rect l="l" t="t" r="r" b="b"/>
              <a:pathLst>
                <a:path w="4541323" h="670416">
                  <a:moveTo>
                    <a:pt x="0" y="0"/>
                  </a:moveTo>
                  <a:lnTo>
                    <a:pt x="4541323" y="0"/>
                  </a:lnTo>
                  <a:lnTo>
                    <a:pt x="4541323" y="670416"/>
                  </a:lnTo>
                  <a:lnTo>
                    <a:pt x="0" y="670416"/>
                  </a:lnTo>
                  <a:close/>
                </a:path>
              </a:pathLst>
            </a:custGeom>
            <a:solidFill>
              <a:srgbClr val="FFFFFF"/>
            </a:solidFill>
          </p:spPr>
          <p:txBody>
            <a:bodyPr/>
            <a:lstStyle/>
            <a:p>
              <a:endParaRPr lang="nb-NO"/>
            </a:p>
          </p:txBody>
        </p:sp>
        <p:sp>
          <p:nvSpPr>
            <p:cNvPr id="11" name="TextBox 11"/>
            <p:cNvSpPr txBox="1"/>
            <p:nvPr/>
          </p:nvSpPr>
          <p:spPr>
            <a:xfrm>
              <a:off x="0" y="-47625"/>
              <a:ext cx="4541323" cy="718042"/>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0" y="326362"/>
            <a:ext cx="18288000" cy="2363458"/>
          </a:xfrm>
          <a:prstGeom prst="rect">
            <a:avLst/>
          </a:prstGeom>
        </p:spPr>
        <p:txBody>
          <a:bodyPr lIns="0" tIns="0" rIns="0" bIns="0" rtlCol="0" anchor="t">
            <a:spAutoFit/>
          </a:bodyPr>
          <a:lstStyle/>
          <a:p>
            <a:pPr algn="ctr">
              <a:lnSpc>
                <a:spcPts val="9380"/>
              </a:lnSpc>
            </a:pPr>
            <a:r>
              <a:rPr lang="en-US" sz="6700" b="1">
                <a:solidFill>
                  <a:srgbClr val="000000"/>
                </a:solidFill>
                <a:latin typeface="Arimo Bold"/>
                <a:ea typeface="Arimo Bold"/>
                <a:cs typeface="Arimo Bold"/>
                <a:sym typeface="Arimo Bold"/>
              </a:rPr>
              <a:t>Ikke alle føler de passer inn i typiske kjønnsroller eller stereotypier</a:t>
            </a:r>
          </a:p>
        </p:txBody>
      </p:sp>
      <p:sp>
        <p:nvSpPr>
          <p:cNvPr id="13" name="TextBox 13"/>
          <p:cNvSpPr txBox="1"/>
          <p:nvPr/>
        </p:nvSpPr>
        <p:spPr>
          <a:xfrm>
            <a:off x="5344617" y="7796499"/>
            <a:ext cx="7901246" cy="1803552"/>
          </a:xfrm>
          <a:prstGeom prst="rect">
            <a:avLst/>
          </a:prstGeom>
        </p:spPr>
        <p:txBody>
          <a:bodyPr lIns="0" tIns="0" rIns="0" bIns="0" rtlCol="0" anchor="t">
            <a:spAutoFit/>
          </a:bodyPr>
          <a:lstStyle/>
          <a:p>
            <a:pPr algn="ctr">
              <a:lnSpc>
                <a:spcPts val="7166"/>
              </a:lnSpc>
            </a:pPr>
            <a:r>
              <a:rPr lang="en-US" sz="5118" dirty="0" err="1">
                <a:solidFill>
                  <a:srgbClr val="FFFFFF"/>
                </a:solidFill>
                <a:latin typeface="Arimo"/>
                <a:ea typeface="Arimo"/>
                <a:cs typeface="Arimo"/>
                <a:sym typeface="Arimo"/>
              </a:rPr>
              <a:t>Hvorfor</a:t>
            </a:r>
            <a:r>
              <a:rPr lang="en-US" sz="5118" dirty="0">
                <a:solidFill>
                  <a:srgbClr val="FFFFFF"/>
                </a:solidFill>
                <a:latin typeface="Arimo"/>
                <a:ea typeface="Arimo"/>
                <a:cs typeface="Arimo"/>
                <a:sym typeface="Arimo"/>
              </a:rPr>
              <a:t> </a:t>
            </a:r>
            <a:r>
              <a:rPr lang="en-US" sz="5118" dirty="0" err="1">
                <a:solidFill>
                  <a:srgbClr val="FFFFFF"/>
                </a:solidFill>
                <a:latin typeface="Arimo"/>
                <a:ea typeface="Arimo"/>
                <a:cs typeface="Arimo"/>
                <a:sym typeface="Arimo"/>
              </a:rPr>
              <a:t>tenker</a:t>
            </a:r>
            <a:r>
              <a:rPr lang="en-US" sz="5118" dirty="0">
                <a:solidFill>
                  <a:srgbClr val="FFFFFF"/>
                </a:solidFill>
                <a:latin typeface="Arimo"/>
                <a:ea typeface="Arimo"/>
                <a:cs typeface="Arimo"/>
                <a:sym typeface="Arimo"/>
              </a:rPr>
              <a:t> man at </a:t>
            </a:r>
            <a:r>
              <a:rPr lang="en-US" sz="5118" dirty="0" err="1">
                <a:solidFill>
                  <a:srgbClr val="FFFFFF"/>
                </a:solidFill>
                <a:latin typeface="Arimo"/>
                <a:ea typeface="Arimo"/>
                <a:cs typeface="Arimo"/>
                <a:sym typeface="Arimo"/>
              </a:rPr>
              <a:t>kjønn</a:t>
            </a:r>
            <a:r>
              <a:rPr lang="en-US" sz="5118" dirty="0">
                <a:solidFill>
                  <a:srgbClr val="FFFFFF"/>
                </a:solidFill>
                <a:latin typeface="Arimo"/>
                <a:ea typeface="Arimo"/>
                <a:cs typeface="Arimo"/>
                <a:sym typeface="Arimo"/>
              </a:rPr>
              <a:t> er </a:t>
            </a:r>
            <a:r>
              <a:rPr lang="en-US" sz="5118" dirty="0" err="1">
                <a:solidFill>
                  <a:srgbClr val="FFFFFF"/>
                </a:solidFill>
                <a:latin typeface="Arimo"/>
                <a:ea typeface="Arimo"/>
                <a:cs typeface="Arimo"/>
                <a:sym typeface="Arimo"/>
              </a:rPr>
              <a:t>noe</a:t>
            </a:r>
            <a:r>
              <a:rPr lang="en-US" sz="5118" dirty="0">
                <a:solidFill>
                  <a:srgbClr val="FFFFFF"/>
                </a:solidFill>
                <a:latin typeface="Arimo"/>
                <a:ea typeface="Arimo"/>
                <a:cs typeface="Arimo"/>
                <a:sym typeface="Arimo"/>
              </a:rPr>
              <a:t> man GJØR?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p:nvPr/>
        </p:nvGrpSpPr>
        <p:grpSpPr>
          <a:xfrm>
            <a:off x="7600950" y="2298150"/>
            <a:ext cx="3086100" cy="7988850"/>
            <a:chOff x="0" y="0"/>
            <a:chExt cx="812800" cy="2104059"/>
          </a:xfrm>
        </p:grpSpPr>
        <p:sp>
          <p:nvSpPr>
            <p:cNvPr id="3" name="Freeform 3"/>
            <p:cNvSpPr/>
            <p:nvPr/>
          </p:nvSpPr>
          <p:spPr>
            <a:xfrm>
              <a:off x="0" y="0"/>
              <a:ext cx="812800" cy="2104059"/>
            </a:xfrm>
            <a:custGeom>
              <a:avLst/>
              <a:gdLst/>
              <a:ahLst/>
              <a:cxnLst/>
              <a:rect l="l" t="t" r="r" b="b"/>
              <a:pathLst>
                <a:path w="812800" h="2104059">
                  <a:moveTo>
                    <a:pt x="0" y="0"/>
                  </a:moveTo>
                  <a:lnTo>
                    <a:pt x="812800" y="0"/>
                  </a:lnTo>
                  <a:lnTo>
                    <a:pt x="812800" y="2104059"/>
                  </a:lnTo>
                  <a:lnTo>
                    <a:pt x="0" y="2104059"/>
                  </a:lnTo>
                  <a:close/>
                </a:path>
              </a:pathLst>
            </a:custGeom>
            <a:solidFill>
              <a:srgbClr val="EFA7C4"/>
            </a:solidFill>
          </p:spPr>
          <p:txBody>
            <a:bodyPr/>
            <a:lstStyle/>
            <a:p>
              <a:endParaRPr lang="nb-NO"/>
            </a:p>
          </p:txBody>
        </p:sp>
        <p:sp>
          <p:nvSpPr>
            <p:cNvPr id="4" name="TextBox 4"/>
            <p:cNvSpPr txBox="1"/>
            <p:nvPr/>
          </p:nvSpPr>
          <p:spPr>
            <a:xfrm>
              <a:off x="0" y="-47625"/>
              <a:ext cx="812800" cy="215168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6022" y="6663196"/>
            <a:ext cx="1282698" cy="1282698"/>
          </a:xfrm>
          <a:custGeom>
            <a:avLst/>
            <a:gdLst/>
            <a:ahLst/>
            <a:cxnLst/>
            <a:rect l="l" t="t" r="r" b="b"/>
            <a:pathLst>
              <a:path w="1282698" h="1282698">
                <a:moveTo>
                  <a:pt x="0" y="0"/>
                </a:moveTo>
                <a:lnTo>
                  <a:pt x="1282699" y="0"/>
                </a:lnTo>
                <a:lnTo>
                  <a:pt x="1282699" y="1282698"/>
                </a:lnTo>
                <a:lnTo>
                  <a:pt x="0" y="1282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6" name="Freeform 6"/>
          <p:cNvSpPr/>
          <p:nvPr/>
        </p:nvSpPr>
        <p:spPr>
          <a:xfrm>
            <a:off x="7755422" y="4879260"/>
            <a:ext cx="1363756" cy="1363756"/>
          </a:xfrm>
          <a:custGeom>
            <a:avLst/>
            <a:gdLst/>
            <a:ahLst/>
            <a:cxnLst/>
            <a:rect l="l" t="t" r="r" b="b"/>
            <a:pathLst>
              <a:path w="1363756" h="1363756">
                <a:moveTo>
                  <a:pt x="0" y="0"/>
                </a:moveTo>
                <a:lnTo>
                  <a:pt x="1363756" y="0"/>
                </a:lnTo>
                <a:lnTo>
                  <a:pt x="1363756" y="1363755"/>
                </a:lnTo>
                <a:lnTo>
                  <a:pt x="0" y="13637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7" name="Freeform 7"/>
          <p:cNvSpPr/>
          <p:nvPr/>
        </p:nvSpPr>
        <p:spPr>
          <a:xfrm>
            <a:off x="14148316" y="2395907"/>
            <a:ext cx="2950230" cy="2950230"/>
          </a:xfrm>
          <a:custGeom>
            <a:avLst/>
            <a:gdLst/>
            <a:ahLst/>
            <a:cxnLst/>
            <a:rect l="l" t="t" r="r" b="b"/>
            <a:pathLst>
              <a:path w="2950230" h="2950230">
                <a:moveTo>
                  <a:pt x="0" y="0"/>
                </a:moveTo>
                <a:lnTo>
                  <a:pt x="2950230" y="0"/>
                </a:lnTo>
                <a:lnTo>
                  <a:pt x="2950230" y="2950229"/>
                </a:lnTo>
                <a:lnTo>
                  <a:pt x="0" y="29502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8" name="Freeform 8"/>
          <p:cNvSpPr/>
          <p:nvPr/>
        </p:nvSpPr>
        <p:spPr>
          <a:xfrm>
            <a:off x="7730600" y="8352827"/>
            <a:ext cx="1413400" cy="1413400"/>
          </a:xfrm>
          <a:custGeom>
            <a:avLst/>
            <a:gdLst/>
            <a:ahLst/>
            <a:cxnLst/>
            <a:rect l="l" t="t" r="r" b="b"/>
            <a:pathLst>
              <a:path w="1413400" h="1413400">
                <a:moveTo>
                  <a:pt x="0" y="0"/>
                </a:moveTo>
                <a:lnTo>
                  <a:pt x="1413400" y="0"/>
                </a:lnTo>
                <a:lnTo>
                  <a:pt x="1413400" y="1413399"/>
                </a:lnTo>
                <a:lnTo>
                  <a:pt x="0" y="1413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9" name="Freeform 9"/>
          <p:cNvSpPr/>
          <p:nvPr/>
        </p:nvSpPr>
        <p:spPr>
          <a:xfrm>
            <a:off x="9144000" y="8096177"/>
            <a:ext cx="1670049" cy="1670049"/>
          </a:xfrm>
          <a:custGeom>
            <a:avLst/>
            <a:gdLst/>
            <a:ahLst/>
            <a:cxnLst/>
            <a:rect l="l" t="t" r="r" b="b"/>
            <a:pathLst>
              <a:path w="1670049" h="1670049">
                <a:moveTo>
                  <a:pt x="0" y="0"/>
                </a:moveTo>
                <a:lnTo>
                  <a:pt x="1670049" y="0"/>
                </a:lnTo>
                <a:lnTo>
                  <a:pt x="1670049" y="1670049"/>
                </a:lnTo>
                <a:lnTo>
                  <a:pt x="0" y="16700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b-NO"/>
          </a:p>
        </p:txBody>
      </p:sp>
      <p:sp>
        <p:nvSpPr>
          <p:cNvPr id="10" name="Freeform 10"/>
          <p:cNvSpPr/>
          <p:nvPr/>
        </p:nvSpPr>
        <p:spPr>
          <a:xfrm>
            <a:off x="7755422" y="6663196"/>
            <a:ext cx="1269450" cy="1269450"/>
          </a:xfrm>
          <a:custGeom>
            <a:avLst/>
            <a:gdLst/>
            <a:ahLst/>
            <a:cxnLst/>
            <a:rect l="l" t="t" r="r" b="b"/>
            <a:pathLst>
              <a:path w="1269450" h="1269450">
                <a:moveTo>
                  <a:pt x="0" y="0"/>
                </a:moveTo>
                <a:lnTo>
                  <a:pt x="1269451" y="0"/>
                </a:lnTo>
                <a:lnTo>
                  <a:pt x="1269451" y="1269450"/>
                </a:lnTo>
                <a:lnTo>
                  <a:pt x="0" y="12694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b-NO"/>
          </a:p>
        </p:txBody>
      </p:sp>
      <p:sp>
        <p:nvSpPr>
          <p:cNvPr id="11" name="Freeform 11"/>
          <p:cNvSpPr/>
          <p:nvPr/>
        </p:nvSpPr>
        <p:spPr>
          <a:xfrm>
            <a:off x="9144000" y="5143500"/>
            <a:ext cx="1284721" cy="1284721"/>
          </a:xfrm>
          <a:custGeom>
            <a:avLst/>
            <a:gdLst/>
            <a:ahLst/>
            <a:cxnLst/>
            <a:rect l="l" t="t" r="r" b="b"/>
            <a:pathLst>
              <a:path w="1284721" h="1284721">
                <a:moveTo>
                  <a:pt x="0" y="0"/>
                </a:moveTo>
                <a:lnTo>
                  <a:pt x="1284721" y="0"/>
                </a:lnTo>
                <a:lnTo>
                  <a:pt x="1284721" y="1284721"/>
                </a:lnTo>
                <a:lnTo>
                  <a:pt x="0" y="12847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b-NO"/>
          </a:p>
        </p:txBody>
      </p:sp>
      <p:sp>
        <p:nvSpPr>
          <p:cNvPr id="12" name="Freeform 12"/>
          <p:cNvSpPr/>
          <p:nvPr/>
        </p:nvSpPr>
        <p:spPr>
          <a:xfrm>
            <a:off x="531964" y="2298150"/>
            <a:ext cx="3047986" cy="3047986"/>
          </a:xfrm>
          <a:custGeom>
            <a:avLst/>
            <a:gdLst/>
            <a:ahLst/>
            <a:cxnLst/>
            <a:rect l="l" t="t" r="r" b="b"/>
            <a:pathLst>
              <a:path w="3047986" h="3047986">
                <a:moveTo>
                  <a:pt x="0" y="0"/>
                </a:moveTo>
                <a:lnTo>
                  <a:pt x="3047986" y="0"/>
                </a:lnTo>
                <a:lnTo>
                  <a:pt x="3047986" y="3047986"/>
                </a:lnTo>
                <a:lnTo>
                  <a:pt x="0" y="304798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b-NO"/>
          </a:p>
        </p:txBody>
      </p:sp>
      <p:sp>
        <p:nvSpPr>
          <p:cNvPr id="13" name="Freeform 13"/>
          <p:cNvSpPr/>
          <p:nvPr/>
        </p:nvSpPr>
        <p:spPr>
          <a:xfrm>
            <a:off x="3854580" y="5346136"/>
            <a:ext cx="3031995" cy="3031995"/>
          </a:xfrm>
          <a:custGeom>
            <a:avLst/>
            <a:gdLst/>
            <a:ahLst/>
            <a:cxnLst/>
            <a:rect l="l" t="t" r="r" b="b"/>
            <a:pathLst>
              <a:path w="3031995" h="3031995">
                <a:moveTo>
                  <a:pt x="0" y="0"/>
                </a:moveTo>
                <a:lnTo>
                  <a:pt x="3031995" y="0"/>
                </a:lnTo>
                <a:lnTo>
                  <a:pt x="3031995" y="3031996"/>
                </a:lnTo>
                <a:lnTo>
                  <a:pt x="0" y="303199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b-NO"/>
          </a:p>
        </p:txBody>
      </p:sp>
      <p:sp>
        <p:nvSpPr>
          <p:cNvPr id="14" name="Freeform 14"/>
          <p:cNvSpPr/>
          <p:nvPr/>
        </p:nvSpPr>
        <p:spPr>
          <a:xfrm>
            <a:off x="15145570" y="7312382"/>
            <a:ext cx="2465322" cy="2465322"/>
          </a:xfrm>
          <a:custGeom>
            <a:avLst/>
            <a:gdLst/>
            <a:ahLst/>
            <a:cxnLst/>
            <a:rect l="l" t="t" r="r" b="b"/>
            <a:pathLst>
              <a:path w="2465322" h="2465322">
                <a:moveTo>
                  <a:pt x="0" y="0"/>
                </a:moveTo>
                <a:lnTo>
                  <a:pt x="2465322" y="0"/>
                </a:lnTo>
                <a:lnTo>
                  <a:pt x="2465322" y="2465322"/>
                </a:lnTo>
                <a:lnTo>
                  <a:pt x="0" y="246532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nb-NO"/>
          </a:p>
        </p:txBody>
      </p:sp>
      <p:grpSp>
        <p:nvGrpSpPr>
          <p:cNvPr id="15" name="Group 15"/>
          <p:cNvGrpSpPr/>
          <p:nvPr/>
        </p:nvGrpSpPr>
        <p:grpSpPr>
          <a:xfrm>
            <a:off x="3547237" y="182521"/>
            <a:ext cx="11143882" cy="1453652"/>
            <a:chOff x="0" y="0"/>
            <a:chExt cx="2935014" cy="382855"/>
          </a:xfrm>
        </p:grpSpPr>
        <p:sp>
          <p:nvSpPr>
            <p:cNvPr id="16" name="Freeform 16"/>
            <p:cNvSpPr/>
            <p:nvPr/>
          </p:nvSpPr>
          <p:spPr>
            <a:xfrm>
              <a:off x="0" y="0"/>
              <a:ext cx="2935014" cy="382855"/>
            </a:xfrm>
            <a:custGeom>
              <a:avLst/>
              <a:gdLst/>
              <a:ahLst/>
              <a:cxnLst/>
              <a:rect l="l" t="t" r="r" b="b"/>
              <a:pathLst>
                <a:path w="2935014" h="382855">
                  <a:moveTo>
                    <a:pt x="0" y="0"/>
                  </a:moveTo>
                  <a:lnTo>
                    <a:pt x="2935014" y="0"/>
                  </a:lnTo>
                  <a:lnTo>
                    <a:pt x="2935014" y="382855"/>
                  </a:lnTo>
                  <a:lnTo>
                    <a:pt x="0" y="382855"/>
                  </a:lnTo>
                  <a:close/>
                </a:path>
              </a:pathLst>
            </a:custGeom>
            <a:solidFill>
              <a:srgbClr val="FFFFFF"/>
            </a:solidFill>
          </p:spPr>
          <p:txBody>
            <a:bodyPr/>
            <a:lstStyle/>
            <a:p>
              <a:endParaRPr lang="nb-NO"/>
            </a:p>
          </p:txBody>
        </p:sp>
        <p:sp>
          <p:nvSpPr>
            <p:cNvPr id="17" name="TextBox 17"/>
            <p:cNvSpPr txBox="1"/>
            <p:nvPr/>
          </p:nvSpPr>
          <p:spPr>
            <a:xfrm>
              <a:off x="0" y="-47625"/>
              <a:ext cx="2935014" cy="43048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945887" y="8517759"/>
            <a:ext cx="4157426" cy="1481083"/>
          </a:xfrm>
          <a:custGeom>
            <a:avLst/>
            <a:gdLst/>
            <a:ahLst/>
            <a:cxnLst/>
            <a:rect l="l" t="t" r="r" b="b"/>
            <a:pathLst>
              <a:path w="4157426" h="1481083">
                <a:moveTo>
                  <a:pt x="0" y="0"/>
                </a:moveTo>
                <a:lnTo>
                  <a:pt x="4157426" y="0"/>
                </a:lnTo>
                <a:lnTo>
                  <a:pt x="4157426" y="1481082"/>
                </a:lnTo>
                <a:lnTo>
                  <a:pt x="0" y="14810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nb-NO"/>
          </a:p>
        </p:txBody>
      </p:sp>
      <p:sp>
        <p:nvSpPr>
          <p:cNvPr id="19" name="Freeform 19"/>
          <p:cNvSpPr/>
          <p:nvPr/>
        </p:nvSpPr>
        <p:spPr>
          <a:xfrm>
            <a:off x="7994966" y="1842963"/>
            <a:ext cx="2248424" cy="3262885"/>
          </a:xfrm>
          <a:custGeom>
            <a:avLst/>
            <a:gdLst/>
            <a:ahLst/>
            <a:cxnLst/>
            <a:rect l="l" t="t" r="r" b="b"/>
            <a:pathLst>
              <a:path w="2248424" h="3262885">
                <a:moveTo>
                  <a:pt x="0" y="0"/>
                </a:moveTo>
                <a:lnTo>
                  <a:pt x="2248424" y="0"/>
                </a:lnTo>
                <a:lnTo>
                  <a:pt x="2248424" y="3262885"/>
                </a:lnTo>
                <a:lnTo>
                  <a:pt x="0" y="326288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nb-NO"/>
          </a:p>
        </p:txBody>
      </p:sp>
      <p:sp>
        <p:nvSpPr>
          <p:cNvPr id="20" name="Freeform 20"/>
          <p:cNvSpPr/>
          <p:nvPr/>
        </p:nvSpPr>
        <p:spPr>
          <a:xfrm>
            <a:off x="7542157" y="1991690"/>
            <a:ext cx="2965431" cy="2965431"/>
          </a:xfrm>
          <a:custGeom>
            <a:avLst/>
            <a:gdLst/>
            <a:ahLst/>
            <a:cxnLst/>
            <a:rect l="l" t="t" r="r" b="b"/>
            <a:pathLst>
              <a:path w="2965431" h="2965431">
                <a:moveTo>
                  <a:pt x="0" y="0"/>
                </a:moveTo>
                <a:lnTo>
                  <a:pt x="2965431" y="0"/>
                </a:lnTo>
                <a:lnTo>
                  <a:pt x="2965431" y="2965431"/>
                </a:lnTo>
                <a:lnTo>
                  <a:pt x="0" y="296543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nb-NO"/>
          </a:p>
        </p:txBody>
      </p:sp>
      <p:sp>
        <p:nvSpPr>
          <p:cNvPr id="21" name="Freeform 21"/>
          <p:cNvSpPr/>
          <p:nvPr/>
        </p:nvSpPr>
        <p:spPr>
          <a:xfrm rot="375491">
            <a:off x="4417018" y="3147157"/>
            <a:ext cx="2389105" cy="1606673"/>
          </a:xfrm>
          <a:custGeom>
            <a:avLst/>
            <a:gdLst/>
            <a:ahLst/>
            <a:cxnLst/>
            <a:rect l="l" t="t" r="r" b="b"/>
            <a:pathLst>
              <a:path w="2389105" h="1606673">
                <a:moveTo>
                  <a:pt x="0" y="0"/>
                </a:moveTo>
                <a:lnTo>
                  <a:pt x="2389105" y="0"/>
                </a:lnTo>
                <a:lnTo>
                  <a:pt x="2389105" y="1606673"/>
                </a:lnTo>
                <a:lnTo>
                  <a:pt x="0" y="160667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nb-NO"/>
          </a:p>
        </p:txBody>
      </p:sp>
      <p:sp>
        <p:nvSpPr>
          <p:cNvPr id="22" name="Freeform 22"/>
          <p:cNvSpPr/>
          <p:nvPr/>
        </p:nvSpPr>
        <p:spPr>
          <a:xfrm>
            <a:off x="11704649" y="5477283"/>
            <a:ext cx="2423321" cy="2371826"/>
          </a:xfrm>
          <a:custGeom>
            <a:avLst/>
            <a:gdLst/>
            <a:ahLst/>
            <a:cxnLst/>
            <a:rect l="l" t="t" r="r" b="b"/>
            <a:pathLst>
              <a:path w="2423321" h="2371826">
                <a:moveTo>
                  <a:pt x="0" y="0"/>
                </a:moveTo>
                <a:lnTo>
                  <a:pt x="2423322" y="0"/>
                </a:lnTo>
                <a:lnTo>
                  <a:pt x="2423322" y="2371826"/>
                </a:lnTo>
                <a:lnTo>
                  <a:pt x="0" y="237182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nb-NO"/>
          </a:p>
        </p:txBody>
      </p:sp>
      <p:sp>
        <p:nvSpPr>
          <p:cNvPr id="23" name="TextBox 23"/>
          <p:cNvSpPr txBox="1"/>
          <p:nvPr/>
        </p:nvSpPr>
        <p:spPr>
          <a:xfrm>
            <a:off x="4143728" y="54569"/>
            <a:ext cx="10004588" cy="1397868"/>
          </a:xfrm>
          <a:prstGeom prst="rect">
            <a:avLst/>
          </a:prstGeom>
        </p:spPr>
        <p:txBody>
          <a:bodyPr lIns="0" tIns="0" rIns="0" bIns="0" rtlCol="0" anchor="t">
            <a:spAutoFit/>
          </a:bodyPr>
          <a:lstStyle/>
          <a:p>
            <a:pPr algn="ctr">
              <a:lnSpc>
                <a:spcPts val="11148"/>
              </a:lnSpc>
              <a:spcBef>
                <a:spcPct val="0"/>
              </a:spcBef>
            </a:pPr>
            <a:r>
              <a:rPr lang="en-US" sz="7962" b="1">
                <a:solidFill>
                  <a:srgbClr val="000000"/>
                </a:solidFill>
                <a:latin typeface="Arimo Bold"/>
                <a:ea typeface="Arimo Bold"/>
                <a:cs typeface="Arimo Bold"/>
                <a:sym typeface="Arimo Bold"/>
              </a:rPr>
              <a:t>Må jenter være slik?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p:nvPr/>
        </p:nvGrpSpPr>
        <p:grpSpPr>
          <a:xfrm>
            <a:off x="0" y="2298150"/>
            <a:ext cx="18398116" cy="7988850"/>
            <a:chOff x="0" y="0"/>
            <a:chExt cx="4845594" cy="2104059"/>
          </a:xfrm>
        </p:grpSpPr>
        <p:sp>
          <p:nvSpPr>
            <p:cNvPr id="3" name="Freeform 3"/>
            <p:cNvSpPr/>
            <p:nvPr/>
          </p:nvSpPr>
          <p:spPr>
            <a:xfrm>
              <a:off x="0" y="0"/>
              <a:ext cx="4845594" cy="2104059"/>
            </a:xfrm>
            <a:custGeom>
              <a:avLst/>
              <a:gdLst/>
              <a:ahLst/>
              <a:cxnLst/>
              <a:rect l="l" t="t" r="r" b="b"/>
              <a:pathLst>
                <a:path w="4845594" h="2104059">
                  <a:moveTo>
                    <a:pt x="0" y="0"/>
                  </a:moveTo>
                  <a:lnTo>
                    <a:pt x="4845594" y="0"/>
                  </a:lnTo>
                  <a:lnTo>
                    <a:pt x="4845594" y="2104059"/>
                  </a:lnTo>
                  <a:lnTo>
                    <a:pt x="0" y="2104059"/>
                  </a:lnTo>
                  <a:close/>
                </a:path>
              </a:pathLst>
            </a:custGeom>
            <a:solidFill>
              <a:srgbClr val="EFA7C4"/>
            </a:solidFill>
          </p:spPr>
          <p:txBody>
            <a:bodyPr/>
            <a:lstStyle/>
            <a:p>
              <a:endParaRPr lang="nb-NO"/>
            </a:p>
          </p:txBody>
        </p:sp>
        <p:sp>
          <p:nvSpPr>
            <p:cNvPr id="4" name="TextBox 4"/>
            <p:cNvSpPr txBox="1"/>
            <p:nvPr/>
          </p:nvSpPr>
          <p:spPr>
            <a:xfrm>
              <a:off x="0" y="-47625"/>
              <a:ext cx="4845594" cy="215168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146022" y="6663196"/>
            <a:ext cx="1282698" cy="1282698"/>
          </a:xfrm>
          <a:custGeom>
            <a:avLst/>
            <a:gdLst/>
            <a:ahLst/>
            <a:cxnLst/>
            <a:rect l="l" t="t" r="r" b="b"/>
            <a:pathLst>
              <a:path w="1282698" h="1282698">
                <a:moveTo>
                  <a:pt x="0" y="0"/>
                </a:moveTo>
                <a:lnTo>
                  <a:pt x="1282699" y="0"/>
                </a:lnTo>
                <a:lnTo>
                  <a:pt x="1282699" y="1282698"/>
                </a:lnTo>
                <a:lnTo>
                  <a:pt x="0" y="1282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6" name="Freeform 6"/>
          <p:cNvSpPr/>
          <p:nvPr/>
        </p:nvSpPr>
        <p:spPr>
          <a:xfrm>
            <a:off x="7755422" y="4879260"/>
            <a:ext cx="1363756" cy="1363756"/>
          </a:xfrm>
          <a:custGeom>
            <a:avLst/>
            <a:gdLst/>
            <a:ahLst/>
            <a:cxnLst/>
            <a:rect l="l" t="t" r="r" b="b"/>
            <a:pathLst>
              <a:path w="1363756" h="1363756">
                <a:moveTo>
                  <a:pt x="0" y="0"/>
                </a:moveTo>
                <a:lnTo>
                  <a:pt x="1363756" y="0"/>
                </a:lnTo>
                <a:lnTo>
                  <a:pt x="1363756" y="1363755"/>
                </a:lnTo>
                <a:lnTo>
                  <a:pt x="0" y="13637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7" name="Freeform 7"/>
          <p:cNvSpPr/>
          <p:nvPr/>
        </p:nvSpPr>
        <p:spPr>
          <a:xfrm>
            <a:off x="13467404" y="3162837"/>
            <a:ext cx="2731544" cy="2731544"/>
          </a:xfrm>
          <a:custGeom>
            <a:avLst/>
            <a:gdLst/>
            <a:ahLst/>
            <a:cxnLst/>
            <a:rect l="l" t="t" r="r" b="b"/>
            <a:pathLst>
              <a:path w="2731544" h="2731544">
                <a:moveTo>
                  <a:pt x="0" y="0"/>
                </a:moveTo>
                <a:lnTo>
                  <a:pt x="2731544" y="0"/>
                </a:lnTo>
                <a:lnTo>
                  <a:pt x="2731544" y="2731544"/>
                </a:lnTo>
                <a:lnTo>
                  <a:pt x="0" y="27315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8" name="Freeform 8"/>
          <p:cNvSpPr/>
          <p:nvPr/>
        </p:nvSpPr>
        <p:spPr>
          <a:xfrm>
            <a:off x="7730600" y="8352827"/>
            <a:ext cx="1413400" cy="1413400"/>
          </a:xfrm>
          <a:custGeom>
            <a:avLst/>
            <a:gdLst/>
            <a:ahLst/>
            <a:cxnLst/>
            <a:rect l="l" t="t" r="r" b="b"/>
            <a:pathLst>
              <a:path w="1413400" h="1413400">
                <a:moveTo>
                  <a:pt x="0" y="0"/>
                </a:moveTo>
                <a:lnTo>
                  <a:pt x="1413400" y="0"/>
                </a:lnTo>
                <a:lnTo>
                  <a:pt x="1413400" y="1413399"/>
                </a:lnTo>
                <a:lnTo>
                  <a:pt x="0" y="14133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9" name="Freeform 9"/>
          <p:cNvSpPr/>
          <p:nvPr/>
        </p:nvSpPr>
        <p:spPr>
          <a:xfrm>
            <a:off x="9144000" y="8096177"/>
            <a:ext cx="1670049" cy="1670049"/>
          </a:xfrm>
          <a:custGeom>
            <a:avLst/>
            <a:gdLst/>
            <a:ahLst/>
            <a:cxnLst/>
            <a:rect l="l" t="t" r="r" b="b"/>
            <a:pathLst>
              <a:path w="1670049" h="1670049">
                <a:moveTo>
                  <a:pt x="0" y="0"/>
                </a:moveTo>
                <a:lnTo>
                  <a:pt x="1670049" y="0"/>
                </a:lnTo>
                <a:lnTo>
                  <a:pt x="1670049" y="1670049"/>
                </a:lnTo>
                <a:lnTo>
                  <a:pt x="0" y="16700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b-NO"/>
          </a:p>
        </p:txBody>
      </p:sp>
      <p:sp>
        <p:nvSpPr>
          <p:cNvPr id="10" name="Freeform 10"/>
          <p:cNvSpPr/>
          <p:nvPr/>
        </p:nvSpPr>
        <p:spPr>
          <a:xfrm>
            <a:off x="7755422" y="6663196"/>
            <a:ext cx="1269450" cy="1269450"/>
          </a:xfrm>
          <a:custGeom>
            <a:avLst/>
            <a:gdLst/>
            <a:ahLst/>
            <a:cxnLst/>
            <a:rect l="l" t="t" r="r" b="b"/>
            <a:pathLst>
              <a:path w="1269450" h="1269450">
                <a:moveTo>
                  <a:pt x="0" y="0"/>
                </a:moveTo>
                <a:lnTo>
                  <a:pt x="1269451" y="0"/>
                </a:lnTo>
                <a:lnTo>
                  <a:pt x="1269451" y="1269450"/>
                </a:lnTo>
                <a:lnTo>
                  <a:pt x="0" y="12694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b-NO"/>
          </a:p>
        </p:txBody>
      </p:sp>
      <p:sp>
        <p:nvSpPr>
          <p:cNvPr id="11" name="Freeform 11"/>
          <p:cNvSpPr/>
          <p:nvPr/>
        </p:nvSpPr>
        <p:spPr>
          <a:xfrm>
            <a:off x="9144000" y="4879260"/>
            <a:ext cx="1284721" cy="1284721"/>
          </a:xfrm>
          <a:custGeom>
            <a:avLst/>
            <a:gdLst/>
            <a:ahLst/>
            <a:cxnLst/>
            <a:rect l="l" t="t" r="r" b="b"/>
            <a:pathLst>
              <a:path w="1284721" h="1284721">
                <a:moveTo>
                  <a:pt x="0" y="0"/>
                </a:moveTo>
                <a:lnTo>
                  <a:pt x="1284721" y="0"/>
                </a:lnTo>
                <a:lnTo>
                  <a:pt x="1284721" y="1284720"/>
                </a:lnTo>
                <a:lnTo>
                  <a:pt x="0" y="12847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b-NO"/>
          </a:p>
        </p:txBody>
      </p:sp>
      <p:sp>
        <p:nvSpPr>
          <p:cNvPr id="12" name="Freeform 12"/>
          <p:cNvSpPr/>
          <p:nvPr/>
        </p:nvSpPr>
        <p:spPr>
          <a:xfrm>
            <a:off x="881866" y="4002960"/>
            <a:ext cx="2094433" cy="2094433"/>
          </a:xfrm>
          <a:custGeom>
            <a:avLst/>
            <a:gdLst/>
            <a:ahLst/>
            <a:cxnLst/>
            <a:rect l="l" t="t" r="r" b="b"/>
            <a:pathLst>
              <a:path w="2094433" h="2094433">
                <a:moveTo>
                  <a:pt x="0" y="0"/>
                </a:moveTo>
                <a:lnTo>
                  <a:pt x="2094434" y="0"/>
                </a:lnTo>
                <a:lnTo>
                  <a:pt x="2094434" y="2094433"/>
                </a:lnTo>
                <a:lnTo>
                  <a:pt x="0" y="209443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b-NO"/>
          </a:p>
        </p:txBody>
      </p:sp>
      <p:sp>
        <p:nvSpPr>
          <p:cNvPr id="13" name="Freeform 13"/>
          <p:cNvSpPr/>
          <p:nvPr/>
        </p:nvSpPr>
        <p:spPr>
          <a:xfrm>
            <a:off x="4092510" y="6292575"/>
            <a:ext cx="2133737" cy="2133737"/>
          </a:xfrm>
          <a:custGeom>
            <a:avLst/>
            <a:gdLst/>
            <a:ahLst/>
            <a:cxnLst/>
            <a:rect l="l" t="t" r="r" b="b"/>
            <a:pathLst>
              <a:path w="2133737" h="2133737">
                <a:moveTo>
                  <a:pt x="0" y="0"/>
                </a:moveTo>
                <a:lnTo>
                  <a:pt x="2133737" y="0"/>
                </a:lnTo>
                <a:lnTo>
                  <a:pt x="2133737" y="2133738"/>
                </a:lnTo>
                <a:lnTo>
                  <a:pt x="0" y="213373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b-NO"/>
          </a:p>
        </p:txBody>
      </p:sp>
      <p:sp>
        <p:nvSpPr>
          <p:cNvPr id="14" name="Freeform 14"/>
          <p:cNvSpPr/>
          <p:nvPr/>
        </p:nvSpPr>
        <p:spPr>
          <a:xfrm>
            <a:off x="14972354" y="6815139"/>
            <a:ext cx="2116063" cy="2116063"/>
          </a:xfrm>
          <a:custGeom>
            <a:avLst/>
            <a:gdLst/>
            <a:ahLst/>
            <a:cxnLst/>
            <a:rect l="l" t="t" r="r" b="b"/>
            <a:pathLst>
              <a:path w="2116063" h="2116063">
                <a:moveTo>
                  <a:pt x="0" y="0"/>
                </a:moveTo>
                <a:lnTo>
                  <a:pt x="2116063" y="0"/>
                </a:lnTo>
                <a:lnTo>
                  <a:pt x="2116063" y="2116063"/>
                </a:lnTo>
                <a:lnTo>
                  <a:pt x="0" y="211606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nb-NO"/>
          </a:p>
        </p:txBody>
      </p:sp>
      <p:sp>
        <p:nvSpPr>
          <p:cNvPr id="15" name="Freeform 15"/>
          <p:cNvSpPr/>
          <p:nvPr/>
        </p:nvSpPr>
        <p:spPr>
          <a:xfrm>
            <a:off x="945887" y="8517759"/>
            <a:ext cx="4157426" cy="1481083"/>
          </a:xfrm>
          <a:custGeom>
            <a:avLst/>
            <a:gdLst/>
            <a:ahLst/>
            <a:cxnLst/>
            <a:rect l="l" t="t" r="r" b="b"/>
            <a:pathLst>
              <a:path w="4157426" h="1481083">
                <a:moveTo>
                  <a:pt x="0" y="0"/>
                </a:moveTo>
                <a:lnTo>
                  <a:pt x="4157426" y="0"/>
                </a:lnTo>
                <a:lnTo>
                  <a:pt x="4157426" y="1481082"/>
                </a:lnTo>
                <a:lnTo>
                  <a:pt x="0" y="14810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nb-NO"/>
          </a:p>
        </p:txBody>
      </p:sp>
      <p:sp>
        <p:nvSpPr>
          <p:cNvPr id="16" name="Freeform 16"/>
          <p:cNvSpPr/>
          <p:nvPr/>
        </p:nvSpPr>
        <p:spPr>
          <a:xfrm>
            <a:off x="8030944" y="2162746"/>
            <a:ext cx="1987857" cy="2884753"/>
          </a:xfrm>
          <a:custGeom>
            <a:avLst/>
            <a:gdLst/>
            <a:ahLst/>
            <a:cxnLst/>
            <a:rect l="l" t="t" r="r" b="b"/>
            <a:pathLst>
              <a:path w="1987857" h="2884753">
                <a:moveTo>
                  <a:pt x="0" y="0"/>
                </a:moveTo>
                <a:lnTo>
                  <a:pt x="1987857" y="0"/>
                </a:lnTo>
                <a:lnTo>
                  <a:pt x="1987857" y="2884752"/>
                </a:lnTo>
                <a:lnTo>
                  <a:pt x="0" y="288475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nb-NO"/>
          </a:p>
        </p:txBody>
      </p:sp>
      <p:sp>
        <p:nvSpPr>
          <p:cNvPr id="17" name="Freeform 17"/>
          <p:cNvSpPr/>
          <p:nvPr/>
        </p:nvSpPr>
        <p:spPr>
          <a:xfrm>
            <a:off x="7781265" y="2298150"/>
            <a:ext cx="2675826" cy="2675826"/>
          </a:xfrm>
          <a:custGeom>
            <a:avLst/>
            <a:gdLst/>
            <a:ahLst/>
            <a:cxnLst/>
            <a:rect l="l" t="t" r="r" b="b"/>
            <a:pathLst>
              <a:path w="2675826" h="2675826">
                <a:moveTo>
                  <a:pt x="0" y="0"/>
                </a:moveTo>
                <a:lnTo>
                  <a:pt x="2675826" y="0"/>
                </a:lnTo>
                <a:lnTo>
                  <a:pt x="2675826" y="2675826"/>
                </a:lnTo>
                <a:lnTo>
                  <a:pt x="0" y="2675826"/>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nb-NO"/>
          </a:p>
        </p:txBody>
      </p:sp>
      <p:sp>
        <p:nvSpPr>
          <p:cNvPr id="18" name="Freeform 18"/>
          <p:cNvSpPr/>
          <p:nvPr/>
        </p:nvSpPr>
        <p:spPr>
          <a:xfrm>
            <a:off x="11339802" y="5578582"/>
            <a:ext cx="2423321" cy="2371826"/>
          </a:xfrm>
          <a:custGeom>
            <a:avLst/>
            <a:gdLst/>
            <a:ahLst/>
            <a:cxnLst/>
            <a:rect l="l" t="t" r="r" b="b"/>
            <a:pathLst>
              <a:path w="2423321" h="2371826">
                <a:moveTo>
                  <a:pt x="0" y="0"/>
                </a:moveTo>
                <a:lnTo>
                  <a:pt x="2423322" y="0"/>
                </a:lnTo>
                <a:lnTo>
                  <a:pt x="2423322" y="2371826"/>
                </a:lnTo>
                <a:lnTo>
                  <a:pt x="0" y="2371826"/>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nb-NO"/>
          </a:p>
        </p:txBody>
      </p:sp>
      <p:sp>
        <p:nvSpPr>
          <p:cNvPr id="19" name="TextBox 19"/>
          <p:cNvSpPr txBox="1"/>
          <p:nvPr/>
        </p:nvSpPr>
        <p:spPr>
          <a:xfrm>
            <a:off x="2008212" y="-141670"/>
            <a:ext cx="14271575" cy="2256790"/>
          </a:xfrm>
          <a:prstGeom prst="rect">
            <a:avLst/>
          </a:prstGeom>
        </p:spPr>
        <p:txBody>
          <a:bodyPr lIns="0" tIns="0" rIns="0" bIns="0" rtlCol="0" anchor="t">
            <a:spAutoFit/>
          </a:bodyPr>
          <a:lstStyle/>
          <a:p>
            <a:pPr algn="ctr">
              <a:lnSpc>
                <a:spcPts val="8959"/>
              </a:lnSpc>
            </a:pPr>
            <a:r>
              <a:rPr lang="en-US" sz="6399" b="1">
                <a:solidFill>
                  <a:srgbClr val="000000"/>
                </a:solidFill>
                <a:latin typeface="Arimo Bold"/>
                <a:ea typeface="Arimo Bold"/>
                <a:cs typeface="Arimo Bold"/>
                <a:sym typeface="Arimo Bold"/>
              </a:rPr>
              <a:t>Romsligere kjønnsroller gir trygghet </a:t>
            </a:r>
          </a:p>
          <a:p>
            <a:pPr algn="ctr">
              <a:lnSpc>
                <a:spcPts val="8959"/>
              </a:lnSpc>
            </a:pPr>
            <a:r>
              <a:rPr lang="en-US" sz="6399" b="1">
                <a:solidFill>
                  <a:srgbClr val="000000"/>
                </a:solidFill>
                <a:latin typeface="Arimo Bold"/>
                <a:ea typeface="Arimo Bold"/>
                <a:cs typeface="Arimo Bold"/>
                <a:sym typeface="Arimo Bold"/>
              </a:rPr>
              <a:t>og er inkluderende</a:t>
            </a:r>
          </a:p>
        </p:txBody>
      </p:sp>
      <p:sp>
        <p:nvSpPr>
          <p:cNvPr id="20" name="Freeform 20"/>
          <p:cNvSpPr/>
          <p:nvPr/>
        </p:nvSpPr>
        <p:spPr>
          <a:xfrm rot="375491">
            <a:off x="4569418" y="3299557"/>
            <a:ext cx="2389105" cy="1606673"/>
          </a:xfrm>
          <a:custGeom>
            <a:avLst/>
            <a:gdLst/>
            <a:ahLst/>
            <a:cxnLst/>
            <a:rect l="l" t="t" r="r" b="b"/>
            <a:pathLst>
              <a:path w="2389105" h="1606673">
                <a:moveTo>
                  <a:pt x="0" y="0"/>
                </a:moveTo>
                <a:lnTo>
                  <a:pt x="2389105" y="0"/>
                </a:lnTo>
                <a:lnTo>
                  <a:pt x="2389105" y="1606673"/>
                </a:lnTo>
                <a:lnTo>
                  <a:pt x="0" y="160667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nb-NO"/>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sp>
        <p:nvSpPr>
          <p:cNvPr id="2" name="Freeform 2"/>
          <p:cNvSpPr/>
          <p:nvPr/>
        </p:nvSpPr>
        <p:spPr>
          <a:xfrm>
            <a:off x="0" y="2927121"/>
            <a:ext cx="6168770" cy="7710963"/>
          </a:xfrm>
          <a:custGeom>
            <a:avLst/>
            <a:gdLst/>
            <a:ahLst/>
            <a:cxnLst/>
            <a:rect l="l" t="t" r="r" b="b"/>
            <a:pathLst>
              <a:path w="6168770" h="7710963">
                <a:moveTo>
                  <a:pt x="0" y="0"/>
                </a:moveTo>
                <a:lnTo>
                  <a:pt x="6168770" y="0"/>
                </a:lnTo>
                <a:lnTo>
                  <a:pt x="6168770" y="7710962"/>
                </a:lnTo>
                <a:lnTo>
                  <a:pt x="0" y="7710962"/>
                </a:lnTo>
                <a:lnTo>
                  <a:pt x="0" y="0"/>
                </a:lnTo>
                <a:close/>
              </a:path>
            </a:pathLst>
          </a:custGeom>
          <a:blipFill>
            <a:blip r:embed="rId2"/>
            <a:stretch>
              <a:fillRect l="-63315" r="-58906"/>
            </a:stretch>
          </a:blipFill>
        </p:spPr>
        <p:txBody>
          <a:bodyPr/>
          <a:lstStyle/>
          <a:p>
            <a:endParaRPr lang="nb-NO"/>
          </a:p>
        </p:txBody>
      </p:sp>
      <p:sp>
        <p:nvSpPr>
          <p:cNvPr id="3" name="Freeform 3"/>
          <p:cNvSpPr/>
          <p:nvPr/>
        </p:nvSpPr>
        <p:spPr>
          <a:xfrm>
            <a:off x="12056674" y="2927121"/>
            <a:ext cx="6231326" cy="7567142"/>
          </a:xfrm>
          <a:custGeom>
            <a:avLst/>
            <a:gdLst/>
            <a:ahLst/>
            <a:cxnLst/>
            <a:rect l="l" t="t" r="r" b="b"/>
            <a:pathLst>
              <a:path w="6231326" h="7567142">
                <a:moveTo>
                  <a:pt x="0" y="0"/>
                </a:moveTo>
                <a:lnTo>
                  <a:pt x="6231326" y="0"/>
                </a:lnTo>
                <a:lnTo>
                  <a:pt x="6231326" y="7567142"/>
                </a:lnTo>
                <a:lnTo>
                  <a:pt x="0" y="7567142"/>
                </a:lnTo>
                <a:lnTo>
                  <a:pt x="0" y="0"/>
                </a:lnTo>
                <a:close/>
              </a:path>
            </a:pathLst>
          </a:custGeom>
          <a:blipFill>
            <a:blip r:embed="rId3"/>
            <a:stretch>
              <a:fillRect l="-12450" r="-39742"/>
            </a:stretch>
          </a:blipFill>
        </p:spPr>
        <p:txBody>
          <a:bodyPr/>
          <a:lstStyle/>
          <a:p>
            <a:endParaRPr lang="nb-NO"/>
          </a:p>
        </p:txBody>
      </p:sp>
      <p:sp>
        <p:nvSpPr>
          <p:cNvPr id="4" name="Freeform 4"/>
          <p:cNvSpPr/>
          <p:nvPr/>
        </p:nvSpPr>
        <p:spPr>
          <a:xfrm>
            <a:off x="6200048" y="2927121"/>
            <a:ext cx="5887904" cy="7359879"/>
          </a:xfrm>
          <a:custGeom>
            <a:avLst/>
            <a:gdLst/>
            <a:ahLst/>
            <a:cxnLst/>
            <a:rect l="l" t="t" r="r" b="b"/>
            <a:pathLst>
              <a:path w="5887904" h="7359879">
                <a:moveTo>
                  <a:pt x="0" y="0"/>
                </a:moveTo>
                <a:lnTo>
                  <a:pt x="5887904" y="0"/>
                </a:lnTo>
                <a:lnTo>
                  <a:pt x="5887904" y="7359879"/>
                </a:lnTo>
                <a:lnTo>
                  <a:pt x="0" y="7359879"/>
                </a:lnTo>
                <a:lnTo>
                  <a:pt x="0" y="0"/>
                </a:lnTo>
                <a:close/>
              </a:path>
            </a:pathLst>
          </a:custGeom>
          <a:blipFill>
            <a:blip r:embed="rId4"/>
            <a:stretch>
              <a:fillRect l="-43750" r="-43749"/>
            </a:stretch>
          </a:blipFill>
        </p:spPr>
        <p:txBody>
          <a:bodyPr/>
          <a:lstStyle/>
          <a:p>
            <a:endParaRPr lang="nb-NO"/>
          </a:p>
        </p:txBody>
      </p:sp>
      <p:sp>
        <p:nvSpPr>
          <p:cNvPr id="5" name="Freeform 5"/>
          <p:cNvSpPr/>
          <p:nvPr/>
        </p:nvSpPr>
        <p:spPr>
          <a:xfrm>
            <a:off x="31278" y="4192645"/>
            <a:ext cx="6168770" cy="6094355"/>
          </a:xfrm>
          <a:custGeom>
            <a:avLst/>
            <a:gdLst/>
            <a:ahLst/>
            <a:cxnLst/>
            <a:rect l="l" t="t" r="r" b="b"/>
            <a:pathLst>
              <a:path w="9992968" h="7171195">
                <a:moveTo>
                  <a:pt x="0" y="0"/>
                </a:moveTo>
                <a:lnTo>
                  <a:pt x="9992968" y="0"/>
                </a:lnTo>
                <a:lnTo>
                  <a:pt x="9992968" y="7171195"/>
                </a:lnTo>
                <a:lnTo>
                  <a:pt x="0" y="7171195"/>
                </a:lnTo>
                <a:lnTo>
                  <a:pt x="0" y="0"/>
                </a:lnTo>
                <a:close/>
              </a:path>
            </a:pathLst>
          </a:custGeom>
          <a:blipFill>
            <a:blip r:embed="rId5"/>
            <a:stretch>
              <a:fillRect l="-61993" t="-8716" r="-60229" b="-17809"/>
            </a:stretch>
          </a:blipFill>
        </p:spPr>
        <p:txBody>
          <a:bodyPr/>
          <a:lstStyle/>
          <a:p>
            <a:endParaRPr lang="nb-NO"/>
          </a:p>
        </p:txBody>
      </p:sp>
      <p:grpSp>
        <p:nvGrpSpPr>
          <p:cNvPr id="6" name="Group 6"/>
          <p:cNvGrpSpPr/>
          <p:nvPr/>
        </p:nvGrpSpPr>
        <p:grpSpPr>
          <a:xfrm>
            <a:off x="2145908" y="1028700"/>
            <a:ext cx="6998092" cy="1898421"/>
            <a:chOff x="0" y="0"/>
            <a:chExt cx="1843119" cy="499996"/>
          </a:xfrm>
        </p:grpSpPr>
        <p:sp>
          <p:nvSpPr>
            <p:cNvPr id="7" name="Freeform 7"/>
            <p:cNvSpPr/>
            <p:nvPr/>
          </p:nvSpPr>
          <p:spPr>
            <a:xfrm>
              <a:off x="0" y="0"/>
              <a:ext cx="1843119" cy="499996"/>
            </a:xfrm>
            <a:custGeom>
              <a:avLst/>
              <a:gdLst/>
              <a:ahLst/>
              <a:cxnLst/>
              <a:rect l="l" t="t" r="r" b="b"/>
              <a:pathLst>
                <a:path w="1843119" h="499996">
                  <a:moveTo>
                    <a:pt x="921559" y="0"/>
                  </a:moveTo>
                  <a:cubicBezTo>
                    <a:pt x="412596" y="0"/>
                    <a:pt x="0" y="111928"/>
                    <a:pt x="0" y="249998"/>
                  </a:cubicBezTo>
                  <a:cubicBezTo>
                    <a:pt x="0" y="388068"/>
                    <a:pt x="412596" y="499996"/>
                    <a:pt x="921559" y="499996"/>
                  </a:cubicBezTo>
                  <a:cubicBezTo>
                    <a:pt x="1430523" y="499996"/>
                    <a:pt x="1843119" y="388068"/>
                    <a:pt x="1843119" y="249998"/>
                  </a:cubicBezTo>
                  <a:cubicBezTo>
                    <a:pt x="1843119" y="111928"/>
                    <a:pt x="1430523" y="0"/>
                    <a:pt x="921559" y="0"/>
                  </a:cubicBezTo>
                  <a:close/>
                </a:path>
              </a:pathLst>
            </a:custGeom>
            <a:solidFill>
              <a:srgbClr val="FFFFFF"/>
            </a:solidFill>
          </p:spPr>
          <p:txBody>
            <a:bodyPr/>
            <a:lstStyle/>
            <a:p>
              <a:endParaRPr lang="nb-NO"/>
            </a:p>
          </p:txBody>
        </p:sp>
        <p:sp>
          <p:nvSpPr>
            <p:cNvPr id="8" name="TextBox 8"/>
            <p:cNvSpPr txBox="1"/>
            <p:nvPr/>
          </p:nvSpPr>
          <p:spPr>
            <a:xfrm>
              <a:off x="172792" y="-750"/>
              <a:ext cx="1497534" cy="45387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181280" y="-190500"/>
            <a:ext cx="13925439" cy="2754620"/>
          </a:xfrm>
          <a:prstGeom prst="rect">
            <a:avLst/>
          </a:prstGeom>
        </p:spPr>
        <p:txBody>
          <a:bodyPr lIns="0" tIns="0" rIns="0" bIns="0" rtlCol="0" anchor="t">
            <a:spAutoFit/>
          </a:bodyPr>
          <a:lstStyle/>
          <a:p>
            <a:pPr algn="ctr">
              <a:lnSpc>
                <a:spcPts val="10920"/>
              </a:lnSpc>
            </a:pPr>
            <a:r>
              <a:rPr lang="en-US" sz="7800" b="1">
                <a:solidFill>
                  <a:srgbClr val="000000"/>
                </a:solidFill>
                <a:latin typeface="Arimo Bold"/>
                <a:ea typeface="Arimo Bold"/>
                <a:cs typeface="Arimo Bold"/>
                <a:sym typeface="Arimo Bold"/>
              </a:rPr>
              <a:t>Hårlengde handler om kjønnsuttrykk, ikke om kjønn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A7C4"/>
        </a:solidFill>
        <a:effectLst/>
      </p:bgPr>
    </p:bg>
    <p:spTree>
      <p:nvGrpSpPr>
        <p:cNvPr id="1" name=""/>
        <p:cNvGrpSpPr/>
        <p:nvPr/>
      </p:nvGrpSpPr>
      <p:grpSpPr>
        <a:xfrm>
          <a:off x="0" y="0"/>
          <a:ext cx="0" cy="0"/>
          <a:chOff x="0" y="0"/>
          <a:chExt cx="0" cy="0"/>
        </a:xfrm>
      </p:grpSpPr>
      <p:sp>
        <p:nvSpPr>
          <p:cNvPr id="2" name="Freeform 2"/>
          <p:cNvSpPr/>
          <p:nvPr/>
        </p:nvSpPr>
        <p:spPr>
          <a:xfrm>
            <a:off x="6157675" y="3871754"/>
            <a:ext cx="6176074" cy="9293152"/>
          </a:xfrm>
          <a:custGeom>
            <a:avLst/>
            <a:gdLst/>
            <a:ahLst/>
            <a:cxnLst/>
            <a:rect l="l" t="t" r="r" b="b"/>
            <a:pathLst>
              <a:path w="6176074" h="9293152">
                <a:moveTo>
                  <a:pt x="0" y="0"/>
                </a:moveTo>
                <a:lnTo>
                  <a:pt x="6176074" y="0"/>
                </a:lnTo>
                <a:lnTo>
                  <a:pt x="6176074" y="9293151"/>
                </a:lnTo>
                <a:lnTo>
                  <a:pt x="0" y="9293151"/>
                </a:lnTo>
                <a:lnTo>
                  <a:pt x="0" y="0"/>
                </a:lnTo>
                <a:close/>
              </a:path>
            </a:pathLst>
          </a:custGeom>
          <a:blipFill>
            <a:blip r:embed="rId2"/>
            <a:stretch>
              <a:fillRect/>
            </a:stretch>
          </a:blipFill>
        </p:spPr>
        <p:txBody>
          <a:bodyPr/>
          <a:lstStyle/>
          <a:p>
            <a:endParaRPr lang="nb-NO"/>
          </a:p>
        </p:txBody>
      </p:sp>
      <p:grpSp>
        <p:nvGrpSpPr>
          <p:cNvPr id="3" name="Group 3"/>
          <p:cNvGrpSpPr/>
          <p:nvPr/>
        </p:nvGrpSpPr>
        <p:grpSpPr>
          <a:xfrm>
            <a:off x="0" y="3871754"/>
            <a:ext cx="6381433" cy="7976792"/>
            <a:chOff x="0" y="0"/>
            <a:chExt cx="8508578" cy="10635722"/>
          </a:xfrm>
        </p:grpSpPr>
        <p:sp>
          <p:nvSpPr>
            <p:cNvPr id="4" name="Freeform 4"/>
            <p:cNvSpPr/>
            <p:nvPr/>
          </p:nvSpPr>
          <p:spPr>
            <a:xfrm>
              <a:off x="0" y="0"/>
              <a:ext cx="8508578" cy="10635722"/>
            </a:xfrm>
            <a:custGeom>
              <a:avLst/>
              <a:gdLst/>
              <a:ahLst/>
              <a:cxnLst/>
              <a:rect l="l" t="t" r="r" b="b"/>
              <a:pathLst>
                <a:path w="8508578" h="10635722">
                  <a:moveTo>
                    <a:pt x="0" y="0"/>
                  </a:moveTo>
                  <a:lnTo>
                    <a:pt x="8508578" y="0"/>
                  </a:lnTo>
                  <a:lnTo>
                    <a:pt x="8508578" y="10635722"/>
                  </a:lnTo>
                  <a:lnTo>
                    <a:pt x="0" y="10635722"/>
                  </a:lnTo>
                  <a:lnTo>
                    <a:pt x="0" y="0"/>
                  </a:lnTo>
                  <a:close/>
                </a:path>
              </a:pathLst>
            </a:custGeom>
            <a:blipFill>
              <a:blip r:embed="rId3"/>
              <a:stretch>
                <a:fillRect l="-75160" r="-12339"/>
              </a:stretch>
            </a:blipFill>
          </p:spPr>
          <p:txBody>
            <a:bodyPr/>
            <a:lstStyle/>
            <a:p>
              <a:endParaRPr lang="nb-NO"/>
            </a:p>
          </p:txBody>
        </p:sp>
        <p:sp>
          <p:nvSpPr>
            <p:cNvPr id="5" name="Freeform 5"/>
            <p:cNvSpPr/>
            <p:nvPr/>
          </p:nvSpPr>
          <p:spPr>
            <a:xfrm>
              <a:off x="330704" y="2253254"/>
              <a:ext cx="7847169" cy="7017384"/>
            </a:xfrm>
            <a:custGeom>
              <a:avLst/>
              <a:gdLst/>
              <a:ahLst/>
              <a:cxnLst/>
              <a:rect l="l" t="t" r="r" b="b"/>
              <a:pathLst>
                <a:path w="7847169" h="7017384">
                  <a:moveTo>
                    <a:pt x="0" y="0"/>
                  </a:moveTo>
                  <a:lnTo>
                    <a:pt x="7847169" y="0"/>
                  </a:lnTo>
                  <a:lnTo>
                    <a:pt x="7847169" y="7017384"/>
                  </a:lnTo>
                  <a:lnTo>
                    <a:pt x="0" y="7017384"/>
                  </a:lnTo>
                  <a:lnTo>
                    <a:pt x="0" y="0"/>
                  </a:lnTo>
                  <a:close/>
                </a:path>
              </a:pathLst>
            </a:custGeom>
            <a:blipFill>
              <a:blip r:embed="rId4"/>
              <a:stretch>
                <a:fillRect l="-89580" t="-51420" r="-13722" b="-142"/>
              </a:stretch>
            </a:blipFill>
          </p:spPr>
          <p:txBody>
            <a:bodyPr/>
            <a:lstStyle/>
            <a:p>
              <a:endParaRPr lang="nb-NO"/>
            </a:p>
          </p:txBody>
        </p:sp>
      </p:grpSp>
      <p:sp>
        <p:nvSpPr>
          <p:cNvPr id="6" name="Freeform 6"/>
          <p:cNvSpPr/>
          <p:nvPr/>
        </p:nvSpPr>
        <p:spPr>
          <a:xfrm>
            <a:off x="12333749" y="3871754"/>
            <a:ext cx="5954251" cy="8931377"/>
          </a:xfrm>
          <a:custGeom>
            <a:avLst/>
            <a:gdLst/>
            <a:ahLst/>
            <a:cxnLst/>
            <a:rect l="l" t="t" r="r" b="b"/>
            <a:pathLst>
              <a:path w="5954251" h="8931377">
                <a:moveTo>
                  <a:pt x="0" y="0"/>
                </a:moveTo>
                <a:lnTo>
                  <a:pt x="5954251" y="0"/>
                </a:lnTo>
                <a:lnTo>
                  <a:pt x="5954251" y="8931377"/>
                </a:lnTo>
                <a:lnTo>
                  <a:pt x="0" y="8931377"/>
                </a:lnTo>
                <a:lnTo>
                  <a:pt x="0" y="0"/>
                </a:lnTo>
                <a:close/>
              </a:path>
            </a:pathLst>
          </a:custGeom>
          <a:blipFill>
            <a:blip r:embed="rId5"/>
            <a:stretch>
              <a:fillRect/>
            </a:stretch>
          </a:blipFill>
        </p:spPr>
        <p:txBody>
          <a:bodyPr/>
          <a:lstStyle/>
          <a:p>
            <a:endParaRPr lang="nb-NO"/>
          </a:p>
        </p:txBody>
      </p:sp>
      <p:grpSp>
        <p:nvGrpSpPr>
          <p:cNvPr id="7" name="Group 7"/>
          <p:cNvGrpSpPr/>
          <p:nvPr/>
        </p:nvGrpSpPr>
        <p:grpSpPr>
          <a:xfrm>
            <a:off x="926988" y="2078282"/>
            <a:ext cx="8217012" cy="1793472"/>
            <a:chOff x="0" y="0"/>
            <a:chExt cx="2164151" cy="472355"/>
          </a:xfrm>
        </p:grpSpPr>
        <p:sp>
          <p:nvSpPr>
            <p:cNvPr id="8" name="Freeform 8"/>
            <p:cNvSpPr/>
            <p:nvPr/>
          </p:nvSpPr>
          <p:spPr>
            <a:xfrm>
              <a:off x="0" y="0"/>
              <a:ext cx="2164151" cy="472355"/>
            </a:xfrm>
            <a:custGeom>
              <a:avLst/>
              <a:gdLst/>
              <a:ahLst/>
              <a:cxnLst/>
              <a:rect l="l" t="t" r="r" b="b"/>
              <a:pathLst>
                <a:path w="2164151" h="472355">
                  <a:moveTo>
                    <a:pt x="1082076" y="0"/>
                  </a:moveTo>
                  <a:cubicBezTo>
                    <a:pt x="484462" y="0"/>
                    <a:pt x="0" y="105740"/>
                    <a:pt x="0" y="236177"/>
                  </a:cubicBezTo>
                  <a:cubicBezTo>
                    <a:pt x="0" y="366614"/>
                    <a:pt x="484462" y="472355"/>
                    <a:pt x="1082076" y="472355"/>
                  </a:cubicBezTo>
                  <a:cubicBezTo>
                    <a:pt x="1679690" y="472355"/>
                    <a:pt x="2164151" y="366614"/>
                    <a:pt x="2164151" y="236177"/>
                  </a:cubicBezTo>
                  <a:cubicBezTo>
                    <a:pt x="2164151" y="105740"/>
                    <a:pt x="1679690" y="0"/>
                    <a:pt x="1082076" y="0"/>
                  </a:cubicBezTo>
                  <a:close/>
                </a:path>
              </a:pathLst>
            </a:custGeom>
            <a:solidFill>
              <a:srgbClr val="FFFFFF"/>
            </a:solidFill>
          </p:spPr>
          <p:txBody>
            <a:bodyPr/>
            <a:lstStyle/>
            <a:p>
              <a:endParaRPr lang="nb-NO"/>
            </a:p>
          </p:txBody>
        </p:sp>
        <p:sp>
          <p:nvSpPr>
            <p:cNvPr id="9" name="TextBox 9"/>
            <p:cNvSpPr txBox="1"/>
            <p:nvPr/>
          </p:nvSpPr>
          <p:spPr>
            <a:xfrm>
              <a:off x="202889" y="-3342"/>
              <a:ext cx="1758373" cy="43141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0" y="356797"/>
            <a:ext cx="18288000" cy="3233419"/>
          </a:xfrm>
          <a:prstGeom prst="rect">
            <a:avLst/>
          </a:prstGeom>
        </p:spPr>
        <p:txBody>
          <a:bodyPr lIns="0" tIns="0" rIns="0" bIns="0" rtlCol="0" anchor="t">
            <a:spAutoFit/>
          </a:bodyPr>
          <a:lstStyle/>
          <a:p>
            <a:pPr algn="ctr">
              <a:lnSpc>
                <a:spcPts val="12880"/>
              </a:lnSpc>
            </a:pPr>
            <a:r>
              <a:rPr lang="en-US" sz="9200" b="1">
                <a:solidFill>
                  <a:srgbClr val="000000"/>
                </a:solidFill>
                <a:latin typeface="Arimo Bold"/>
                <a:ea typeface="Arimo Bold"/>
                <a:cs typeface="Arimo Bold"/>
                <a:sym typeface="Arimo Bold"/>
              </a:rPr>
              <a:t>Interesser og yrker handler om kjønnsuttrykk, ikke om kjønn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FFFFF"/>
            </a:solidFill>
          </p:spPr>
          <p:txBody>
            <a:bodyPr/>
            <a:lstStyle/>
            <a:p>
              <a:endParaRPr lang="nb-NO"/>
            </a:p>
          </p:txBody>
        </p:sp>
        <p:sp>
          <p:nvSpPr>
            <p:cNvPr id="4" name="TextBox 4"/>
            <p:cNvSpPr txBox="1"/>
            <p:nvPr/>
          </p:nvSpPr>
          <p:spPr>
            <a:xfrm>
              <a:off x="0" y="-47625"/>
              <a:ext cx="2408296" cy="275695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0"/>
            <a:ext cx="9144000" cy="10287000"/>
            <a:chOff x="0" y="0"/>
            <a:chExt cx="2408296" cy="2709333"/>
          </a:xfrm>
        </p:grpSpPr>
        <p:sp>
          <p:nvSpPr>
            <p:cNvPr id="6" name="Freeform 6"/>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FFFFF"/>
            </a:solidFill>
          </p:spPr>
          <p:txBody>
            <a:bodyPr/>
            <a:lstStyle/>
            <a:p>
              <a:endParaRPr lang="nb-NO"/>
            </a:p>
          </p:txBody>
        </p:sp>
        <p:sp>
          <p:nvSpPr>
            <p:cNvPr id="7" name="TextBox 7"/>
            <p:cNvSpPr txBox="1"/>
            <p:nvPr/>
          </p:nvSpPr>
          <p:spPr>
            <a:xfrm>
              <a:off x="0" y="-47625"/>
              <a:ext cx="2408296" cy="2756958"/>
            </a:xfrm>
            <a:prstGeom prst="rect">
              <a:avLst/>
            </a:prstGeom>
          </p:spPr>
          <p:txBody>
            <a:bodyPr lIns="50800" tIns="50800" rIns="50800" bIns="50800" rtlCol="0" anchor="ctr"/>
            <a:lstStyle/>
            <a:p>
              <a:pPr algn="ctr">
                <a:lnSpc>
                  <a:spcPts val="2659"/>
                </a:lnSpc>
              </a:pPr>
              <a:endParaRPr/>
            </a:p>
          </p:txBody>
        </p:sp>
      </p:grpSp>
      <p:graphicFrame>
        <p:nvGraphicFramePr>
          <p:cNvPr id="8" name="Table 8"/>
          <p:cNvGraphicFramePr>
            <a:graphicFrameLocks noGrp="1"/>
          </p:cNvGraphicFramePr>
          <p:nvPr>
            <p:extLst>
              <p:ext uri="{D42A27DB-BD31-4B8C-83A1-F6EECF244321}">
                <p14:modId xmlns:p14="http://schemas.microsoft.com/office/powerpoint/2010/main" val="1570981480"/>
              </p:ext>
            </p:extLst>
          </p:nvPr>
        </p:nvGraphicFramePr>
        <p:xfrm>
          <a:off x="294347" y="30475"/>
          <a:ext cx="17841254" cy="10142225"/>
        </p:xfrm>
        <a:graphic>
          <a:graphicData uri="http://schemas.openxmlformats.org/drawingml/2006/table">
            <a:tbl>
              <a:tblPr/>
              <a:tblGrid>
                <a:gridCol w="8920627">
                  <a:extLst>
                    <a:ext uri="{9D8B030D-6E8A-4147-A177-3AD203B41FA5}">
                      <a16:colId xmlns:a16="http://schemas.microsoft.com/office/drawing/2014/main" val="20000"/>
                    </a:ext>
                  </a:extLst>
                </a:gridCol>
                <a:gridCol w="8920627">
                  <a:extLst>
                    <a:ext uri="{9D8B030D-6E8A-4147-A177-3AD203B41FA5}">
                      <a16:colId xmlns:a16="http://schemas.microsoft.com/office/drawing/2014/main" val="20001"/>
                    </a:ext>
                  </a:extLst>
                </a:gridCol>
              </a:tblGrid>
              <a:tr h="3195064">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E0D3"/>
                    </a:solidFill>
                  </a:tcPr>
                </a:tc>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675C"/>
                    </a:solidFill>
                  </a:tcPr>
                </a:tc>
                <a:extLst>
                  <a:ext uri="{0D108BD9-81ED-4DB2-BD59-A6C34878D82A}">
                    <a16:rowId xmlns:a16="http://schemas.microsoft.com/office/drawing/2014/main" val="10000"/>
                  </a:ext>
                </a:extLst>
              </a:tr>
              <a:tr h="1109762">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E0D3"/>
                    </a:solidFill>
                  </a:tcPr>
                </a:tc>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675C"/>
                    </a:solidFill>
                  </a:tcPr>
                </a:tc>
                <a:extLst>
                  <a:ext uri="{0D108BD9-81ED-4DB2-BD59-A6C34878D82A}">
                    <a16:rowId xmlns:a16="http://schemas.microsoft.com/office/drawing/2014/main" val="10001"/>
                  </a:ext>
                </a:extLst>
              </a:tr>
              <a:tr h="1174925">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E0D3"/>
                    </a:solidFill>
                  </a:tcPr>
                </a:tc>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675C"/>
                    </a:solidFill>
                  </a:tcPr>
                </a:tc>
                <a:extLst>
                  <a:ext uri="{0D108BD9-81ED-4DB2-BD59-A6C34878D82A}">
                    <a16:rowId xmlns:a16="http://schemas.microsoft.com/office/drawing/2014/main" val="10002"/>
                  </a:ext>
                </a:extLst>
              </a:tr>
              <a:tr h="3150540">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E0D3"/>
                    </a:solidFill>
                  </a:tcPr>
                </a:tc>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675C"/>
                    </a:solidFill>
                  </a:tcPr>
                </a:tc>
                <a:extLst>
                  <a:ext uri="{0D108BD9-81ED-4DB2-BD59-A6C34878D82A}">
                    <a16:rowId xmlns:a16="http://schemas.microsoft.com/office/drawing/2014/main" val="10003"/>
                  </a:ext>
                </a:extLst>
              </a:tr>
              <a:tr h="1511934">
                <a:tc>
                  <a:txBody>
                    <a:bodyPr/>
                    <a:lstStyle/>
                    <a:p>
                      <a:pPr algn="ctr">
                        <a:lnSpc>
                          <a:spcPts val="2100"/>
                        </a:lnSpc>
                        <a:defRPr/>
                      </a:pPr>
                      <a:endParaRPr lang="en-US" sz="1100" dirty="0"/>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E0D3"/>
                    </a:solidFill>
                  </a:tcPr>
                </a:tc>
                <a:tc>
                  <a:txBody>
                    <a:bodyPr/>
                    <a:lstStyle/>
                    <a:p>
                      <a:pPr algn="ctr">
                        <a:lnSpc>
                          <a:spcPts val="2100"/>
                        </a:lnSpc>
                        <a:defRPr/>
                      </a:pPr>
                      <a:r>
                        <a:rPr lang="en-US" sz="1100" dirty="0"/>
                        <a:t> </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9675C"/>
                    </a:solidFill>
                  </a:tcPr>
                </a:tc>
                <a:extLst>
                  <a:ext uri="{0D108BD9-81ED-4DB2-BD59-A6C34878D82A}">
                    <a16:rowId xmlns:a16="http://schemas.microsoft.com/office/drawing/2014/main" val="10004"/>
                  </a:ext>
                </a:extLst>
              </a:tr>
            </a:tbl>
          </a:graphicData>
        </a:graphic>
      </p:graphicFrame>
      <p:grpSp>
        <p:nvGrpSpPr>
          <p:cNvPr id="9" name="Group 9"/>
          <p:cNvGrpSpPr/>
          <p:nvPr/>
        </p:nvGrpSpPr>
        <p:grpSpPr>
          <a:xfrm rot="-67634">
            <a:off x="7001076" y="169929"/>
            <a:ext cx="4438248" cy="865360"/>
            <a:chOff x="0" y="0"/>
            <a:chExt cx="812800" cy="228105"/>
          </a:xfrm>
        </p:grpSpPr>
        <p:sp>
          <p:nvSpPr>
            <p:cNvPr id="10" name="Freeform 10"/>
            <p:cNvSpPr/>
            <p:nvPr/>
          </p:nvSpPr>
          <p:spPr>
            <a:xfrm>
              <a:off x="0" y="0"/>
              <a:ext cx="812800" cy="228105"/>
            </a:xfrm>
            <a:custGeom>
              <a:avLst/>
              <a:gdLst/>
              <a:ahLst/>
              <a:cxnLst/>
              <a:rect l="l" t="t" r="r" b="b"/>
              <a:pathLst>
                <a:path w="812800" h="228105">
                  <a:moveTo>
                    <a:pt x="609600" y="0"/>
                  </a:moveTo>
                  <a:cubicBezTo>
                    <a:pt x="721824" y="0"/>
                    <a:pt x="812800" y="51063"/>
                    <a:pt x="812800" y="114052"/>
                  </a:cubicBezTo>
                  <a:cubicBezTo>
                    <a:pt x="812800" y="177042"/>
                    <a:pt x="721824" y="228105"/>
                    <a:pt x="609600" y="228105"/>
                  </a:cubicBezTo>
                  <a:lnTo>
                    <a:pt x="203200" y="228105"/>
                  </a:lnTo>
                  <a:cubicBezTo>
                    <a:pt x="90976" y="228105"/>
                    <a:pt x="0" y="177042"/>
                    <a:pt x="0" y="114052"/>
                  </a:cubicBezTo>
                  <a:cubicBezTo>
                    <a:pt x="0" y="51063"/>
                    <a:pt x="90976" y="0"/>
                    <a:pt x="203200" y="0"/>
                  </a:cubicBezTo>
                  <a:close/>
                </a:path>
              </a:pathLst>
            </a:custGeom>
            <a:solidFill>
              <a:srgbClr val="FCF6DB"/>
            </a:solidFill>
            <a:ln w="57150" cap="sq">
              <a:solidFill>
                <a:srgbClr val="000000"/>
              </a:solidFill>
              <a:prstDash val="solid"/>
              <a:miter/>
            </a:ln>
          </p:spPr>
          <p:txBody>
            <a:bodyPr/>
            <a:lstStyle/>
            <a:p>
              <a:endParaRPr lang="nb-NO"/>
            </a:p>
          </p:txBody>
        </p:sp>
        <p:sp>
          <p:nvSpPr>
            <p:cNvPr id="11" name="TextBox 11"/>
            <p:cNvSpPr txBox="1"/>
            <p:nvPr/>
          </p:nvSpPr>
          <p:spPr>
            <a:xfrm>
              <a:off x="0" y="-47625"/>
              <a:ext cx="812800" cy="27573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83960" y="1021079"/>
            <a:ext cx="8511630" cy="2077748"/>
          </a:xfrm>
          <a:prstGeom prst="rect">
            <a:avLst/>
          </a:prstGeom>
        </p:spPr>
        <p:txBody>
          <a:bodyPr wrap="square" lIns="0" tIns="0" rIns="0" bIns="0" rtlCol="0" anchor="t">
            <a:spAutoFit/>
          </a:bodyPr>
          <a:lstStyle/>
          <a:p>
            <a:pPr algn="ctr">
              <a:lnSpc>
                <a:spcPts val="8400"/>
              </a:lnSpc>
            </a:pPr>
            <a:r>
              <a:rPr lang="en-US" sz="6600" b="1" dirty="0">
                <a:solidFill>
                  <a:srgbClr val="000000"/>
                </a:solidFill>
                <a:latin typeface="Arimo"/>
                <a:ea typeface="Arimo"/>
                <a:cs typeface="Arimo"/>
                <a:sym typeface="Arimo"/>
              </a:rPr>
              <a:t>BIOLOGISK KJØNN</a:t>
            </a:r>
          </a:p>
          <a:p>
            <a:pPr algn="ctr">
              <a:lnSpc>
                <a:spcPts val="8400"/>
              </a:lnSpc>
            </a:pPr>
            <a:r>
              <a:rPr lang="en-US" sz="6600" b="1" u="sng" dirty="0">
                <a:solidFill>
                  <a:srgbClr val="000000"/>
                </a:solidFill>
                <a:latin typeface="Arimo"/>
                <a:ea typeface="Arimo"/>
                <a:cs typeface="Arimo"/>
                <a:sym typeface="Arimo"/>
              </a:rPr>
              <a:t>(det man ER)</a:t>
            </a:r>
          </a:p>
        </p:txBody>
      </p:sp>
      <p:sp>
        <p:nvSpPr>
          <p:cNvPr id="13" name="TextBox 13"/>
          <p:cNvSpPr txBox="1"/>
          <p:nvPr/>
        </p:nvSpPr>
        <p:spPr>
          <a:xfrm>
            <a:off x="10176914" y="1034326"/>
            <a:ext cx="7584281" cy="2077748"/>
          </a:xfrm>
          <a:prstGeom prst="rect">
            <a:avLst/>
          </a:prstGeom>
        </p:spPr>
        <p:txBody>
          <a:bodyPr wrap="square" lIns="0" tIns="0" rIns="0" bIns="0" rtlCol="0" anchor="t">
            <a:spAutoFit/>
          </a:bodyPr>
          <a:lstStyle/>
          <a:p>
            <a:pPr algn="ctr">
              <a:lnSpc>
                <a:spcPts val="8400"/>
              </a:lnSpc>
            </a:pPr>
            <a:r>
              <a:rPr lang="en-US" sz="6600" b="1" dirty="0">
                <a:solidFill>
                  <a:schemeClr val="bg1"/>
                </a:solidFill>
                <a:latin typeface="Arimo"/>
                <a:ea typeface="Arimo"/>
                <a:cs typeface="Arimo"/>
                <a:sym typeface="Arimo"/>
              </a:rPr>
              <a:t>KJØNNSUTTRYKK</a:t>
            </a:r>
          </a:p>
          <a:p>
            <a:pPr algn="ctr">
              <a:lnSpc>
                <a:spcPts val="8400"/>
              </a:lnSpc>
            </a:pPr>
            <a:r>
              <a:rPr lang="en-US" sz="6600" b="1" u="sng" dirty="0">
                <a:solidFill>
                  <a:schemeClr val="bg1"/>
                </a:solidFill>
                <a:latin typeface="Arimo"/>
                <a:ea typeface="Arimo"/>
                <a:cs typeface="Arimo"/>
                <a:sym typeface="Arimo"/>
              </a:rPr>
              <a:t>(det man GJØR</a:t>
            </a:r>
            <a:r>
              <a:rPr lang="en-US" sz="6600" b="1" dirty="0">
                <a:solidFill>
                  <a:schemeClr val="bg1"/>
                </a:solidFill>
                <a:latin typeface="Arimo"/>
                <a:ea typeface="Arimo"/>
                <a:cs typeface="Arimo"/>
                <a:sym typeface="Arimo"/>
              </a:rPr>
              <a:t>)</a:t>
            </a:r>
          </a:p>
        </p:txBody>
      </p:sp>
      <p:sp>
        <p:nvSpPr>
          <p:cNvPr id="14" name="TextBox 14"/>
          <p:cNvSpPr txBox="1"/>
          <p:nvPr/>
        </p:nvSpPr>
        <p:spPr>
          <a:xfrm>
            <a:off x="991831" y="5933574"/>
            <a:ext cx="7803759" cy="2314929"/>
          </a:xfrm>
          <a:prstGeom prst="rect">
            <a:avLst/>
          </a:prstGeom>
        </p:spPr>
        <p:txBody>
          <a:bodyPr lIns="0" tIns="0" rIns="0" bIns="0" rtlCol="0" anchor="t">
            <a:spAutoFit/>
          </a:bodyPr>
          <a:lstStyle/>
          <a:p>
            <a:pPr algn="l">
              <a:lnSpc>
                <a:spcPts val="6160"/>
              </a:lnSpc>
            </a:pPr>
            <a:r>
              <a:rPr lang="en-US" sz="4500" dirty="0">
                <a:solidFill>
                  <a:srgbClr val="000000"/>
                </a:solidFill>
                <a:latin typeface="Arimo"/>
                <a:ea typeface="Arimo"/>
                <a:cs typeface="Arimo"/>
                <a:sym typeface="Arimo"/>
              </a:rPr>
              <a:t>Ligger </a:t>
            </a:r>
            <a:r>
              <a:rPr lang="en-US" sz="4500" dirty="0" err="1">
                <a:solidFill>
                  <a:srgbClr val="000000"/>
                </a:solidFill>
                <a:latin typeface="Arimo"/>
                <a:ea typeface="Arimo"/>
                <a:cs typeface="Arimo"/>
                <a:sym typeface="Arimo"/>
              </a:rPr>
              <a:t>i</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kjønnsceller</a:t>
            </a:r>
            <a:r>
              <a:rPr lang="en-US" sz="4500" dirty="0">
                <a:solidFill>
                  <a:srgbClr val="000000"/>
                </a:solidFill>
                <a:latin typeface="Arimo"/>
                <a:ea typeface="Arimo"/>
                <a:cs typeface="Arimo"/>
                <a:sym typeface="Arimo"/>
              </a:rPr>
              <a:t>. </a:t>
            </a:r>
          </a:p>
          <a:p>
            <a:pPr algn="l">
              <a:lnSpc>
                <a:spcPts val="6160"/>
              </a:lnSpc>
            </a:pPr>
            <a:r>
              <a:rPr lang="en-US" sz="4500" dirty="0" err="1">
                <a:solidFill>
                  <a:srgbClr val="000000"/>
                </a:solidFill>
                <a:latin typeface="Arimo"/>
                <a:ea typeface="Arimo"/>
                <a:cs typeface="Arimo"/>
                <a:sym typeface="Arimo"/>
              </a:rPr>
              <a:t>Viser</a:t>
            </a:r>
            <a:r>
              <a:rPr lang="en-US" sz="4500" dirty="0">
                <a:solidFill>
                  <a:srgbClr val="000000"/>
                </a:solidFill>
                <a:latin typeface="Arimo"/>
                <a:ea typeface="Arimo"/>
                <a:cs typeface="Arimo"/>
                <a:sym typeface="Arimo"/>
              </a:rPr>
              <a:t> seg </a:t>
            </a:r>
            <a:r>
              <a:rPr lang="en-US" sz="4500" dirty="0" err="1">
                <a:solidFill>
                  <a:srgbClr val="000000"/>
                </a:solidFill>
                <a:latin typeface="Arimo"/>
                <a:ea typeface="Arimo"/>
                <a:cs typeface="Arimo"/>
                <a:sym typeface="Arimo"/>
              </a:rPr>
              <a:t>bl.a</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i</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kromosomer</a:t>
            </a:r>
            <a:r>
              <a:rPr lang="en-US" sz="4500" dirty="0">
                <a:solidFill>
                  <a:srgbClr val="000000"/>
                </a:solidFill>
                <a:latin typeface="Arimo"/>
                <a:ea typeface="Arimo"/>
                <a:cs typeface="Arimo"/>
                <a:sym typeface="Arimo"/>
              </a:rPr>
              <a:t> og </a:t>
            </a:r>
            <a:r>
              <a:rPr lang="en-US" sz="4500" dirty="0" err="1">
                <a:solidFill>
                  <a:srgbClr val="000000"/>
                </a:solidFill>
                <a:latin typeface="Arimo"/>
                <a:ea typeface="Arimo"/>
                <a:cs typeface="Arimo"/>
                <a:sym typeface="Arimo"/>
              </a:rPr>
              <a:t>kjønnsorgan</a:t>
            </a:r>
            <a:endParaRPr lang="en-US" sz="4500" dirty="0">
              <a:solidFill>
                <a:srgbClr val="000000"/>
              </a:solidFill>
              <a:latin typeface="Arimo"/>
              <a:ea typeface="Arimo"/>
              <a:cs typeface="Arimo"/>
              <a:sym typeface="Arimo"/>
            </a:endParaRPr>
          </a:p>
        </p:txBody>
      </p:sp>
      <p:sp>
        <p:nvSpPr>
          <p:cNvPr id="15" name="TextBox 15"/>
          <p:cNvSpPr txBox="1"/>
          <p:nvPr/>
        </p:nvSpPr>
        <p:spPr>
          <a:xfrm>
            <a:off x="10634749" y="4577305"/>
            <a:ext cx="4604246" cy="737253"/>
          </a:xfrm>
          <a:prstGeom prst="rect">
            <a:avLst/>
          </a:prstGeom>
        </p:spPr>
        <p:txBody>
          <a:bodyPr lIns="0" tIns="0" rIns="0" bIns="0" rtlCol="0" anchor="t">
            <a:spAutoFit/>
          </a:bodyPr>
          <a:lstStyle/>
          <a:p>
            <a:pPr algn="l">
              <a:lnSpc>
                <a:spcPts val="6299"/>
              </a:lnSpc>
            </a:pPr>
            <a:r>
              <a:rPr lang="en-US" sz="4500" dirty="0" err="1">
                <a:solidFill>
                  <a:srgbClr val="FFFFFF"/>
                </a:solidFill>
                <a:latin typeface="Arimo"/>
                <a:ea typeface="Arimo"/>
                <a:cs typeface="Arimo"/>
                <a:sym typeface="Arimo"/>
              </a:rPr>
              <a:t>Kulturelt</a:t>
            </a:r>
            <a:endParaRPr lang="en-US" sz="4500" dirty="0">
              <a:solidFill>
                <a:srgbClr val="FFFFFF"/>
              </a:solidFill>
              <a:latin typeface="Arimo"/>
              <a:ea typeface="Arimo"/>
              <a:cs typeface="Arimo"/>
              <a:sym typeface="Arimo"/>
            </a:endParaRPr>
          </a:p>
        </p:txBody>
      </p:sp>
      <p:sp>
        <p:nvSpPr>
          <p:cNvPr id="16" name="TextBox 16"/>
          <p:cNvSpPr txBox="1"/>
          <p:nvPr/>
        </p:nvSpPr>
        <p:spPr>
          <a:xfrm>
            <a:off x="10543970" y="3392492"/>
            <a:ext cx="6296953" cy="737253"/>
          </a:xfrm>
          <a:prstGeom prst="rect">
            <a:avLst/>
          </a:prstGeom>
        </p:spPr>
        <p:txBody>
          <a:bodyPr wrap="square" lIns="0" tIns="0" rIns="0" bIns="0" rtlCol="0" anchor="t">
            <a:spAutoFit/>
          </a:bodyPr>
          <a:lstStyle/>
          <a:p>
            <a:pPr algn="l">
              <a:lnSpc>
                <a:spcPts val="6299"/>
              </a:lnSpc>
            </a:pPr>
            <a:r>
              <a:rPr lang="en-US" sz="4500" dirty="0" err="1">
                <a:solidFill>
                  <a:srgbClr val="FFFFFF"/>
                </a:solidFill>
                <a:latin typeface="Arimo"/>
                <a:ea typeface="Arimo"/>
                <a:cs typeface="Arimo"/>
                <a:sym typeface="Arimo"/>
              </a:rPr>
              <a:t>Flytende</a:t>
            </a:r>
            <a:r>
              <a:rPr lang="en-US" sz="4500" dirty="0">
                <a:solidFill>
                  <a:srgbClr val="FFFFFF"/>
                </a:solidFill>
                <a:latin typeface="Arimo"/>
                <a:ea typeface="Arimo"/>
                <a:cs typeface="Arimo"/>
                <a:sym typeface="Arimo"/>
              </a:rPr>
              <a:t> og </a:t>
            </a:r>
            <a:r>
              <a:rPr lang="en-US" sz="4500" dirty="0" err="1">
                <a:solidFill>
                  <a:srgbClr val="FFFFFF"/>
                </a:solidFill>
                <a:latin typeface="Arimo"/>
                <a:ea typeface="Arimo"/>
                <a:cs typeface="Arimo"/>
                <a:sym typeface="Arimo"/>
              </a:rPr>
              <a:t>foranderlig</a:t>
            </a:r>
            <a:endParaRPr lang="en-US" sz="4500" dirty="0">
              <a:solidFill>
                <a:srgbClr val="FFFFFF"/>
              </a:solidFill>
              <a:latin typeface="Arimo"/>
              <a:ea typeface="Arimo"/>
              <a:cs typeface="Arimo"/>
              <a:sym typeface="Arimo"/>
            </a:endParaRPr>
          </a:p>
        </p:txBody>
      </p:sp>
      <p:sp>
        <p:nvSpPr>
          <p:cNvPr id="17" name="TextBox 17"/>
          <p:cNvSpPr txBox="1"/>
          <p:nvPr/>
        </p:nvSpPr>
        <p:spPr>
          <a:xfrm>
            <a:off x="10495793" y="6157256"/>
            <a:ext cx="7802594" cy="1545167"/>
          </a:xfrm>
          <a:prstGeom prst="rect">
            <a:avLst/>
          </a:prstGeom>
        </p:spPr>
        <p:txBody>
          <a:bodyPr lIns="0" tIns="0" rIns="0" bIns="0" rtlCol="0" anchor="t">
            <a:spAutoFit/>
          </a:bodyPr>
          <a:lstStyle/>
          <a:p>
            <a:pPr algn="l">
              <a:lnSpc>
                <a:spcPts val="6299"/>
              </a:lnSpc>
            </a:pPr>
            <a:r>
              <a:rPr lang="en-US" sz="4500" dirty="0" err="1">
                <a:solidFill>
                  <a:srgbClr val="FFFFFF"/>
                </a:solidFill>
                <a:latin typeface="Arimo"/>
                <a:ea typeface="Arimo"/>
                <a:cs typeface="Arimo"/>
                <a:sym typeface="Arimo"/>
              </a:rPr>
              <a:t>Viser</a:t>
            </a:r>
            <a:r>
              <a:rPr lang="en-US" sz="4500" dirty="0">
                <a:solidFill>
                  <a:srgbClr val="FFFFFF"/>
                </a:solidFill>
                <a:latin typeface="Arimo"/>
                <a:ea typeface="Arimo"/>
                <a:cs typeface="Arimo"/>
                <a:sym typeface="Arimo"/>
              </a:rPr>
              <a:t> seg </a:t>
            </a:r>
            <a:r>
              <a:rPr lang="en-US" sz="4500" dirty="0" err="1">
                <a:solidFill>
                  <a:srgbClr val="FFFFFF"/>
                </a:solidFill>
                <a:latin typeface="Arimo"/>
                <a:ea typeface="Arimo"/>
                <a:cs typeface="Arimo"/>
                <a:sym typeface="Arimo"/>
              </a:rPr>
              <a:t>i</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bl.a</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i</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klær</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hår</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utseende</a:t>
            </a:r>
            <a:r>
              <a:rPr lang="en-US" sz="4500" dirty="0">
                <a:solidFill>
                  <a:srgbClr val="FFFFFF"/>
                </a:solidFill>
                <a:latin typeface="Arimo"/>
                <a:ea typeface="Arimo"/>
                <a:cs typeface="Arimo"/>
                <a:sym typeface="Arimo"/>
              </a:rPr>
              <a:t>, </a:t>
            </a:r>
            <a:r>
              <a:rPr lang="en-US" sz="4500" dirty="0" err="1">
                <a:solidFill>
                  <a:srgbClr val="FFFFFF"/>
                </a:solidFill>
                <a:latin typeface="Arimo"/>
                <a:ea typeface="Arimo"/>
                <a:cs typeface="Arimo"/>
                <a:sym typeface="Arimo"/>
              </a:rPr>
              <a:t>yrker</a:t>
            </a:r>
            <a:r>
              <a:rPr lang="en-US" sz="4500" dirty="0">
                <a:solidFill>
                  <a:srgbClr val="FFFFFF"/>
                </a:solidFill>
                <a:latin typeface="Arimo"/>
                <a:ea typeface="Arimo"/>
                <a:cs typeface="Arimo"/>
                <a:sym typeface="Arimo"/>
              </a:rPr>
              <a:t> og </a:t>
            </a:r>
            <a:r>
              <a:rPr lang="en-US" sz="4500" dirty="0" err="1">
                <a:solidFill>
                  <a:srgbClr val="FFFFFF"/>
                </a:solidFill>
                <a:latin typeface="Arimo"/>
                <a:ea typeface="Arimo"/>
                <a:cs typeface="Arimo"/>
                <a:sym typeface="Arimo"/>
              </a:rPr>
              <a:t>interesser</a:t>
            </a:r>
            <a:endParaRPr lang="en-US" sz="4500" dirty="0">
              <a:solidFill>
                <a:srgbClr val="FFFFFF"/>
              </a:solidFill>
              <a:latin typeface="Arimo"/>
              <a:ea typeface="Arimo"/>
              <a:cs typeface="Arimo"/>
              <a:sym typeface="Arimo"/>
            </a:endParaRPr>
          </a:p>
        </p:txBody>
      </p:sp>
      <p:sp>
        <p:nvSpPr>
          <p:cNvPr id="18" name="TextBox 18"/>
          <p:cNvSpPr txBox="1"/>
          <p:nvPr/>
        </p:nvSpPr>
        <p:spPr>
          <a:xfrm>
            <a:off x="10495793" y="8953293"/>
            <a:ext cx="4604246" cy="790575"/>
          </a:xfrm>
          <a:prstGeom prst="rect">
            <a:avLst/>
          </a:prstGeom>
        </p:spPr>
        <p:txBody>
          <a:bodyPr lIns="0" tIns="0" rIns="0" bIns="0" rtlCol="0" anchor="t">
            <a:spAutoFit/>
          </a:bodyPr>
          <a:lstStyle/>
          <a:p>
            <a:pPr algn="l">
              <a:lnSpc>
                <a:spcPts val="6299"/>
              </a:lnSpc>
            </a:pPr>
            <a:r>
              <a:rPr lang="en-US" sz="4500" dirty="0" err="1">
                <a:solidFill>
                  <a:srgbClr val="FFFFFF"/>
                </a:solidFill>
                <a:latin typeface="Arimo"/>
                <a:ea typeface="Arimo"/>
                <a:cs typeface="Arimo"/>
                <a:sym typeface="Arimo"/>
              </a:rPr>
              <a:t>Finnes</a:t>
            </a:r>
            <a:r>
              <a:rPr lang="en-US" sz="4500" dirty="0">
                <a:solidFill>
                  <a:srgbClr val="FFFFFF"/>
                </a:solidFill>
                <a:latin typeface="Arimo"/>
                <a:ea typeface="Arimo"/>
                <a:cs typeface="Arimo"/>
                <a:sym typeface="Arimo"/>
              </a:rPr>
              <a:t> mange</a:t>
            </a:r>
          </a:p>
        </p:txBody>
      </p:sp>
      <p:sp>
        <p:nvSpPr>
          <p:cNvPr id="19" name="TextBox 19"/>
          <p:cNvSpPr txBox="1"/>
          <p:nvPr/>
        </p:nvSpPr>
        <p:spPr>
          <a:xfrm>
            <a:off x="1025929" y="3408335"/>
            <a:ext cx="5983786" cy="737253"/>
          </a:xfrm>
          <a:prstGeom prst="rect">
            <a:avLst/>
          </a:prstGeom>
        </p:spPr>
        <p:txBody>
          <a:bodyPr wrap="square" lIns="0" tIns="0" rIns="0" bIns="0" rtlCol="0" anchor="t">
            <a:spAutoFit/>
          </a:bodyPr>
          <a:lstStyle/>
          <a:p>
            <a:pPr algn="l">
              <a:lnSpc>
                <a:spcPts val="6299"/>
              </a:lnSpc>
            </a:pPr>
            <a:r>
              <a:rPr lang="en-US" sz="4500" dirty="0">
                <a:solidFill>
                  <a:srgbClr val="000000"/>
                </a:solidFill>
                <a:latin typeface="Arimo"/>
                <a:ea typeface="Arimo"/>
                <a:cs typeface="Arimo"/>
                <a:sym typeface="Arimo"/>
              </a:rPr>
              <a:t>Fast og </a:t>
            </a:r>
            <a:r>
              <a:rPr lang="en-US" sz="4500" dirty="0" err="1">
                <a:solidFill>
                  <a:srgbClr val="000000"/>
                </a:solidFill>
                <a:latin typeface="Arimo"/>
                <a:ea typeface="Arimo"/>
                <a:cs typeface="Arimo"/>
                <a:sym typeface="Arimo"/>
              </a:rPr>
              <a:t>uforanderlig</a:t>
            </a:r>
            <a:endParaRPr lang="en-US" sz="4500" dirty="0">
              <a:solidFill>
                <a:srgbClr val="000000"/>
              </a:solidFill>
              <a:latin typeface="Arimo"/>
              <a:ea typeface="Arimo"/>
              <a:cs typeface="Arimo"/>
              <a:sym typeface="Arimo"/>
            </a:endParaRPr>
          </a:p>
        </p:txBody>
      </p:sp>
      <p:sp>
        <p:nvSpPr>
          <p:cNvPr id="20" name="TextBox 20"/>
          <p:cNvSpPr txBox="1"/>
          <p:nvPr/>
        </p:nvSpPr>
        <p:spPr>
          <a:xfrm>
            <a:off x="1025929" y="4577305"/>
            <a:ext cx="6591300" cy="737253"/>
          </a:xfrm>
          <a:prstGeom prst="rect">
            <a:avLst/>
          </a:prstGeom>
        </p:spPr>
        <p:txBody>
          <a:bodyPr wrap="square" lIns="0" tIns="0" rIns="0" bIns="0" rtlCol="0" anchor="t">
            <a:spAutoFit/>
          </a:bodyPr>
          <a:lstStyle/>
          <a:p>
            <a:pPr algn="l">
              <a:lnSpc>
                <a:spcPts val="6299"/>
              </a:lnSpc>
            </a:pPr>
            <a:r>
              <a:rPr lang="en-US" sz="4500" dirty="0" err="1">
                <a:solidFill>
                  <a:srgbClr val="000000"/>
                </a:solidFill>
                <a:latin typeface="Arimo"/>
                <a:ea typeface="Arimo"/>
                <a:cs typeface="Arimo"/>
                <a:sym typeface="Arimo"/>
              </a:rPr>
              <a:t>Universelt</a:t>
            </a:r>
            <a:endParaRPr lang="en-US" sz="4500" dirty="0">
              <a:solidFill>
                <a:srgbClr val="000000"/>
              </a:solidFill>
              <a:latin typeface="Arimo"/>
              <a:ea typeface="Arimo"/>
              <a:cs typeface="Arimo"/>
              <a:sym typeface="Arimo"/>
            </a:endParaRPr>
          </a:p>
        </p:txBody>
      </p:sp>
      <p:sp>
        <p:nvSpPr>
          <p:cNvPr id="21" name="TextBox 21"/>
          <p:cNvSpPr txBox="1"/>
          <p:nvPr/>
        </p:nvSpPr>
        <p:spPr>
          <a:xfrm>
            <a:off x="1025929" y="8979955"/>
            <a:ext cx="5295900" cy="737253"/>
          </a:xfrm>
          <a:prstGeom prst="rect">
            <a:avLst/>
          </a:prstGeom>
        </p:spPr>
        <p:txBody>
          <a:bodyPr wrap="square" lIns="0" tIns="0" rIns="0" bIns="0" rtlCol="0" anchor="t">
            <a:spAutoFit/>
          </a:bodyPr>
          <a:lstStyle/>
          <a:p>
            <a:pPr algn="l">
              <a:lnSpc>
                <a:spcPts val="6299"/>
              </a:lnSpc>
            </a:pPr>
            <a:r>
              <a:rPr lang="en-US" sz="4500" dirty="0" err="1">
                <a:solidFill>
                  <a:srgbClr val="000000"/>
                </a:solidFill>
                <a:latin typeface="Arimo"/>
                <a:ea typeface="Arimo"/>
                <a:cs typeface="Arimo"/>
                <a:sym typeface="Arimo"/>
              </a:rPr>
              <a:t>Finnes</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kun</a:t>
            </a:r>
            <a:r>
              <a:rPr lang="en-US" sz="4500" dirty="0">
                <a:solidFill>
                  <a:srgbClr val="000000"/>
                </a:solidFill>
                <a:latin typeface="Arimo"/>
                <a:ea typeface="Arimo"/>
                <a:cs typeface="Arimo"/>
                <a:sym typeface="Arimo"/>
              </a:rPr>
              <a:t> to </a:t>
            </a:r>
            <a:r>
              <a:rPr lang="en-US" sz="4500" dirty="0" err="1">
                <a:solidFill>
                  <a:srgbClr val="000000"/>
                </a:solidFill>
                <a:latin typeface="Arimo"/>
                <a:ea typeface="Arimo"/>
                <a:cs typeface="Arimo"/>
                <a:sym typeface="Arimo"/>
              </a:rPr>
              <a:t>kjønn</a:t>
            </a:r>
            <a:r>
              <a:rPr lang="en-US" sz="4500" dirty="0">
                <a:solidFill>
                  <a:srgbClr val="000000"/>
                </a:solidFill>
                <a:latin typeface="Arimo"/>
                <a:ea typeface="Arimo"/>
                <a:cs typeface="Arimo"/>
                <a:sym typeface="Arimo"/>
              </a:rPr>
              <a:t> </a:t>
            </a:r>
          </a:p>
        </p:txBody>
      </p:sp>
      <p:sp>
        <p:nvSpPr>
          <p:cNvPr id="22" name="TextBox 22"/>
          <p:cNvSpPr txBox="1"/>
          <p:nvPr/>
        </p:nvSpPr>
        <p:spPr>
          <a:xfrm>
            <a:off x="7084979" y="209601"/>
            <a:ext cx="4270442" cy="632353"/>
          </a:xfrm>
          <a:prstGeom prst="rect">
            <a:avLst/>
          </a:prstGeom>
        </p:spPr>
        <p:txBody>
          <a:bodyPr lIns="0" tIns="0" rIns="0" bIns="0" rtlCol="0" anchor="t">
            <a:spAutoFit/>
          </a:bodyPr>
          <a:lstStyle/>
          <a:p>
            <a:pPr algn="ctr">
              <a:lnSpc>
                <a:spcPts val="5319"/>
              </a:lnSpc>
            </a:pPr>
            <a:r>
              <a:rPr lang="en-US" sz="3600" b="1" dirty="0" err="1">
                <a:solidFill>
                  <a:srgbClr val="000000"/>
                </a:solidFill>
                <a:latin typeface="Arimo"/>
                <a:ea typeface="Arimo"/>
                <a:cs typeface="Arimo"/>
                <a:sym typeface="Arimo"/>
              </a:rPr>
              <a:t>Oppsummering</a:t>
            </a:r>
            <a:endParaRPr lang="en-US" sz="3600" b="1" dirty="0">
              <a:solidFill>
                <a:srgbClr val="000000"/>
              </a:solidFill>
              <a:latin typeface="Arimo"/>
              <a:ea typeface="Arimo"/>
              <a:cs typeface="Arimo"/>
              <a:sym typeface="Arim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sp>
        <p:nvSpPr>
          <p:cNvPr id="2" name="Freeform 2"/>
          <p:cNvSpPr/>
          <p:nvPr/>
        </p:nvSpPr>
        <p:spPr>
          <a:xfrm>
            <a:off x="1028700" y="2877345"/>
            <a:ext cx="7596375" cy="6380955"/>
          </a:xfrm>
          <a:custGeom>
            <a:avLst/>
            <a:gdLst/>
            <a:ahLst/>
            <a:cxnLst/>
            <a:rect l="l" t="t" r="r" b="b"/>
            <a:pathLst>
              <a:path w="7596375" h="6380955">
                <a:moveTo>
                  <a:pt x="0" y="0"/>
                </a:moveTo>
                <a:lnTo>
                  <a:pt x="7596375" y="0"/>
                </a:lnTo>
                <a:lnTo>
                  <a:pt x="7596375" y="6380955"/>
                </a:lnTo>
                <a:lnTo>
                  <a:pt x="0" y="63809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Freeform 3"/>
          <p:cNvSpPr/>
          <p:nvPr/>
        </p:nvSpPr>
        <p:spPr>
          <a:xfrm>
            <a:off x="9447277" y="3159584"/>
            <a:ext cx="7812023" cy="4862296"/>
          </a:xfrm>
          <a:custGeom>
            <a:avLst/>
            <a:gdLst/>
            <a:ahLst/>
            <a:cxnLst/>
            <a:rect l="l" t="t" r="r" b="b"/>
            <a:pathLst>
              <a:path w="7812023" h="4862296">
                <a:moveTo>
                  <a:pt x="0" y="0"/>
                </a:moveTo>
                <a:lnTo>
                  <a:pt x="7812023" y="0"/>
                </a:lnTo>
                <a:lnTo>
                  <a:pt x="7812023" y="4862296"/>
                </a:lnTo>
                <a:lnTo>
                  <a:pt x="0" y="4862296"/>
                </a:lnTo>
                <a:lnTo>
                  <a:pt x="0" y="0"/>
                </a:lnTo>
                <a:close/>
              </a:path>
            </a:pathLst>
          </a:custGeom>
          <a:blipFill>
            <a:blip r:embed="rId5"/>
            <a:stretch>
              <a:fillRect l="-6073" r="-6073"/>
            </a:stretch>
          </a:blipFill>
        </p:spPr>
        <p:txBody>
          <a:bodyPr/>
          <a:lstStyle/>
          <a:p>
            <a:endParaRPr lang="nb-NO"/>
          </a:p>
        </p:txBody>
      </p:sp>
      <p:grpSp>
        <p:nvGrpSpPr>
          <p:cNvPr id="4" name="Group 4"/>
          <p:cNvGrpSpPr/>
          <p:nvPr/>
        </p:nvGrpSpPr>
        <p:grpSpPr>
          <a:xfrm>
            <a:off x="3365362" y="728880"/>
            <a:ext cx="11963684" cy="1609920"/>
            <a:chOff x="0" y="0"/>
            <a:chExt cx="3150929" cy="424012"/>
          </a:xfrm>
        </p:grpSpPr>
        <p:sp>
          <p:nvSpPr>
            <p:cNvPr id="5" name="Freeform 5"/>
            <p:cNvSpPr/>
            <p:nvPr/>
          </p:nvSpPr>
          <p:spPr>
            <a:xfrm>
              <a:off x="0" y="0"/>
              <a:ext cx="3150929" cy="424012"/>
            </a:xfrm>
            <a:custGeom>
              <a:avLst/>
              <a:gdLst/>
              <a:ahLst/>
              <a:cxnLst/>
              <a:rect l="l" t="t" r="r" b="b"/>
              <a:pathLst>
                <a:path w="3150929" h="424012">
                  <a:moveTo>
                    <a:pt x="33003" y="0"/>
                  </a:moveTo>
                  <a:lnTo>
                    <a:pt x="3117926" y="0"/>
                  </a:lnTo>
                  <a:cubicBezTo>
                    <a:pt x="3136153" y="0"/>
                    <a:pt x="3150929" y="14776"/>
                    <a:pt x="3150929" y="33003"/>
                  </a:cubicBezTo>
                  <a:lnTo>
                    <a:pt x="3150929" y="391009"/>
                  </a:lnTo>
                  <a:cubicBezTo>
                    <a:pt x="3150929" y="409236"/>
                    <a:pt x="3136153" y="424012"/>
                    <a:pt x="3117926" y="424012"/>
                  </a:cubicBezTo>
                  <a:lnTo>
                    <a:pt x="33003" y="424012"/>
                  </a:lnTo>
                  <a:cubicBezTo>
                    <a:pt x="24250" y="424012"/>
                    <a:pt x="15856" y="420535"/>
                    <a:pt x="9666" y="414345"/>
                  </a:cubicBezTo>
                  <a:cubicBezTo>
                    <a:pt x="3477" y="408156"/>
                    <a:pt x="0" y="399762"/>
                    <a:pt x="0" y="391009"/>
                  </a:cubicBezTo>
                  <a:lnTo>
                    <a:pt x="0" y="33003"/>
                  </a:lnTo>
                  <a:cubicBezTo>
                    <a:pt x="0" y="14776"/>
                    <a:pt x="14776" y="0"/>
                    <a:pt x="33003" y="0"/>
                  </a:cubicBezTo>
                  <a:close/>
                </a:path>
              </a:pathLst>
            </a:custGeom>
            <a:solidFill>
              <a:srgbClr val="F8F7F2"/>
            </a:solidFill>
          </p:spPr>
          <p:txBody>
            <a:bodyPr/>
            <a:lstStyle/>
            <a:p>
              <a:endParaRPr lang="nb-NO"/>
            </a:p>
          </p:txBody>
        </p:sp>
        <p:sp>
          <p:nvSpPr>
            <p:cNvPr id="6" name="TextBox 6"/>
            <p:cNvSpPr txBox="1"/>
            <p:nvPr/>
          </p:nvSpPr>
          <p:spPr>
            <a:xfrm>
              <a:off x="0" y="-47625"/>
              <a:ext cx="3150929" cy="47163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468013" y="707100"/>
            <a:ext cx="7351974" cy="1462980"/>
          </a:xfrm>
          <a:prstGeom prst="rect">
            <a:avLst/>
          </a:prstGeom>
        </p:spPr>
        <p:txBody>
          <a:bodyPr lIns="0" tIns="0" rIns="0" bIns="0" rtlCol="0" anchor="t">
            <a:spAutoFit/>
          </a:bodyPr>
          <a:lstStyle/>
          <a:p>
            <a:pPr algn="ctr">
              <a:lnSpc>
                <a:spcPts val="11760"/>
              </a:lnSpc>
            </a:pPr>
            <a:r>
              <a:rPr lang="en-US" sz="8400" b="1">
                <a:solidFill>
                  <a:srgbClr val="000000"/>
                </a:solidFill>
                <a:latin typeface="Arimo Bold"/>
                <a:ea typeface="Arimo Bold"/>
                <a:cs typeface="Arimo Bold"/>
                <a:sym typeface="Arimo Bold"/>
              </a:rPr>
              <a:t>Vi blir påvirket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sp>
        <p:nvSpPr>
          <p:cNvPr id="2" name="Freeform 2"/>
          <p:cNvSpPr/>
          <p:nvPr/>
        </p:nvSpPr>
        <p:spPr>
          <a:xfrm>
            <a:off x="7532497" y="294703"/>
            <a:ext cx="9726803" cy="9697594"/>
          </a:xfrm>
          <a:custGeom>
            <a:avLst/>
            <a:gdLst/>
            <a:ahLst/>
            <a:cxnLst/>
            <a:rect l="l" t="t" r="r" b="b"/>
            <a:pathLst>
              <a:path w="9726803" h="9697594">
                <a:moveTo>
                  <a:pt x="0" y="0"/>
                </a:moveTo>
                <a:lnTo>
                  <a:pt x="9726803" y="0"/>
                </a:lnTo>
                <a:lnTo>
                  <a:pt x="9726803" y="9697594"/>
                </a:lnTo>
                <a:lnTo>
                  <a:pt x="0" y="9697594"/>
                </a:lnTo>
                <a:lnTo>
                  <a:pt x="0" y="0"/>
                </a:lnTo>
                <a:close/>
              </a:path>
            </a:pathLst>
          </a:custGeom>
          <a:blipFill>
            <a:blip r:embed="rId2"/>
            <a:stretch>
              <a:fillRect/>
            </a:stretch>
          </a:blipFill>
        </p:spPr>
        <p:txBody>
          <a:bodyPr/>
          <a:lstStyle/>
          <a:p>
            <a:endParaRPr lang="nb-NO"/>
          </a:p>
        </p:txBody>
      </p:sp>
      <p:sp>
        <p:nvSpPr>
          <p:cNvPr id="3" name="Freeform 3"/>
          <p:cNvSpPr/>
          <p:nvPr/>
        </p:nvSpPr>
        <p:spPr>
          <a:xfrm rot="-222902">
            <a:off x="769408" y="1234799"/>
            <a:ext cx="6409185" cy="1465545"/>
          </a:xfrm>
          <a:custGeom>
            <a:avLst/>
            <a:gdLst/>
            <a:ahLst/>
            <a:cxnLst/>
            <a:rect l="l" t="t" r="r" b="b"/>
            <a:pathLst>
              <a:path w="6409185" h="1465545">
                <a:moveTo>
                  <a:pt x="0" y="0"/>
                </a:moveTo>
                <a:lnTo>
                  <a:pt x="6409184" y="0"/>
                </a:lnTo>
                <a:lnTo>
                  <a:pt x="6409184" y="1465545"/>
                </a:lnTo>
                <a:lnTo>
                  <a:pt x="0" y="1465545"/>
                </a:lnTo>
                <a:lnTo>
                  <a:pt x="0" y="0"/>
                </a:lnTo>
                <a:close/>
              </a:path>
            </a:pathLst>
          </a:custGeom>
          <a:blipFill>
            <a:blip r:embed="rId3"/>
            <a:stretch>
              <a:fillRect t="-172775" r="-5016" b="-186488"/>
            </a:stretch>
          </a:blipFill>
        </p:spPr>
        <p:txBody>
          <a:bodyPr/>
          <a:lstStyle/>
          <a:p>
            <a:endParaRPr lang="nb-NO"/>
          </a:p>
        </p:txBody>
      </p:sp>
      <p:sp>
        <p:nvSpPr>
          <p:cNvPr id="4" name="TextBox 4"/>
          <p:cNvSpPr txBox="1"/>
          <p:nvPr/>
        </p:nvSpPr>
        <p:spPr>
          <a:xfrm>
            <a:off x="728662" y="8192924"/>
            <a:ext cx="6490675" cy="1799589"/>
          </a:xfrm>
          <a:prstGeom prst="rect">
            <a:avLst/>
          </a:prstGeom>
        </p:spPr>
        <p:txBody>
          <a:bodyPr lIns="0" tIns="0" rIns="0" bIns="0" rtlCol="0" anchor="t">
            <a:spAutoFit/>
          </a:bodyPr>
          <a:lstStyle/>
          <a:p>
            <a:pPr marL="0" lvl="0" indent="0" algn="ctr">
              <a:lnSpc>
                <a:spcPts val="4760"/>
              </a:lnSpc>
              <a:spcBef>
                <a:spcPct val="0"/>
              </a:spcBef>
            </a:pPr>
            <a:r>
              <a:rPr lang="en-US" sz="3400">
                <a:solidFill>
                  <a:srgbClr val="000000"/>
                </a:solidFill>
                <a:latin typeface="Arimo"/>
                <a:ea typeface="Arimo"/>
                <a:cs typeface="Arimo"/>
                <a:sym typeface="Arimo"/>
              </a:rPr>
              <a:t>Debattinnlegg skrevet av psykiatrisk sykepleier, publisert i ‘Sykepleien’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060755127"/>
              </p:ext>
            </p:extLst>
          </p:nvPr>
        </p:nvGraphicFramePr>
        <p:xfrm>
          <a:off x="771899" y="1514311"/>
          <a:ext cx="16744202" cy="8170557"/>
        </p:xfrm>
        <a:graphic>
          <a:graphicData uri="http://schemas.openxmlformats.org/drawingml/2006/table">
            <a:tbl>
              <a:tblPr/>
              <a:tblGrid>
                <a:gridCol w="513675">
                  <a:extLst>
                    <a:ext uri="{9D8B030D-6E8A-4147-A177-3AD203B41FA5}">
                      <a16:colId xmlns:a16="http://schemas.microsoft.com/office/drawing/2014/main" val="20000"/>
                    </a:ext>
                  </a:extLst>
                </a:gridCol>
                <a:gridCol w="16230527">
                  <a:extLst>
                    <a:ext uri="{9D8B030D-6E8A-4147-A177-3AD203B41FA5}">
                      <a16:colId xmlns:a16="http://schemas.microsoft.com/office/drawing/2014/main" val="20001"/>
                    </a:ext>
                  </a:extLst>
                </a:gridCol>
              </a:tblGrid>
              <a:tr h="1272464">
                <a:tc>
                  <a:txBody>
                    <a:bodyPr/>
                    <a:lstStyle/>
                    <a:p>
                      <a:pPr algn="just">
                        <a:lnSpc>
                          <a:spcPts val="3220"/>
                        </a:lnSpc>
                        <a:defRPr/>
                      </a:pPr>
                      <a:r>
                        <a:rPr lang="en-US" sz="2300">
                          <a:solidFill>
                            <a:srgbClr val="FFFFFF"/>
                          </a:solidFill>
                          <a:latin typeface="Arimo"/>
                          <a:ea typeface="Arimo"/>
                          <a:cs typeface="Arimo"/>
                          <a:sym typeface="Arimo"/>
                        </a:rPr>
                        <a:t>1</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Identitet og følelser. Hvem er jeg? Hva former opplevelsen av min identitet? Hvorfor kan vi ikke alltid stole på følelsene våre? Hva skjer i hjernen, og hvorfor er det behov for aldersgrenser?</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870633">
                <a:tc>
                  <a:txBody>
                    <a:bodyPr/>
                    <a:lstStyle/>
                    <a:p>
                      <a:pPr algn="l">
                        <a:lnSpc>
                          <a:spcPts val="3220"/>
                        </a:lnSpc>
                        <a:defRPr/>
                      </a:pPr>
                      <a:r>
                        <a:rPr lang="en-US" sz="2300" b="1">
                          <a:solidFill>
                            <a:srgbClr val="FFFFFF"/>
                          </a:solidFill>
                          <a:latin typeface="Arimo Bold"/>
                          <a:ea typeface="Arimo Bold"/>
                          <a:cs typeface="Arimo Bold"/>
                          <a:sym typeface="Arimo Bold"/>
                        </a:rPr>
                        <a:t>2</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Kroppen forteller oss viktige ting om hvem vi er og om vår identitet. Furry fandom og andre caser. </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870633">
                <a:tc>
                  <a:txBody>
                    <a:bodyPr/>
                    <a:lstStyle/>
                    <a:p>
                      <a:pPr algn="l">
                        <a:lnSpc>
                          <a:spcPts val="3220"/>
                        </a:lnSpc>
                        <a:defRPr/>
                      </a:pPr>
                      <a:r>
                        <a:rPr lang="en-US" sz="2300" b="1">
                          <a:solidFill>
                            <a:srgbClr val="FFFFFF"/>
                          </a:solidFill>
                          <a:latin typeface="Arimo Bold"/>
                          <a:ea typeface="Arimo Bold"/>
                          <a:cs typeface="Arimo Bold"/>
                          <a:sym typeface="Arimo Bold"/>
                        </a:rPr>
                        <a:t>3</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Et sant og sunt selvbilde. Kroppspress. Hva er kjennetegn på dem som er fornøyd med egen kropp?</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272464">
                <a:tc>
                  <a:txBody>
                    <a:bodyPr/>
                    <a:lstStyle/>
                    <a:p>
                      <a:pPr algn="l">
                        <a:lnSpc>
                          <a:spcPts val="3220"/>
                        </a:lnSpc>
                        <a:defRPr/>
                      </a:pPr>
                      <a:r>
                        <a:rPr lang="en-US" sz="2300" b="1">
                          <a:solidFill>
                            <a:srgbClr val="FFFFFF"/>
                          </a:solidFill>
                          <a:latin typeface="Arimo Bold"/>
                          <a:ea typeface="Arimo Bold"/>
                          <a:cs typeface="Arimo Bold"/>
                          <a:sym typeface="Arimo Bold"/>
                        </a:rPr>
                        <a:t>4</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Jente og gutt. Biologiske forskjeller mellom kjønnene, ulike betydninger av ordet ‘kjønn’, samt noe om interkjønn og kjønnsdysfori.</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272464">
                <a:tc>
                  <a:txBody>
                    <a:bodyPr/>
                    <a:lstStyle/>
                    <a:p>
                      <a:pPr algn="l">
                        <a:lnSpc>
                          <a:spcPts val="3220"/>
                        </a:lnSpc>
                        <a:defRPr/>
                      </a:pPr>
                      <a:r>
                        <a:rPr lang="en-US" sz="2300">
                          <a:solidFill>
                            <a:srgbClr val="FFFFFF"/>
                          </a:solidFill>
                          <a:latin typeface="Arimo"/>
                          <a:ea typeface="Arimo"/>
                          <a:cs typeface="Arimo"/>
                          <a:sym typeface="Arimo"/>
                        </a:rPr>
                        <a:t>5</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dirty="0" err="1">
                          <a:solidFill>
                            <a:srgbClr val="FFFFFF"/>
                          </a:solidFill>
                          <a:latin typeface="Arimo Bold"/>
                          <a:ea typeface="Arimo Bold"/>
                          <a:cs typeface="Arimo Bold"/>
                          <a:sym typeface="Arimo Bold"/>
                        </a:rPr>
                        <a:t>Kjønn</a:t>
                      </a:r>
                      <a:r>
                        <a:rPr lang="en-US" sz="2300" b="1" dirty="0">
                          <a:solidFill>
                            <a:srgbClr val="FFFFFF"/>
                          </a:solidFill>
                          <a:latin typeface="Arimo Bold"/>
                          <a:ea typeface="Arimo Bold"/>
                          <a:cs typeface="Arimo Bold"/>
                          <a:sym typeface="Arimo Bold"/>
                        </a:rPr>
                        <a:t> er </a:t>
                      </a:r>
                      <a:r>
                        <a:rPr lang="en-US" sz="2300" b="1" dirty="0" err="1">
                          <a:solidFill>
                            <a:srgbClr val="FFFFFF"/>
                          </a:solidFill>
                          <a:latin typeface="Arimo Bold"/>
                          <a:ea typeface="Arimo Bold"/>
                          <a:cs typeface="Arimo Bold"/>
                          <a:sym typeface="Arimo Bold"/>
                        </a:rPr>
                        <a:t>noe</a:t>
                      </a:r>
                      <a:r>
                        <a:rPr lang="en-US" sz="2300" b="1" dirty="0">
                          <a:solidFill>
                            <a:srgbClr val="FFFFFF"/>
                          </a:solidFill>
                          <a:latin typeface="Arimo Bold"/>
                          <a:ea typeface="Arimo Bold"/>
                          <a:cs typeface="Arimo Bold"/>
                          <a:sym typeface="Arimo Bold"/>
                        </a:rPr>
                        <a:t> man </a:t>
                      </a:r>
                      <a:r>
                        <a:rPr lang="en-US" sz="2300" b="1" i="1" dirty="0">
                          <a:solidFill>
                            <a:srgbClr val="FFFFFF"/>
                          </a:solidFill>
                          <a:latin typeface="Arimo Bold Italics"/>
                          <a:ea typeface="Arimo Bold Italics"/>
                          <a:cs typeface="Arimo Bold Italics"/>
                          <a:sym typeface="Arimo Bold Italics"/>
                        </a:rPr>
                        <a:t>er</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ikke</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noe</a:t>
                      </a:r>
                      <a:r>
                        <a:rPr lang="en-US" sz="2300" b="1" dirty="0">
                          <a:solidFill>
                            <a:srgbClr val="FFFFFF"/>
                          </a:solidFill>
                          <a:latin typeface="Arimo Bold"/>
                          <a:ea typeface="Arimo Bold"/>
                          <a:cs typeface="Arimo Bold"/>
                          <a:sym typeface="Arimo Bold"/>
                        </a:rPr>
                        <a:t> man </a:t>
                      </a:r>
                      <a:r>
                        <a:rPr lang="en-US" sz="2300" b="1" i="1" dirty="0" err="1">
                          <a:solidFill>
                            <a:srgbClr val="FFFFFF"/>
                          </a:solidFill>
                          <a:latin typeface="Arimo Bold Italics"/>
                          <a:ea typeface="Arimo Bold Italics"/>
                          <a:cs typeface="Arimo Bold Italics"/>
                          <a:sym typeface="Arimo Bold Italics"/>
                        </a:rPr>
                        <a:t>gjør</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Forskjell</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på</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kjønn</a:t>
                      </a:r>
                      <a:r>
                        <a:rPr lang="en-US" sz="2300" b="1" dirty="0">
                          <a:solidFill>
                            <a:srgbClr val="FFFFFF"/>
                          </a:solidFill>
                          <a:latin typeface="Arimo Bold"/>
                          <a:ea typeface="Arimo Bold"/>
                          <a:cs typeface="Arimo Bold"/>
                          <a:sym typeface="Arimo Bold"/>
                        </a:rPr>
                        <a:t> og </a:t>
                      </a:r>
                      <a:r>
                        <a:rPr lang="en-US" sz="2300" b="1">
                          <a:solidFill>
                            <a:srgbClr val="FFFFFF"/>
                          </a:solidFill>
                          <a:latin typeface="Arimo Bold"/>
                          <a:ea typeface="Arimo Bold"/>
                          <a:cs typeface="Arimo Bold"/>
                          <a:sym typeface="Arimo Bold"/>
                        </a:rPr>
                        <a:t>kjønnsuttrykk</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Historier</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fra</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noen</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som</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har</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hatt</a:t>
                      </a:r>
                      <a:r>
                        <a:rPr lang="en-US" sz="2300" b="1" dirty="0">
                          <a:solidFill>
                            <a:srgbClr val="FFFFFF"/>
                          </a:solidFill>
                          <a:latin typeface="Arimo Bold"/>
                          <a:ea typeface="Arimo Bold"/>
                          <a:cs typeface="Arimo Bold"/>
                          <a:sym typeface="Arimo Bold"/>
                        </a:rPr>
                        <a:t> negative </a:t>
                      </a:r>
                      <a:r>
                        <a:rPr lang="en-US" sz="2300" b="1" dirty="0" err="1">
                          <a:solidFill>
                            <a:srgbClr val="FFFFFF"/>
                          </a:solidFill>
                          <a:latin typeface="Arimo Bold"/>
                          <a:ea typeface="Arimo Bold"/>
                          <a:cs typeface="Arimo Bold"/>
                          <a:sym typeface="Arimo Bold"/>
                        </a:rPr>
                        <a:t>assosiasjoner</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til</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eget</a:t>
                      </a: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kjønn</a:t>
                      </a:r>
                      <a:r>
                        <a:rPr lang="en-US" sz="2300" b="1" dirty="0">
                          <a:solidFill>
                            <a:srgbClr val="FFFFFF"/>
                          </a:solidFill>
                          <a:latin typeface="Arimo Bold"/>
                          <a:ea typeface="Arimo Bold"/>
                          <a:cs typeface="Arimo Bold"/>
                          <a:sym typeface="Arimo Bold"/>
                        </a:rPr>
                        <a:t>.</a:t>
                      </a:r>
                      <a:endParaRPr lang="en-US" sz="1100" dirty="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870633">
                <a:tc>
                  <a:txBody>
                    <a:bodyPr/>
                    <a:lstStyle/>
                    <a:p>
                      <a:pPr algn="l">
                        <a:lnSpc>
                          <a:spcPts val="3220"/>
                        </a:lnSpc>
                        <a:defRPr/>
                      </a:pPr>
                      <a:r>
                        <a:rPr lang="en-US" sz="2300" b="1">
                          <a:solidFill>
                            <a:srgbClr val="FFFFFF"/>
                          </a:solidFill>
                          <a:latin typeface="Arimo Bold"/>
                          <a:ea typeface="Arimo Bold"/>
                          <a:cs typeface="Arimo Bold"/>
                          <a:sym typeface="Arimo Bold"/>
                        </a:rPr>
                        <a:t>6</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Født i feil kropp? Går det an å bytte kjønn? Historier fra personer som har forsøkt å ‘bytte kjønn’. </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870633">
                <a:tc>
                  <a:txBody>
                    <a:bodyPr/>
                    <a:lstStyle/>
                    <a:p>
                      <a:pPr algn="l">
                        <a:lnSpc>
                          <a:spcPts val="3220"/>
                        </a:lnSpc>
                        <a:defRPr/>
                      </a:pPr>
                      <a:r>
                        <a:rPr lang="en-US" sz="2300" b="1">
                          <a:solidFill>
                            <a:srgbClr val="FFFFFF"/>
                          </a:solidFill>
                          <a:latin typeface="Arimo Bold"/>
                          <a:ea typeface="Arimo Bold"/>
                          <a:cs typeface="Arimo Bold"/>
                          <a:sym typeface="Arimo Bold"/>
                        </a:rPr>
                        <a:t>7</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a:solidFill>
                            <a:srgbClr val="FFFFFF"/>
                          </a:solidFill>
                          <a:latin typeface="Arimo Bold"/>
                          <a:ea typeface="Arimo Bold"/>
                          <a:cs typeface="Arimo Bold"/>
                          <a:sym typeface="Arimo Bold"/>
                        </a:rPr>
                        <a:t>Hvilke konsekvenser får det for samfunnet dersom kjønn er uavhengig av biologi?  To kjønn gir orden og frihet.</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870633">
                <a:tc>
                  <a:txBody>
                    <a:bodyPr/>
                    <a:lstStyle/>
                    <a:p>
                      <a:pPr algn="l">
                        <a:lnSpc>
                          <a:spcPts val="3220"/>
                        </a:lnSpc>
                        <a:defRPr/>
                      </a:pPr>
                      <a:r>
                        <a:rPr lang="en-US" sz="2300" b="1">
                          <a:solidFill>
                            <a:srgbClr val="FFFFFF"/>
                          </a:solidFill>
                          <a:latin typeface="Arimo Bold"/>
                          <a:ea typeface="Arimo Bold"/>
                          <a:cs typeface="Arimo Bold"/>
                          <a:sym typeface="Arimo Bold"/>
                        </a:rPr>
                        <a:t>8</a:t>
                      </a:r>
                      <a:endParaRPr lang="en-US" sz="110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tc>
                  <a:txBody>
                    <a:bodyPr/>
                    <a:lstStyle/>
                    <a:p>
                      <a:pPr algn="l">
                        <a:lnSpc>
                          <a:spcPts val="3220"/>
                        </a:lnSpc>
                        <a:defRPr/>
                      </a:pPr>
                      <a:r>
                        <a:rPr lang="en-US" sz="2300" b="1" dirty="0">
                          <a:solidFill>
                            <a:srgbClr val="FFFFFF"/>
                          </a:solidFill>
                          <a:latin typeface="Arimo Bold"/>
                          <a:ea typeface="Arimo Bold"/>
                          <a:cs typeface="Arimo Bold"/>
                          <a:sym typeface="Arimo Bold"/>
                        </a:rPr>
                        <a:t> </a:t>
                      </a:r>
                      <a:r>
                        <a:rPr lang="en-US" sz="2300" b="1" dirty="0" err="1">
                          <a:solidFill>
                            <a:srgbClr val="FFFFFF"/>
                          </a:solidFill>
                          <a:latin typeface="Arimo Bold"/>
                          <a:ea typeface="Arimo Bold"/>
                          <a:cs typeface="Arimo Bold"/>
                          <a:sym typeface="Arimo Bold"/>
                        </a:rPr>
                        <a:t>Respekt</a:t>
                      </a:r>
                      <a:r>
                        <a:rPr lang="en-US" sz="2300" b="1" dirty="0">
                          <a:solidFill>
                            <a:srgbClr val="FFFFFF"/>
                          </a:solidFill>
                          <a:latin typeface="Arimo Bold"/>
                          <a:ea typeface="Arimo Bold"/>
                          <a:cs typeface="Arimo Bold"/>
                          <a:sym typeface="Arimo Bold"/>
                        </a:rPr>
                        <a:t> og </a:t>
                      </a:r>
                      <a:r>
                        <a:rPr lang="en-US" sz="2300" b="1" dirty="0" err="1">
                          <a:solidFill>
                            <a:srgbClr val="FFFFFF"/>
                          </a:solidFill>
                          <a:latin typeface="Arimo Bold"/>
                          <a:ea typeface="Arimo Bold"/>
                          <a:cs typeface="Arimo Bold"/>
                          <a:sym typeface="Arimo Bold"/>
                        </a:rPr>
                        <a:t>toleranse</a:t>
                      </a:r>
                      <a:r>
                        <a:rPr lang="en-US" sz="2300" b="1" dirty="0">
                          <a:solidFill>
                            <a:srgbClr val="FFFFFF"/>
                          </a:solidFill>
                          <a:latin typeface="Arimo Bold"/>
                          <a:ea typeface="Arimo Bold"/>
                          <a:cs typeface="Arimo Bold"/>
                          <a:sym typeface="Arimo Bold"/>
                        </a:rPr>
                        <a:t> med Pride </a:t>
                      </a:r>
                      <a:r>
                        <a:rPr lang="en-US" sz="2300" b="1" dirty="0" err="1">
                          <a:solidFill>
                            <a:srgbClr val="FFFFFF"/>
                          </a:solidFill>
                          <a:latin typeface="Arimo Bold"/>
                          <a:ea typeface="Arimo Bold"/>
                          <a:cs typeface="Arimo Bold"/>
                          <a:sym typeface="Arimo Bold"/>
                        </a:rPr>
                        <a:t>som</a:t>
                      </a:r>
                      <a:r>
                        <a:rPr lang="en-US" sz="2300" b="1" dirty="0">
                          <a:solidFill>
                            <a:srgbClr val="FFFFFF"/>
                          </a:solidFill>
                          <a:latin typeface="Arimo Bold"/>
                          <a:ea typeface="Arimo Bold"/>
                          <a:cs typeface="Arimo Bold"/>
                          <a:sym typeface="Arimo Bold"/>
                        </a:rPr>
                        <a:t> case. </a:t>
                      </a:r>
                      <a:endParaRPr lang="en-US" sz="1100" dirty="0"/>
                    </a:p>
                  </a:txBody>
                  <a:tcPr marL="181029" marR="181029" marT="181029" marB="181029" anchor="ctr">
                    <a:lnL w="36206" cap="flat" cmpd="sng" algn="ctr">
                      <a:solidFill>
                        <a:srgbClr val="FFFFFF"/>
                      </a:solidFill>
                      <a:prstDash val="solid"/>
                      <a:round/>
                      <a:headEnd type="none" w="med" len="med"/>
                      <a:tailEnd type="none" w="med" len="med"/>
                    </a:lnL>
                    <a:lnR w="36206" cap="flat" cmpd="sng" algn="ctr">
                      <a:solidFill>
                        <a:srgbClr val="FFFFFF"/>
                      </a:solidFill>
                      <a:prstDash val="solid"/>
                      <a:round/>
                      <a:headEnd type="none" w="med" len="med"/>
                      <a:tailEnd type="none" w="med" len="med"/>
                    </a:lnR>
                    <a:lnT w="36206" cap="flat" cmpd="sng" algn="ctr">
                      <a:solidFill>
                        <a:srgbClr val="FFFFFF"/>
                      </a:solidFill>
                      <a:prstDash val="solid"/>
                      <a:round/>
                      <a:headEnd type="none" w="med" len="med"/>
                      <a:tailEnd type="none" w="med" len="med"/>
                    </a:lnT>
                    <a:lnB w="36206"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3"/>
          <p:cNvSpPr txBox="1"/>
          <p:nvPr/>
        </p:nvSpPr>
        <p:spPr>
          <a:xfrm>
            <a:off x="1672640" y="98404"/>
            <a:ext cx="14942720" cy="1007455"/>
          </a:xfrm>
          <a:prstGeom prst="rect">
            <a:avLst/>
          </a:prstGeom>
        </p:spPr>
        <p:txBody>
          <a:bodyPr wrap="square" lIns="0" tIns="0" rIns="0" bIns="0" rtlCol="0" anchor="t">
            <a:spAutoFit/>
          </a:bodyPr>
          <a:lstStyle/>
          <a:p>
            <a:pPr algn="ctr">
              <a:lnSpc>
                <a:spcPts val="8647"/>
              </a:lnSpc>
              <a:spcBef>
                <a:spcPct val="0"/>
              </a:spcBef>
            </a:pPr>
            <a:r>
              <a:rPr lang="en-US" sz="6176" b="1" dirty="0" err="1">
                <a:solidFill>
                  <a:srgbClr val="FFF4E3"/>
                </a:solidFill>
                <a:latin typeface="Arimo Bold"/>
                <a:ea typeface="Arimo Bold"/>
                <a:cs typeface="Arimo Bold"/>
                <a:sym typeface="Arimo Bold"/>
              </a:rPr>
              <a:t>Oversikt</a:t>
            </a:r>
            <a:r>
              <a:rPr lang="en-US" sz="6176" b="1" dirty="0">
                <a:solidFill>
                  <a:srgbClr val="FFF4E3"/>
                </a:solidFill>
                <a:latin typeface="Arimo Bold"/>
                <a:ea typeface="Arimo Bold"/>
                <a:cs typeface="Arimo Bold"/>
                <a:sym typeface="Arimo Bold"/>
              </a:rPr>
              <a:t> over </a:t>
            </a:r>
            <a:r>
              <a:rPr lang="en-US" sz="6176" b="1" dirty="0" err="1">
                <a:solidFill>
                  <a:srgbClr val="FFF4E3"/>
                </a:solidFill>
                <a:latin typeface="Arimo Bold"/>
                <a:ea typeface="Arimo Bold"/>
                <a:cs typeface="Arimo Bold"/>
                <a:sym typeface="Arimo Bold"/>
              </a:rPr>
              <a:t>undervisningsopplegget</a:t>
            </a:r>
            <a:endParaRPr lang="en-US" sz="6176" b="1" dirty="0">
              <a:solidFill>
                <a:srgbClr val="FFF4E3"/>
              </a:solidFill>
              <a:latin typeface="Arimo Bold"/>
              <a:ea typeface="Arimo Bold"/>
              <a:cs typeface="Arimo Bold"/>
              <a:sym typeface="Arimo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sp>
        <p:nvSpPr>
          <p:cNvPr id="2" name="TextBox 2"/>
          <p:cNvSpPr txBox="1"/>
          <p:nvPr/>
        </p:nvSpPr>
        <p:spPr>
          <a:xfrm>
            <a:off x="1028700" y="2962414"/>
            <a:ext cx="9403153" cy="3383136"/>
          </a:xfrm>
          <a:prstGeom prst="rect">
            <a:avLst/>
          </a:prstGeom>
        </p:spPr>
        <p:txBody>
          <a:bodyPr lIns="0" tIns="0" rIns="0" bIns="0" rtlCol="0" anchor="t">
            <a:spAutoFit/>
          </a:bodyPr>
          <a:lstStyle/>
          <a:p>
            <a:pPr algn="l">
              <a:lnSpc>
                <a:spcPts val="6719"/>
              </a:lnSpc>
            </a:pPr>
            <a:r>
              <a:rPr lang="en-US" sz="4799">
                <a:solidFill>
                  <a:srgbClr val="000000"/>
                </a:solidFill>
                <a:latin typeface="Arimo"/>
                <a:ea typeface="Arimo"/>
                <a:cs typeface="Arimo"/>
                <a:sym typeface="Arimo"/>
              </a:rPr>
              <a:t>Dersom vi forbinder vårt eget kjønn med noe negativt, kan det påvirke vårt syn på kjønnet. </a:t>
            </a:r>
          </a:p>
          <a:p>
            <a:pPr algn="l">
              <a:lnSpc>
                <a:spcPts val="6719"/>
              </a:lnSpc>
            </a:pPr>
            <a:endParaRPr lang="en-US" sz="4799">
              <a:solidFill>
                <a:srgbClr val="000000"/>
              </a:solidFill>
              <a:latin typeface="Arimo"/>
              <a:ea typeface="Arimo"/>
              <a:cs typeface="Arimo"/>
              <a:sym typeface="Arimo"/>
            </a:endParaRPr>
          </a:p>
        </p:txBody>
      </p:sp>
      <p:grpSp>
        <p:nvGrpSpPr>
          <p:cNvPr id="3" name="Group 3"/>
          <p:cNvGrpSpPr/>
          <p:nvPr/>
        </p:nvGrpSpPr>
        <p:grpSpPr>
          <a:xfrm>
            <a:off x="10861700" y="2384478"/>
            <a:ext cx="7007551" cy="6649748"/>
            <a:chOff x="0" y="0"/>
            <a:chExt cx="2636520" cy="2501900"/>
          </a:xfrm>
        </p:grpSpPr>
        <p:sp>
          <p:nvSpPr>
            <p:cNvPr id="4" name="Freeform 4"/>
            <p:cNvSpPr/>
            <p:nvPr/>
          </p:nvSpPr>
          <p:spPr>
            <a:xfrm>
              <a:off x="-11430" y="-7620"/>
              <a:ext cx="2694940" cy="2532380"/>
            </a:xfrm>
            <a:custGeom>
              <a:avLst/>
              <a:gdLst/>
              <a:ahLst/>
              <a:cxnLst/>
              <a:rect l="l" t="t" r="r" b="b"/>
              <a:pathLst>
                <a:path w="2694940" h="2532380">
                  <a:moveTo>
                    <a:pt x="2463800" y="756920"/>
                  </a:moveTo>
                  <a:cubicBezTo>
                    <a:pt x="2354580" y="509270"/>
                    <a:pt x="2200910" y="260350"/>
                    <a:pt x="1951990" y="132080"/>
                  </a:cubicBezTo>
                  <a:cubicBezTo>
                    <a:pt x="1929130" y="120650"/>
                    <a:pt x="1905000" y="109220"/>
                    <a:pt x="1880870" y="100330"/>
                  </a:cubicBezTo>
                  <a:cubicBezTo>
                    <a:pt x="1762760" y="48260"/>
                    <a:pt x="1638300" y="20320"/>
                    <a:pt x="1510030" y="15240"/>
                  </a:cubicBezTo>
                  <a:cubicBezTo>
                    <a:pt x="1492250" y="12700"/>
                    <a:pt x="1473200" y="10160"/>
                    <a:pt x="1454150" y="8890"/>
                  </a:cubicBezTo>
                  <a:cubicBezTo>
                    <a:pt x="1332230" y="0"/>
                    <a:pt x="1221740" y="25400"/>
                    <a:pt x="1120140" y="72390"/>
                  </a:cubicBezTo>
                  <a:cubicBezTo>
                    <a:pt x="934720" y="129540"/>
                    <a:pt x="754380" y="220980"/>
                    <a:pt x="601980" y="334010"/>
                  </a:cubicBezTo>
                  <a:cubicBezTo>
                    <a:pt x="402590" y="483870"/>
                    <a:pt x="237490" y="676910"/>
                    <a:pt x="138430" y="908050"/>
                  </a:cubicBezTo>
                  <a:cubicBezTo>
                    <a:pt x="80010" y="1043940"/>
                    <a:pt x="46990" y="1186180"/>
                    <a:pt x="29210" y="1333500"/>
                  </a:cubicBezTo>
                  <a:cubicBezTo>
                    <a:pt x="10160" y="1485900"/>
                    <a:pt x="0" y="1645920"/>
                    <a:pt x="33020" y="1795780"/>
                  </a:cubicBezTo>
                  <a:cubicBezTo>
                    <a:pt x="91440" y="2057400"/>
                    <a:pt x="307340" y="2265680"/>
                    <a:pt x="542290" y="2378710"/>
                  </a:cubicBezTo>
                  <a:cubicBezTo>
                    <a:pt x="788670" y="2496820"/>
                    <a:pt x="1064260" y="2532380"/>
                    <a:pt x="1333500" y="2496820"/>
                  </a:cubicBezTo>
                  <a:cubicBezTo>
                    <a:pt x="1619250" y="2458720"/>
                    <a:pt x="1891030" y="2345690"/>
                    <a:pt x="2134870" y="2193290"/>
                  </a:cubicBezTo>
                  <a:cubicBezTo>
                    <a:pt x="2354580" y="2056130"/>
                    <a:pt x="2566670" y="1870710"/>
                    <a:pt x="2627630" y="1607820"/>
                  </a:cubicBezTo>
                  <a:cubicBezTo>
                    <a:pt x="2694940" y="1314450"/>
                    <a:pt x="2579370" y="1021080"/>
                    <a:pt x="2463800" y="756920"/>
                  </a:cubicBezTo>
                  <a:close/>
                </a:path>
              </a:pathLst>
            </a:custGeom>
            <a:blipFill>
              <a:blip r:embed="rId3"/>
              <a:stretch>
                <a:fillRect t="-2660" b="-2660"/>
              </a:stretch>
            </a:blipFill>
          </p:spPr>
          <p:txBody>
            <a:bodyPr/>
            <a:lstStyle/>
            <a:p>
              <a:endParaRPr lang="nb-NO"/>
            </a:p>
          </p:txBody>
        </p:sp>
      </p:grpSp>
      <p:grpSp>
        <p:nvGrpSpPr>
          <p:cNvPr id="5" name="Group 5"/>
          <p:cNvGrpSpPr/>
          <p:nvPr/>
        </p:nvGrpSpPr>
        <p:grpSpPr>
          <a:xfrm>
            <a:off x="0" y="293904"/>
            <a:ext cx="18598424" cy="1861975"/>
            <a:chOff x="0" y="0"/>
            <a:chExt cx="4898350" cy="490397"/>
          </a:xfrm>
        </p:grpSpPr>
        <p:sp>
          <p:nvSpPr>
            <p:cNvPr id="6" name="Freeform 6"/>
            <p:cNvSpPr/>
            <p:nvPr/>
          </p:nvSpPr>
          <p:spPr>
            <a:xfrm>
              <a:off x="0" y="0"/>
              <a:ext cx="4898350" cy="490397"/>
            </a:xfrm>
            <a:custGeom>
              <a:avLst/>
              <a:gdLst/>
              <a:ahLst/>
              <a:cxnLst/>
              <a:rect l="l" t="t" r="r" b="b"/>
              <a:pathLst>
                <a:path w="4898350" h="490397">
                  <a:moveTo>
                    <a:pt x="0" y="0"/>
                  </a:moveTo>
                  <a:lnTo>
                    <a:pt x="4898350" y="0"/>
                  </a:lnTo>
                  <a:lnTo>
                    <a:pt x="4898350" y="490397"/>
                  </a:lnTo>
                  <a:lnTo>
                    <a:pt x="0" y="490397"/>
                  </a:lnTo>
                  <a:close/>
                </a:path>
              </a:pathLst>
            </a:custGeom>
            <a:solidFill>
              <a:srgbClr val="FFFFFF"/>
            </a:solidFill>
          </p:spPr>
          <p:txBody>
            <a:bodyPr/>
            <a:lstStyle/>
            <a:p>
              <a:endParaRPr lang="nb-NO"/>
            </a:p>
          </p:txBody>
        </p:sp>
        <p:sp>
          <p:nvSpPr>
            <p:cNvPr id="7" name="TextBox 7"/>
            <p:cNvSpPr txBox="1"/>
            <p:nvPr/>
          </p:nvSpPr>
          <p:spPr>
            <a:xfrm>
              <a:off x="0" y="-66675"/>
              <a:ext cx="4898350" cy="557072"/>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028700" y="317627"/>
            <a:ext cx="15936283" cy="1581076"/>
          </a:xfrm>
          <a:prstGeom prst="rect">
            <a:avLst/>
          </a:prstGeom>
        </p:spPr>
        <p:txBody>
          <a:bodyPr lIns="0" tIns="0" rIns="0" bIns="0" rtlCol="0" anchor="t">
            <a:spAutoFit/>
          </a:bodyPr>
          <a:lstStyle/>
          <a:p>
            <a:pPr algn="ctr">
              <a:lnSpc>
                <a:spcPts val="12600"/>
              </a:lnSpc>
            </a:pPr>
            <a:r>
              <a:rPr lang="en-US" sz="9000" b="1">
                <a:solidFill>
                  <a:srgbClr val="000000"/>
                </a:solidFill>
                <a:latin typeface="Arimo Bold"/>
                <a:ea typeface="Arimo Bold"/>
                <a:cs typeface="Arimo Bold"/>
                <a:sym typeface="Arimo Bold"/>
              </a:rPr>
              <a:t>Kjønnsdysfori</a:t>
            </a:r>
          </a:p>
        </p:txBody>
      </p:sp>
      <p:sp>
        <p:nvSpPr>
          <p:cNvPr id="9" name="TextBox 9"/>
          <p:cNvSpPr txBox="1"/>
          <p:nvPr/>
        </p:nvSpPr>
        <p:spPr>
          <a:xfrm>
            <a:off x="11841398" y="9163050"/>
            <a:ext cx="4094884" cy="665479"/>
          </a:xfrm>
          <a:prstGeom prst="rect">
            <a:avLst/>
          </a:prstGeom>
        </p:spPr>
        <p:txBody>
          <a:bodyPr lIns="0" tIns="0" rIns="0" bIns="0" rtlCol="0" anchor="t">
            <a:spAutoFit/>
          </a:bodyPr>
          <a:lstStyle/>
          <a:p>
            <a:pPr algn="l">
              <a:lnSpc>
                <a:spcPts val="5320"/>
              </a:lnSpc>
            </a:pPr>
            <a:r>
              <a:rPr lang="en-US" sz="3800">
                <a:solidFill>
                  <a:srgbClr val="000000"/>
                </a:solidFill>
                <a:latin typeface="Arimo"/>
                <a:ea typeface="Arimo"/>
                <a:cs typeface="Arimo"/>
                <a:sym typeface="Arimo"/>
              </a:rPr>
              <a:t>Tom Roger Mittag</a:t>
            </a:r>
          </a:p>
        </p:txBody>
      </p:sp>
      <p:sp>
        <p:nvSpPr>
          <p:cNvPr id="10" name="TextBox 10"/>
          <p:cNvSpPr txBox="1"/>
          <p:nvPr/>
        </p:nvSpPr>
        <p:spPr>
          <a:xfrm>
            <a:off x="954767" y="7104461"/>
            <a:ext cx="9551018" cy="2337292"/>
          </a:xfrm>
          <a:prstGeom prst="rect">
            <a:avLst/>
          </a:prstGeom>
        </p:spPr>
        <p:txBody>
          <a:bodyPr lIns="0" tIns="0" rIns="0" bIns="0" rtlCol="0" anchor="t">
            <a:spAutoFit/>
          </a:bodyPr>
          <a:lstStyle/>
          <a:p>
            <a:pPr algn="l">
              <a:lnSpc>
                <a:spcPts val="9239"/>
              </a:lnSpc>
              <a:spcBef>
                <a:spcPct val="0"/>
              </a:spcBef>
            </a:pPr>
            <a:r>
              <a:rPr lang="en-US" sz="6599">
                <a:solidFill>
                  <a:srgbClr val="FFFFFF"/>
                </a:solidFill>
                <a:latin typeface="Arimo"/>
                <a:ea typeface="Arimo"/>
                <a:cs typeface="Arimo"/>
                <a:sym typeface="Arimo"/>
              </a:rPr>
              <a:t>Tom Roger har mistet to farsfigurer.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pic>
        <p:nvPicPr>
          <p:cNvPr id="2" name="Media på Internett 1" title="Tom Roger Mittag sin historie">
            <a:hlinkClick r:id="" action="ppaction://media"/>
            <a:extLst>
              <a:ext uri="{FF2B5EF4-FFF2-40B4-BE49-F238E27FC236}">
                <a16:creationId xmlns:a16="http://schemas.microsoft.com/office/drawing/2014/main" id="{21DFC301-0BF6-9F18-410E-82F66A16A058}"/>
              </a:ext>
            </a:extLst>
          </p:cNvPr>
          <p:cNvPicPr>
            <a:picLocks noRot="1" noChangeAspect="1"/>
          </p:cNvPicPr>
          <p:nvPr>
            <a:videoFile r:link="rId1"/>
          </p:nvPr>
        </p:nvPicPr>
        <p:blipFill>
          <a:blip r:embed="rId4"/>
          <a:stretch>
            <a:fillRect/>
          </a:stretch>
        </p:blipFill>
        <p:spPr>
          <a:xfrm>
            <a:off x="342900" y="170878"/>
            <a:ext cx="17602200" cy="9945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p:nvPr/>
        </p:nvGrpSpPr>
        <p:grpSpPr>
          <a:xfrm>
            <a:off x="0" y="455363"/>
            <a:ext cx="18288000" cy="1705041"/>
            <a:chOff x="0" y="0"/>
            <a:chExt cx="4816593" cy="449064"/>
          </a:xfrm>
        </p:grpSpPr>
        <p:sp>
          <p:nvSpPr>
            <p:cNvPr id="3" name="Freeform 3"/>
            <p:cNvSpPr/>
            <p:nvPr/>
          </p:nvSpPr>
          <p:spPr>
            <a:xfrm>
              <a:off x="0" y="0"/>
              <a:ext cx="4816592" cy="449064"/>
            </a:xfrm>
            <a:custGeom>
              <a:avLst/>
              <a:gdLst/>
              <a:ahLst/>
              <a:cxnLst/>
              <a:rect l="l" t="t" r="r" b="b"/>
              <a:pathLst>
                <a:path w="4816592" h="449064">
                  <a:moveTo>
                    <a:pt x="0" y="0"/>
                  </a:moveTo>
                  <a:lnTo>
                    <a:pt x="4816592" y="0"/>
                  </a:lnTo>
                  <a:lnTo>
                    <a:pt x="4816592" y="449064"/>
                  </a:lnTo>
                  <a:lnTo>
                    <a:pt x="0" y="449064"/>
                  </a:lnTo>
                  <a:close/>
                </a:path>
              </a:pathLst>
            </a:custGeom>
            <a:solidFill>
              <a:srgbClr val="FFFFFF"/>
            </a:solidFill>
          </p:spPr>
          <p:txBody>
            <a:bodyPr/>
            <a:lstStyle/>
            <a:p>
              <a:endParaRPr lang="nb-NO"/>
            </a:p>
          </p:txBody>
        </p:sp>
        <p:sp>
          <p:nvSpPr>
            <p:cNvPr id="4" name="TextBox 4"/>
            <p:cNvSpPr txBox="1"/>
            <p:nvPr/>
          </p:nvSpPr>
          <p:spPr>
            <a:xfrm>
              <a:off x="0" y="-47625"/>
              <a:ext cx="4816593" cy="49668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213015" y="2893478"/>
            <a:ext cx="5528662" cy="5246370"/>
            <a:chOff x="0" y="0"/>
            <a:chExt cx="2636520" cy="2501900"/>
          </a:xfrm>
        </p:grpSpPr>
        <p:sp>
          <p:nvSpPr>
            <p:cNvPr id="6" name="Freeform 6"/>
            <p:cNvSpPr/>
            <p:nvPr/>
          </p:nvSpPr>
          <p:spPr>
            <a:xfrm>
              <a:off x="-11430" y="-7620"/>
              <a:ext cx="2694940" cy="2532380"/>
            </a:xfrm>
            <a:custGeom>
              <a:avLst/>
              <a:gdLst/>
              <a:ahLst/>
              <a:cxnLst/>
              <a:rect l="l" t="t" r="r" b="b"/>
              <a:pathLst>
                <a:path w="2694940" h="2532380">
                  <a:moveTo>
                    <a:pt x="2463800" y="756920"/>
                  </a:moveTo>
                  <a:cubicBezTo>
                    <a:pt x="2354580" y="509270"/>
                    <a:pt x="2200910" y="260350"/>
                    <a:pt x="1951990" y="132080"/>
                  </a:cubicBezTo>
                  <a:cubicBezTo>
                    <a:pt x="1929130" y="120650"/>
                    <a:pt x="1905000" y="109220"/>
                    <a:pt x="1880870" y="100330"/>
                  </a:cubicBezTo>
                  <a:cubicBezTo>
                    <a:pt x="1762760" y="48260"/>
                    <a:pt x="1638300" y="20320"/>
                    <a:pt x="1510030" y="15240"/>
                  </a:cubicBezTo>
                  <a:cubicBezTo>
                    <a:pt x="1492250" y="12700"/>
                    <a:pt x="1473200" y="10160"/>
                    <a:pt x="1454150" y="8890"/>
                  </a:cubicBezTo>
                  <a:cubicBezTo>
                    <a:pt x="1332230" y="0"/>
                    <a:pt x="1221740" y="25400"/>
                    <a:pt x="1120140" y="72390"/>
                  </a:cubicBezTo>
                  <a:cubicBezTo>
                    <a:pt x="934720" y="129540"/>
                    <a:pt x="754380" y="220980"/>
                    <a:pt x="601980" y="334010"/>
                  </a:cubicBezTo>
                  <a:cubicBezTo>
                    <a:pt x="402590" y="483870"/>
                    <a:pt x="237490" y="676910"/>
                    <a:pt x="138430" y="908050"/>
                  </a:cubicBezTo>
                  <a:cubicBezTo>
                    <a:pt x="80010" y="1043940"/>
                    <a:pt x="46990" y="1186180"/>
                    <a:pt x="29210" y="1333500"/>
                  </a:cubicBezTo>
                  <a:cubicBezTo>
                    <a:pt x="10160" y="1485900"/>
                    <a:pt x="0" y="1645920"/>
                    <a:pt x="33020" y="1795780"/>
                  </a:cubicBezTo>
                  <a:cubicBezTo>
                    <a:pt x="91440" y="2057400"/>
                    <a:pt x="307340" y="2265680"/>
                    <a:pt x="542290" y="2378710"/>
                  </a:cubicBezTo>
                  <a:cubicBezTo>
                    <a:pt x="788670" y="2496820"/>
                    <a:pt x="1064260" y="2532380"/>
                    <a:pt x="1333500" y="2496820"/>
                  </a:cubicBezTo>
                  <a:cubicBezTo>
                    <a:pt x="1619250" y="2458720"/>
                    <a:pt x="1891030" y="2345690"/>
                    <a:pt x="2134870" y="2193290"/>
                  </a:cubicBezTo>
                  <a:cubicBezTo>
                    <a:pt x="2354580" y="2056130"/>
                    <a:pt x="2566670" y="1870710"/>
                    <a:pt x="2627630" y="1607820"/>
                  </a:cubicBezTo>
                  <a:cubicBezTo>
                    <a:pt x="2694940" y="1314450"/>
                    <a:pt x="2579370" y="1021080"/>
                    <a:pt x="2463800" y="756920"/>
                  </a:cubicBezTo>
                  <a:close/>
                </a:path>
              </a:pathLst>
            </a:custGeom>
            <a:blipFill>
              <a:blip r:embed="rId3"/>
              <a:stretch>
                <a:fillRect l="-7884" t="-4060" r="-49413" b="-15621"/>
              </a:stretch>
            </a:blipFill>
          </p:spPr>
          <p:txBody>
            <a:bodyPr/>
            <a:lstStyle/>
            <a:p>
              <a:endParaRPr lang="nb-NO"/>
            </a:p>
          </p:txBody>
        </p:sp>
      </p:grpSp>
      <p:sp>
        <p:nvSpPr>
          <p:cNvPr id="7" name="TextBox 7"/>
          <p:cNvSpPr txBox="1"/>
          <p:nvPr/>
        </p:nvSpPr>
        <p:spPr>
          <a:xfrm>
            <a:off x="1339505" y="6921008"/>
            <a:ext cx="11334738" cy="2337292"/>
          </a:xfrm>
          <a:prstGeom prst="rect">
            <a:avLst/>
          </a:prstGeom>
        </p:spPr>
        <p:txBody>
          <a:bodyPr lIns="0" tIns="0" rIns="0" bIns="0" rtlCol="0" anchor="t">
            <a:spAutoFit/>
          </a:bodyPr>
          <a:lstStyle/>
          <a:p>
            <a:pPr algn="l">
              <a:lnSpc>
                <a:spcPts val="9239"/>
              </a:lnSpc>
            </a:pPr>
            <a:r>
              <a:rPr lang="en-US" sz="6599">
                <a:solidFill>
                  <a:srgbClr val="FFFFFF"/>
                </a:solidFill>
                <a:latin typeface="Arimo"/>
                <a:ea typeface="Arimo"/>
                <a:cs typeface="Arimo"/>
                <a:sym typeface="Arimo"/>
              </a:rPr>
              <a:t>Erin har opplevd overgrep og traumer. </a:t>
            </a:r>
          </a:p>
        </p:txBody>
      </p:sp>
      <p:sp>
        <p:nvSpPr>
          <p:cNvPr id="8" name="TextBox 8"/>
          <p:cNvSpPr txBox="1"/>
          <p:nvPr/>
        </p:nvSpPr>
        <p:spPr>
          <a:xfrm>
            <a:off x="-1596429" y="390917"/>
            <a:ext cx="21480858" cy="1581076"/>
          </a:xfrm>
          <a:prstGeom prst="rect">
            <a:avLst/>
          </a:prstGeom>
        </p:spPr>
        <p:txBody>
          <a:bodyPr lIns="0" tIns="0" rIns="0" bIns="0" rtlCol="0" anchor="t">
            <a:spAutoFit/>
          </a:bodyPr>
          <a:lstStyle/>
          <a:p>
            <a:pPr algn="ctr">
              <a:lnSpc>
                <a:spcPts val="12600"/>
              </a:lnSpc>
            </a:pPr>
            <a:r>
              <a:rPr lang="en-US" sz="9000" b="1">
                <a:solidFill>
                  <a:srgbClr val="000000"/>
                </a:solidFill>
                <a:latin typeface="Arimo Bold"/>
                <a:ea typeface="Arimo Bold"/>
                <a:cs typeface="Arimo Bold"/>
                <a:sym typeface="Arimo Bold"/>
              </a:rPr>
              <a:t>Kjønnsdysfori</a:t>
            </a:r>
          </a:p>
        </p:txBody>
      </p:sp>
      <p:sp>
        <p:nvSpPr>
          <p:cNvPr id="9" name="TextBox 9"/>
          <p:cNvSpPr txBox="1"/>
          <p:nvPr/>
        </p:nvSpPr>
        <p:spPr>
          <a:xfrm>
            <a:off x="1339505" y="2926661"/>
            <a:ext cx="9139780" cy="2590003"/>
          </a:xfrm>
          <a:prstGeom prst="rect">
            <a:avLst/>
          </a:prstGeom>
        </p:spPr>
        <p:txBody>
          <a:bodyPr lIns="0" tIns="0" rIns="0" bIns="0" rtlCol="0" anchor="t">
            <a:spAutoFit/>
          </a:bodyPr>
          <a:lstStyle/>
          <a:p>
            <a:pPr algn="l">
              <a:lnSpc>
                <a:spcPts val="6860"/>
              </a:lnSpc>
            </a:pPr>
            <a:r>
              <a:rPr lang="en-US" sz="4900">
                <a:solidFill>
                  <a:srgbClr val="000000"/>
                </a:solidFill>
                <a:latin typeface="Arimo"/>
                <a:ea typeface="Arimo"/>
                <a:cs typeface="Arimo"/>
                <a:sym typeface="Arimo"/>
              </a:rPr>
              <a:t>Dersom vi forbinder vårt eget kjønn med noe negativt, kan det påvirke vårt syn på kjønnet. </a:t>
            </a:r>
          </a:p>
        </p:txBody>
      </p:sp>
      <p:sp>
        <p:nvSpPr>
          <p:cNvPr id="10" name="TextBox 10"/>
          <p:cNvSpPr txBox="1"/>
          <p:nvPr/>
        </p:nvSpPr>
        <p:spPr>
          <a:xfrm>
            <a:off x="13037887" y="8758622"/>
            <a:ext cx="3878918" cy="856615"/>
          </a:xfrm>
          <a:prstGeom prst="rect">
            <a:avLst/>
          </a:prstGeom>
        </p:spPr>
        <p:txBody>
          <a:bodyPr lIns="0" tIns="0" rIns="0" bIns="0" rtlCol="0" anchor="t">
            <a:spAutoFit/>
          </a:bodyPr>
          <a:lstStyle/>
          <a:p>
            <a:pPr algn="l">
              <a:lnSpc>
                <a:spcPts val="6860"/>
              </a:lnSpc>
            </a:pPr>
            <a:r>
              <a:rPr lang="en-US" sz="4900">
                <a:solidFill>
                  <a:srgbClr val="000000"/>
                </a:solidFill>
                <a:latin typeface="Arimo"/>
                <a:ea typeface="Arimo"/>
                <a:cs typeface="Arimo"/>
                <a:sym typeface="Arimo"/>
              </a:rPr>
              <a:t>Erin Brewer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B44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6591586" y="2404576"/>
            <a:ext cx="4926820" cy="4926820"/>
          </a:xfrm>
          <a:prstGeom prst="rect">
            <a:avLst/>
          </a:prstGeom>
        </p:spPr>
      </p:pic>
      <p:grpSp>
        <p:nvGrpSpPr>
          <p:cNvPr id="3" name="Group 3"/>
          <p:cNvGrpSpPr/>
          <p:nvPr/>
        </p:nvGrpSpPr>
        <p:grpSpPr>
          <a:xfrm>
            <a:off x="1304912" y="7859564"/>
            <a:ext cx="15500167" cy="1832409"/>
            <a:chOff x="0" y="0"/>
            <a:chExt cx="4082348" cy="482610"/>
          </a:xfrm>
        </p:grpSpPr>
        <p:sp>
          <p:nvSpPr>
            <p:cNvPr id="4" name="Freeform 4"/>
            <p:cNvSpPr/>
            <p:nvPr/>
          </p:nvSpPr>
          <p:spPr>
            <a:xfrm>
              <a:off x="0" y="0"/>
              <a:ext cx="4082348" cy="482610"/>
            </a:xfrm>
            <a:custGeom>
              <a:avLst/>
              <a:gdLst/>
              <a:ahLst/>
              <a:cxnLst/>
              <a:rect l="l" t="t" r="r" b="b"/>
              <a:pathLst>
                <a:path w="4082348" h="482610">
                  <a:moveTo>
                    <a:pt x="25473" y="0"/>
                  </a:moveTo>
                  <a:lnTo>
                    <a:pt x="4056875" y="0"/>
                  </a:lnTo>
                  <a:cubicBezTo>
                    <a:pt x="4070944" y="0"/>
                    <a:pt x="4082348" y="11405"/>
                    <a:pt x="4082348" y="25473"/>
                  </a:cubicBezTo>
                  <a:lnTo>
                    <a:pt x="4082348" y="457137"/>
                  </a:lnTo>
                  <a:cubicBezTo>
                    <a:pt x="4082348" y="471205"/>
                    <a:pt x="4070944" y="482610"/>
                    <a:pt x="4056875" y="482610"/>
                  </a:cubicBezTo>
                  <a:lnTo>
                    <a:pt x="25473" y="482610"/>
                  </a:lnTo>
                  <a:cubicBezTo>
                    <a:pt x="11405" y="482610"/>
                    <a:pt x="0" y="471205"/>
                    <a:pt x="0" y="457137"/>
                  </a:cubicBezTo>
                  <a:lnTo>
                    <a:pt x="0" y="25473"/>
                  </a:lnTo>
                  <a:cubicBezTo>
                    <a:pt x="0" y="11405"/>
                    <a:pt x="11405" y="0"/>
                    <a:pt x="25473" y="0"/>
                  </a:cubicBezTo>
                  <a:close/>
                </a:path>
              </a:pathLst>
            </a:custGeom>
            <a:solidFill>
              <a:srgbClr val="F0E0D3"/>
            </a:solidFill>
          </p:spPr>
          <p:txBody>
            <a:bodyPr/>
            <a:lstStyle/>
            <a:p>
              <a:endParaRPr lang="nb-NO"/>
            </a:p>
          </p:txBody>
        </p:sp>
        <p:sp>
          <p:nvSpPr>
            <p:cNvPr id="5" name="TextBox 5"/>
            <p:cNvSpPr txBox="1"/>
            <p:nvPr/>
          </p:nvSpPr>
          <p:spPr>
            <a:xfrm>
              <a:off x="0" y="-47625"/>
              <a:ext cx="4082348" cy="53023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3565881" y="3119002"/>
            <a:ext cx="3239197" cy="4048996"/>
          </a:xfrm>
          <a:custGeom>
            <a:avLst/>
            <a:gdLst/>
            <a:ahLst/>
            <a:cxnLst/>
            <a:rect l="l" t="t" r="r" b="b"/>
            <a:pathLst>
              <a:path w="3239197" h="4048996">
                <a:moveTo>
                  <a:pt x="0" y="0"/>
                </a:moveTo>
                <a:lnTo>
                  <a:pt x="3239198" y="0"/>
                </a:lnTo>
                <a:lnTo>
                  <a:pt x="3239198" y="4048996"/>
                </a:lnTo>
                <a:lnTo>
                  <a:pt x="0" y="4048996"/>
                </a:lnTo>
                <a:lnTo>
                  <a:pt x="0" y="0"/>
                </a:lnTo>
                <a:close/>
              </a:path>
            </a:pathLst>
          </a:custGeom>
          <a:blipFill>
            <a:blip r:embed="rId4"/>
            <a:stretch>
              <a:fillRect/>
            </a:stretch>
          </a:blipFill>
        </p:spPr>
        <p:txBody>
          <a:bodyPr/>
          <a:lstStyle/>
          <a:p>
            <a:endParaRPr lang="nb-NO"/>
          </a:p>
        </p:txBody>
      </p:sp>
      <p:sp>
        <p:nvSpPr>
          <p:cNvPr id="7" name="Freeform 7"/>
          <p:cNvSpPr/>
          <p:nvPr/>
        </p:nvSpPr>
        <p:spPr>
          <a:xfrm>
            <a:off x="1304912" y="2916957"/>
            <a:ext cx="3811334" cy="4114800"/>
          </a:xfrm>
          <a:custGeom>
            <a:avLst/>
            <a:gdLst/>
            <a:ahLst/>
            <a:cxnLst/>
            <a:rect l="l" t="t" r="r" b="b"/>
            <a:pathLst>
              <a:path w="3811334" h="4114800">
                <a:moveTo>
                  <a:pt x="0" y="0"/>
                </a:moveTo>
                <a:lnTo>
                  <a:pt x="3811333" y="0"/>
                </a:lnTo>
                <a:lnTo>
                  <a:pt x="381133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8" name="TextBox 8"/>
          <p:cNvSpPr txBox="1"/>
          <p:nvPr/>
        </p:nvSpPr>
        <p:spPr>
          <a:xfrm>
            <a:off x="1703000" y="637540"/>
            <a:ext cx="15500167" cy="1159420"/>
          </a:xfrm>
          <a:prstGeom prst="rect">
            <a:avLst/>
          </a:prstGeom>
        </p:spPr>
        <p:txBody>
          <a:bodyPr wrap="square" lIns="0" tIns="0" rIns="0" bIns="0" rtlCol="0" anchor="t">
            <a:spAutoFit/>
          </a:bodyPr>
          <a:lstStyle/>
          <a:p>
            <a:pPr algn="ctr">
              <a:lnSpc>
                <a:spcPts val="9939"/>
              </a:lnSpc>
              <a:spcBef>
                <a:spcPct val="0"/>
              </a:spcBef>
            </a:pPr>
            <a:r>
              <a:rPr lang="en-US" sz="7099" b="1" dirty="0" err="1">
                <a:solidFill>
                  <a:srgbClr val="000000"/>
                </a:solidFill>
                <a:latin typeface="Arimo Bold"/>
                <a:ea typeface="Arimo Bold"/>
                <a:cs typeface="Arimo Bold"/>
                <a:sym typeface="Arimo Bold"/>
              </a:rPr>
              <a:t>Kjønnsdysfori</a:t>
            </a:r>
            <a:r>
              <a:rPr lang="en-US" sz="7099" b="1" dirty="0">
                <a:solidFill>
                  <a:srgbClr val="000000"/>
                </a:solidFill>
                <a:latin typeface="Arimo Bold"/>
                <a:ea typeface="Arimo Bold"/>
                <a:cs typeface="Arimo Bold"/>
                <a:sym typeface="Arimo Bold"/>
              </a:rPr>
              <a:t> og </a:t>
            </a:r>
            <a:r>
              <a:rPr lang="en-US" sz="7099" b="1" dirty="0" err="1">
                <a:solidFill>
                  <a:srgbClr val="000000"/>
                </a:solidFill>
                <a:latin typeface="Arimo Bold"/>
                <a:ea typeface="Arimo Bold"/>
                <a:cs typeface="Arimo Bold"/>
                <a:sym typeface="Arimo Bold"/>
              </a:rPr>
              <a:t>psykiske</a:t>
            </a:r>
            <a:r>
              <a:rPr lang="en-US" sz="7099" b="1" dirty="0">
                <a:solidFill>
                  <a:srgbClr val="000000"/>
                </a:solidFill>
                <a:latin typeface="Arimo Bold"/>
                <a:ea typeface="Arimo Bold"/>
                <a:cs typeface="Arimo Bold"/>
                <a:sym typeface="Arimo Bold"/>
              </a:rPr>
              <a:t> </a:t>
            </a:r>
            <a:r>
              <a:rPr lang="en-US" sz="7099" b="1" dirty="0" err="1">
                <a:solidFill>
                  <a:srgbClr val="000000"/>
                </a:solidFill>
                <a:latin typeface="Arimo Bold"/>
                <a:ea typeface="Arimo Bold"/>
                <a:cs typeface="Arimo Bold"/>
                <a:sym typeface="Arimo Bold"/>
              </a:rPr>
              <a:t>lidelser</a:t>
            </a:r>
            <a:endParaRPr lang="en-US" sz="7099" b="1" dirty="0">
              <a:solidFill>
                <a:srgbClr val="000000"/>
              </a:solidFill>
              <a:latin typeface="Arimo Bold"/>
              <a:ea typeface="Arimo Bold"/>
              <a:cs typeface="Arimo Bold"/>
              <a:sym typeface="Arimo Bold"/>
            </a:endParaRPr>
          </a:p>
        </p:txBody>
      </p:sp>
      <p:sp>
        <p:nvSpPr>
          <p:cNvPr id="9" name="TextBox 9"/>
          <p:cNvSpPr txBox="1"/>
          <p:nvPr/>
        </p:nvSpPr>
        <p:spPr>
          <a:xfrm>
            <a:off x="1752848" y="7892484"/>
            <a:ext cx="14604295" cy="1652234"/>
          </a:xfrm>
          <a:prstGeom prst="rect">
            <a:avLst/>
          </a:prstGeom>
        </p:spPr>
        <p:txBody>
          <a:bodyPr lIns="0" tIns="0" rIns="0" bIns="0" rtlCol="0" anchor="t">
            <a:spAutoFit/>
          </a:bodyPr>
          <a:lstStyle/>
          <a:p>
            <a:pPr algn="ctr">
              <a:lnSpc>
                <a:spcPts val="6580"/>
              </a:lnSpc>
            </a:pPr>
            <a:r>
              <a:rPr lang="en-US" sz="4700" dirty="0" err="1">
                <a:solidFill>
                  <a:srgbClr val="451814"/>
                </a:solidFill>
                <a:latin typeface="Arimo"/>
                <a:ea typeface="Arimo"/>
                <a:cs typeface="Arimo"/>
                <a:sym typeface="Arimo"/>
              </a:rPr>
              <a:t>Minst</a:t>
            </a:r>
            <a:r>
              <a:rPr lang="en-US" sz="4700" dirty="0">
                <a:solidFill>
                  <a:srgbClr val="451814"/>
                </a:solidFill>
                <a:latin typeface="Arimo"/>
                <a:ea typeface="Arimo"/>
                <a:cs typeface="Arimo"/>
                <a:sym typeface="Arimo"/>
              </a:rPr>
              <a:t> 75 % av alle med </a:t>
            </a:r>
            <a:r>
              <a:rPr lang="en-US" sz="4700" dirty="0" err="1">
                <a:solidFill>
                  <a:srgbClr val="451814"/>
                </a:solidFill>
                <a:latin typeface="Arimo"/>
                <a:ea typeface="Arimo"/>
                <a:cs typeface="Arimo"/>
                <a:sym typeface="Arimo"/>
              </a:rPr>
              <a:t>kjønnsdysfori</a:t>
            </a:r>
            <a:r>
              <a:rPr lang="en-US" sz="4700" dirty="0">
                <a:solidFill>
                  <a:srgbClr val="451814"/>
                </a:solidFill>
                <a:latin typeface="Arimo"/>
                <a:ea typeface="Arimo"/>
                <a:cs typeface="Arimo"/>
                <a:sym typeface="Arimo"/>
              </a:rPr>
              <a:t> </a:t>
            </a:r>
            <a:r>
              <a:rPr lang="en-US" sz="4700" dirty="0" err="1">
                <a:solidFill>
                  <a:srgbClr val="451814"/>
                </a:solidFill>
                <a:latin typeface="Arimo"/>
                <a:ea typeface="Arimo"/>
                <a:cs typeface="Arimo"/>
                <a:sym typeface="Arimo"/>
              </a:rPr>
              <a:t>har</a:t>
            </a:r>
            <a:r>
              <a:rPr lang="en-US" sz="4700" dirty="0">
                <a:solidFill>
                  <a:srgbClr val="451814"/>
                </a:solidFill>
                <a:latin typeface="Arimo"/>
                <a:ea typeface="Arimo"/>
                <a:cs typeface="Arimo"/>
                <a:sym typeface="Arimo"/>
              </a:rPr>
              <a:t> </a:t>
            </a:r>
            <a:r>
              <a:rPr lang="en-US" sz="4700" dirty="0" err="1">
                <a:solidFill>
                  <a:srgbClr val="451814"/>
                </a:solidFill>
                <a:latin typeface="Arimo"/>
                <a:ea typeface="Arimo"/>
                <a:cs typeface="Arimo"/>
                <a:sym typeface="Arimo"/>
              </a:rPr>
              <a:t>allerede</a:t>
            </a:r>
            <a:r>
              <a:rPr lang="en-US" sz="4700" dirty="0">
                <a:solidFill>
                  <a:srgbClr val="451814"/>
                </a:solidFill>
                <a:latin typeface="Arimo"/>
                <a:ea typeface="Arimo"/>
                <a:cs typeface="Arimo"/>
                <a:sym typeface="Arimo"/>
              </a:rPr>
              <a:t> </a:t>
            </a:r>
            <a:r>
              <a:rPr lang="en-US" sz="4700" dirty="0" err="1">
                <a:solidFill>
                  <a:srgbClr val="451814"/>
                </a:solidFill>
                <a:latin typeface="Arimo"/>
                <a:ea typeface="Arimo"/>
                <a:cs typeface="Arimo"/>
                <a:sym typeface="Arimo"/>
              </a:rPr>
              <a:t>psykiske</a:t>
            </a:r>
            <a:r>
              <a:rPr lang="en-US" sz="4700" dirty="0">
                <a:solidFill>
                  <a:srgbClr val="451814"/>
                </a:solidFill>
                <a:latin typeface="Arimo"/>
                <a:ea typeface="Arimo"/>
                <a:cs typeface="Arimo"/>
                <a:sym typeface="Arimo"/>
              </a:rPr>
              <a:t> </a:t>
            </a:r>
            <a:r>
              <a:rPr lang="en-US" sz="4700" dirty="0" err="1">
                <a:solidFill>
                  <a:srgbClr val="451814"/>
                </a:solidFill>
                <a:latin typeface="Arimo"/>
                <a:ea typeface="Arimo"/>
                <a:cs typeface="Arimo"/>
                <a:sym typeface="Arimo"/>
              </a:rPr>
              <a:t>lidelser</a:t>
            </a:r>
            <a:r>
              <a:rPr lang="en-US" sz="4700" dirty="0">
                <a:solidFill>
                  <a:srgbClr val="451814"/>
                </a:solidFill>
                <a:latin typeface="Arimo"/>
                <a:ea typeface="Arimo"/>
                <a:cs typeface="Arimo"/>
                <a:sym typeface="Arimo"/>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B442"/>
        </a:solidFill>
        <a:effectLst/>
      </p:bgPr>
    </p:bg>
    <p:spTree>
      <p:nvGrpSpPr>
        <p:cNvPr id="1" name=""/>
        <p:cNvGrpSpPr/>
        <p:nvPr/>
      </p:nvGrpSpPr>
      <p:grpSpPr>
        <a:xfrm>
          <a:off x="0" y="0"/>
          <a:ext cx="0" cy="0"/>
          <a:chOff x="0" y="0"/>
          <a:chExt cx="0" cy="0"/>
        </a:xfrm>
      </p:grpSpPr>
      <p:grpSp>
        <p:nvGrpSpPr>
          <p:cNvPr id="2" name="Group 2"/>
          <p:cNvGrpSpPr/>
          <p:nvPr/>
        </p:nvGrpSpPr>
        <p:grpSpPr>
          <a:xfrm>
            <a:off x="1564008" y="1049017"/>
            <a:ext cx="15695292" cy="3086100"/>
            <a:chOff x="0" y="0"/>
            <a:chExt cx="4133739" cy="812800"/>
          </a:xfrm>
        </p:grpSpPr>
        <p:sp>
          <p:nvSpPr>
            <p:cNvPr id="3" name="Freeform 3"/>
            <p:cNvSpPr/>
            <p:nvPr/>
          </p:nvSpPr>
          <p:spPr>
            <a:xfrm>
              <a:off x="0" y="0"/>
              <a:ext cx="4133740" cy="812800"/>
            </a:xfrm>
            <a:custGeom>
              <a:avLst/>
              <a:gdLst/>
              <a:ahLst/>
              <a:cxnLst/>
              <a:rect l="l" t="t" r="r" b="b"/>
              <a:pathLst>
                <a:path w="4133740" h="812800">
                  <a:moveTo>
                    <a:pt x="25156" y="0"/>
                  </a:moveTo>
                  <a:lnTo>
                    <a:pt x="4108583" y="0"/>
                  </a:lnTo>
                  <a:cubicBezTo>
                    <a:pt x="4122477" y="0"/>
                    <a:pt x="4133740" y="11263"/>
                    <a:pt x="4133740" y="25156"/>
                  </a:cubicBezTo>
                  <a:lnTo>
                    <a:pt x="4133740" y="787644"/>
                  </a:lnTo>
                  <a:cubicBezTo>
                    <a:pt x="4133740" y="801537"/>
                    <a:pt x="4122477" y="812800"/>
                    <a:pt x="4108583" y="812800"/>
                  </a:cubicBezTo>
                  <a:lnTo>
                    <a:pt x="25156" y="812800"/>
                  </a:lnTo>
                  <a:cubicBezTo>
                    <a:pt x="11263" y="812800"/>
                    <a:pt x="0" y="801537"/>
                    <a:pt x="0" y="787644"/>
                  </a:cubicBezTo>
                  <a:lnTo>
                    <a:pt x="0" y="25156"/>
                  </a:lnTo>
                  <a:cubicBezTo>
                    <a:pt x="0" y="11263"/>
                    <a:pt x="11263" y="0"/>
                    <a:pt x="25156" y="0"/>
                  </a:cubicBezTo>
                  <a:close/>
                </a:path>
              </a:pathLst>
            </a:custGeom>
            <a:solidFill>
              <a:srgbClr val="2D8BBA"/>
            </a:solidFill>
          </p:spPr>
          <p:txBody>
            <a:bodyPr/>
            <a:lstStyle/>
            <a:p>
              <a:endParaRPr lang="nb-NO"/>
            </a:p>
          </p:txBody>
        </p:sp>
        <p:sp>
          <p:nvSpPr>
            <p:cNvPr id="4" name="TextBox 4"/>
            <p:cNvSpPr txBox="1"/>
            <p:nvPr/>
          </p:nvSpPr>
          <p:spPr>
            <a:xfrm>
              <a:off x="0" y="-47625"/>
              <a:ext cx="4133739"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41327" y="4885985"/>
            <a:ext cx="4038483" cy="3912280"/>
          </a:xfrm>
          <a:custGeom>
            <a:avLst/>
            <a:gdLst/>
            <a:ahLst/>
            <a:cxnLst/>
            <a:rect l="l" t="t" r="r" b="b"/>
            <a:pathLst>
              <a:path w="4038483" h="3912280">
                <a:moveTo>
                  <a:pt x="0" y="0"/>
                </a:moveTo>
                <a:lnTo>
                  <a:pt x="4038483" y="0"/>
                </a:lnTo>
                <a:lnTo>
                  <a:pt x="4038483" y="3912280"/>
                </a:lnTo>
                <a:lnTo>
                  <a:pt x="0" y="3912280"/>
                </a:lnTo>
                <a:lnTo>
                  <a:pt x="0" y="0"/>
                </a:lnTo>
                <a:close/>
              </a:path>
            </a:pathLst>
          </a:custGeom>
          <a:blipFill>
            <a:blip r:embed="rId3"/>
            <a:stretch>
              <a:fillRect/>
            </a:stretch>
          </a:blipFill>
        </p:spPr>
        <p:txBody>
          <a:bodyPr/>
          <a:lstStyle/>
          <a:p>
            <a:endParaRPr lang="nb-NO"/>
          </a:p>
        </p:txBody>
      </p:sp>
      <p:sp>
        <p:nvSpPr>
          <p:cNvPr id="6" name="TextBox 6"/>
          <p:cNvSpPr txBox="1"/>
          <p:nvPr/>
        </p:nvSpPr>
        <p:spPr>
          <a:xfrm>
            <a:off x="1641327" y="1154532"/>
            <a:ext cx="15005346" cy="2460625"/>
          </a:xfrm>
          <a:prstGeom prst="rect">
            <a:avLst/>
          </a:prstGeom>
        </p:spPr>
        <p:txBody>
          <a:bodyPr lIns="0" tIns="0" rIns="0" bIns="0" rtlCol="0" anchor="t">
            <a:spAutoFit/>
          </a:bodyPr>
          <a:lstStyle/>
          <a:p>
            <a:pPr algn="r">
              <a:lnSpc>
                <a:spcPts val="9799"/>
              </a:lnSpc>
              <a:spcBef>
                <a:spcPct val="0"/>
              </a:spcBef>
            </a:pPr>
            <a:r>
              <a:rPr lang="en-US" sz="6999" b="1">
                <a:solidFill>
                  <a:srgbClr val="FFFFFF"/>
                </a:solidFill>
                <a:latin typeface="Arimo Bold"/>
                <a:ea typeface="Arimo Bold"/>
                <a:cs typeface="Arimo Bold"/>
                <a:sym typeface="Arimo Bold"/>
              </a:rPr>
              <a:t>Forskere anbefaler å fokusere på psykiske lidelser </a:t>
            </a:r>
            <a:r>
              <a:rPr lang="en-US" sz="6999" b="1" i="1">
                <a:solidFill>
                  <a:srgbClr val="FFFFFF"/>
                </a:solidFill>
                <a:latin typeface="Arimo Bold Italics"/>
                <a:ea typeface="Arimo Bold Italics"/>
                <a:cs typeface="Arimo Bold Italics"/>
                <a:sym typeface="Arimo Bold Italics"/>
              </a:rPr>
              <a:t>før</a:t>
            </a:r>
            <a:r>
              <a:rPr lang="en-US" sz="6999" b="1">
                <a:solidFill>
                  <a:srgbClr val="FFFFFF"/>
                </a:solidFill>
                <a:latin typeface="Arimo Bold"/>
                <a:ea typeface="Arimo Bold"/>
                <a:cs typeface="Arimo Bold"/>
                <a:sym typeface="Arimo Bold"/>
              </a:rPr>
              <a:t> kjønnsdysfori</a:t>
            </a:r>
          </a:p>
        </p:txBody>
      </p:sp>
      <p:sp>
        <p:nvSpPr>
          <p:cNvPr id="7" name="TextBox 7"/>
          <p:cNvSpPr txBox="1"/>
          <p:nvPr/>
        </p:nvSpPr>
        <p:spPr>
          <a:xfrm>
            <a:off x="6149523" y="4340225"/>
            <a:ext cx="11109777" cy="4918075"/>
          </a:xfrm>
          <a:prstGeom prst="rect">
            <a:avLst/>
          </a:prstGeom>
        </p:spPr>
        <p:txBody>
          <a:bodyPr lIns="0" tIns="0" rIns="0" bIns="0" rtlCol="0" anchor="t">
            <a:spAutoFit/>
          </a:bodyPr>
          <a:lstStyle/>
          <a:p>
            <a:pPr algn="l">
              <a:lnSpc>
                <a:spcPts val="5599"/>
              </a:lnSpc>
            </a:pPr>
            <a:r>
              <a:rPr lang="en-US" sz="3999">
                <a:solidFill>
                  <a:srgbClr val="000000"/>
                </a:solidFill>
                <a:latin typeface="Arimo"/>
                <a:ea typeface="Arimo"/>
                <a:cs typeface="Arimo"/>
                <a:sym typeface="Arimo"/>
              </a:rPr>
              <a:t>En rekke forskere tror at psykiske lidelser kan være avgjørende for mange som opplever kjønnsdysfori.</a:t>
            </a:r>
          </a:p>
          <a:p>
            <a:pPr algn="l">
              <a:lnSpc>
                <a:spcPts val="5599"/>
              </a:lnSpc>
            </a:pPr>
            <a:endParaRPr lang="en-US" sz="3999">
              <a:solidFill>
                <a:srgbClr val="000000"/>
              </a:solidFill>
              <a:latin typeface="Arimo"/>
              <a:ea typeface="Arimo"/>
              <a:cs typeface="Arimo"/>
              <a:sym typeface="Arimo"/>
            </a:endParaRPr>
          </a:p>
          <a:p>
            <a:pPr algn="l">
              <a:lnSpc>
                <a:spcPts val="5599"/>
              </a:lnSpc>
              <a:spcBef>
                <a:spcPct val="0"/>
              </a:spcBef>
            </a:pPr>
            <a:r>
              <a:rPr lang="en-US" sz="3999">
                <a:solidFill>
                  <a:srgbClr val="000000"/>
                </a:solidFill>
                <a:latin typeface="Arimo"/>
                <a:ea typeface="Arimo"/>
                <a:cs typeface="Arimo"/>
                <a:sym typeface="Arimo"/>
              </a:rPr>
              <a:t>De anbefaler derfor å forsøke å identifisere og behandle psykiske lidelser </a:t>
            </a:r>
            <a:r>
              <a:rPr lang="en-US" sz="3999" i="1">
                <a:solidFill>
                  <a:srgbClr val="000000"/>
                </a:solidFill>
                <a:latin typeface="Arimo Italics"/>
                <a:ea typeface="Arimo Italics"/>
                <a:cs typeface="Arimo Italics"/>
                <a:sym typeface="Arimo Italics"/>
              </a:rPr>
              <a:t>før</a:t>
            </a:r>
            <a:r>
              <a:rPr lang="en-US" sz="3999">
                <a:solidFill>
                  <a:srgbClr val="000000"/>
                </a:solidFill>
                <a:latin typeface="Arimo"/>
                <a:ea typeface="Arimo"/>
                <a:cs typeface="Arimo"/>
                <a:sym typeface="Arimo"/>
              </a:rPr>
              <a:t> man fokuserer på kjønnsdysfori.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FECD7D"/>
        </a:solidFill>
        <a:effectLst/>
      </p:bgPr>
    </p:bg>
    <p:spTree>
      <p:nvGrpSpPr>
        <p:cNvPr id="1" name=""/>
        <p:cNvGrpSpPr/>
        <p:nvPr/>
      </p:nvGrpSpPr>
      <p:grpSpPr>
        <a:xfrm>
          <a:off x="0" y="0"/>
          <a:ext cx="0" cy="0"/>
          <a:chOff x="0" y="0"/>
          <a:chExt cx="0" cy="0"/>
        </a:xfrm>
      </p:grpSpPr>
      <p:sp>
        <p:nvSpPr>
          <p:cNvPr id="2" name="Freeform 2"/>
          <p:cNvSpPr/>
          <p:nvPr/>
        </p:nvSpPr>
        <p:spPr>
          <a:xfrm>
            <a:off x="639872" y="312614"/>
            <a:ext cx="17008256" cy="3337870"/>
          </a:xfrm>
          <a:custGeom>
            <a:avLst/>
            <a:gdLst/>
            <a:ahLst/>
            <a:cxnLst/>
            <a:rect l="l" t="t" r="r" b="b"/>
            <a:pathLst>
              <a:path w="17008256" h="3337870">
                <a:moveTo>
                  <a:pt x="0" y="0"/>
                </a:moveTo>
                <a:lnTo>
                  <a:pt x="17008256" y="0"/>
                </a:lnTo>
                <a:lnTo>
                  <a:pt x="17008256" y="3337870"/>
                </a:lnTo>
                <a:lnTo>
                  <a:pt x="0" y="3337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Freeform 3"/>
          <p:cNvSpPr/>
          <p:nvPr/>
        </p:nvSpPr>
        <p:spPr>
          <a:xfrm>
            <a:off x="2355985" y="5925479"/>
            <a:ext cx="15596812" cy="1758186"/>
          </a:xfrm>
          <a:custGeom>
            <a:avLst/>
            <a:gdLst/>
            <a:ahLst/>
            <a:cxnLst/>
            <a:rect l="l" t="t" r="r" b="b"/>
            <a:pathLst>
              <a:path w="15596812" h="1758186">
                <a:moveTo>
                  <a:pt x="0" y="0"/>
                </a:moveTo>
                <a:lnTo>
                  <a:pt x="15596812" y="0"/>
                </a:lnTo>
                <a:lnTo>
                  <a:pt x="15596812" y="1758186"/>
                </a:lnTo>
                <a:lnTo>
                  <a:pt x="0" y="17581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4" name="Freeform 4"/>
          <p:cNvSpPr/>
          <p:nvPr/>
        </p:nvSpPr>
        <p:spPr>
          <a:xfrm>
            <a:off x="2355985" y="8017040"/>
            <a:ext cx="15596812" cy="1758186"/>
          </a:xfrm>
          <a:custGeom>
            <a:avLst/>
            <a:gdLst/>
            <a:ahLst/>
            <a:cxnLst/>
            <a:rect l="l" t="t" r="r" b="b"/>
            <a:pathLst>
              <a:path w="15596812" h="1758186">
                <a:moveTo>
                  <a:pt x="0" y="0"/>
                </a:moveTo>
                <a:lnTo>
                  <a:pt x="15596812" y="0"/>
                </a:lnTo>
                <a:lnTo>
                  <a:pt x="15596812" y="1758186"/>
                </a:lnTo>
                <a:lnTo>
                  <a:pt x="0" y="17581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5" name="Freeform 5"/>
          <p:cNvSpPr/>
          <p:nvPr/>
        </p:nvSpPr>
        <p:spPr>
          <a:xfrm>
            <a:off x="328376" y="5946939"/>
            <a:ext cx="1795487" cy="1736726"/>
          </a:xfrm>
          <a:custGeom>
            <a:avLst/>
            <a:gdLst/>
            <a:ahLst/>
            <a:cxnLst/>
            <a:rect l="l" t="t" r="r" b="b"/>
            <a:pathLst>
              <a:path w="1795487" h="1736726">
                <a:moveTo>
                  <a:pt x="0" y="0"/>
                </a:moveTo>
                <a:lnTo>
                  <a:pt x="1795487" y="0"/>
                </a:lnTo>
                <a:lnTo>
                  <a:pt x="1795487" y="1736726"/>
                </a:lnTo>
                <a:lnTo>
                  <a:pt x="0" y="17367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6" name="Freeform 6"/>
          <p:cNvSpPr/>
          <p:nvPr/>
        </p:nvSpPr>
        <p:spPr>
          <a:xfrm>
            <a:off x="382395" y="8017040"/>
            <a:ext cx="1687449" cy="1841690"/>
          </a:xfrm>
          <a:custGeom>
            <a:avLst/>
            <a:gdLst/>
            <a:ahLst/>
            <a:cxnLst/>
            <a:rect l="l" t="t" r="r" b="b"/>
            <a:pathLst>
              <a:path w="1687449" h="1841690">
                <a:moveTo>
                  <a:pt x="0" y="0"/>
                </a:moveTo>
                <a:lnTo>
                  <a:pt x="1687449" y="0"/>
                </a:lnTo>
                <a:lnTo>
                  <a:pt x="1687449" y="1841690"/>
                </a:lnTo>
                <a:lnTo>
                  <a:pt x="0" y="18416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7" name="TextBox 7"/>
          <p:cNvSpPr txBox="1"/>
          <p:nvPr/>
        </p:nvSpPr>
        <p:spPr>
          <a:xfrm>
            <a:off x="1226120" y="2893062"/>
            <a:ext cx="15801283" cy="3293110"/>
          </a:xfrm>
          <a:prstGeom prst="rect">
            <a:avLst/>
          </a:prstGeom>
        </p:spPr>
        <p:txBody>
          <a:bodyPr lIns="0" tIns="0" rIns="0" bIns="0" rtlCol="0" anchor="t">
            <a:spAutoFit/>
          </a:bodyPr>
          <a:lstStyle/>
          <a:p>
            <a:pPr algn="l">
              <a:lnSpc>
                <a:spcPts val="7139"/>
              </a:lnSpc>
            </a:pPr>
            <a:endParaRPr dirty="0"/>
          </a:p>
          <a:p>
            <a:pPr algn="l">
              <a:lnSpc>
                <a:spcPts val="6580"/>
              </a:lnSpc>
            </a:pPr>
            <a:r>
              <a:rPr lang="en-US" sz="4700" dirty="0" err="1">
                <a:solidFill>
                  <a:srgbClr val="000000"/>
                </a:solidFill>
                <a:latin typeface="Arimo"/>
                <a:ea typeface="Arimo"/>
                <a:cs typeface="Arimo"/>
                <a:sym typeface="Arimo"/>
              </a:rPr>
              <a:t>Fagfolk</a:t>
            </a:r>
            <a:r>
              <a:rPr lang="en-US" sz="4700" dirty="0">
                <a:solidFill>
                  <a:srgbClr val="000000"/>
                </a:solidFill>
                <a:latin typeface="Arimo"/>
                <a:ea typeface="Arimo"/>
                <a:cs typeface="Arimo"/>
                <a:sym typeface="Arimo"/>
              </a:rPr>
              <a:t> er </a:t>
            </a:r>
            <a:r>
              <a:rPr lang="en-US" sz="4700" dirty="0" err="1">
                <a:solidFill>
                  <a:srgbClr val="000000"/>
                </a:solidFill>
                <a:latin typeface="Arimo"/>
                <a:ea typeface="Arimo"/>
                <a:cs typeface="Arimo"/>
                <a:sym typeface="Arimo"/>
              </a:rPr>
              <a:t>usikre</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på</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hvorfor</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noen</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opplever</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kjønnsdysfori</a:t>
            </a:r>
            <a:r>
              <a:rPr lang="en-US" sz="4700" dirty="0">
                <a:solidFill>
                  <a:srgbClr val="000000"/>
                </a:solidFill>
                <a:latin typeface="Arimo"/>
                <a:ea typeface="Arimo"/>
                <a:cs typeface="Arimo"/>
                <a:sym typeface="Arimo"/>
              </a:rPr>
              <a:t>, men </a:t>
            </a:r>
            <a:r>
              <a:rPr lang="en-US" sz="4700" dirty="0" err="1">
                <a:solidFill>
                  <a:srgbClr val="000000"/>
                </a:solidFill>
                <a:latin typeface="Arimo"/>
                <a:ea typeface="Arimo"/>
                <a:cs typeface="Arimo"/>
                <a:sym typeface="Arimo"/>
              </a:rPr>
              <a:t>peker</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på</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flere</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mulige</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årsaker</a:t>
            </a:r>
            <a:r>
              <a:rPr lang="en-US" sz="4700" dirty="0">
                <a:solidFill>
                  <a:srgbClr val="000000"/>
                </a:solidFill>
                <a:latin typeface="Arimo"/>
                <a:ea typeface="Arimo"/>
                <a:cs typeface="Arimo"/>
                <a:sym typeface="Arimo"/>
              </a:rPr>
              <a:t>:</a:t>
            </a:r>
          </a:p>
          <a:p>
            <a:pPr algn="l">
              <a:lnSpc>
                <a:spcPts val="5740"/>
              </a:lnSpc>
            </a:pPr>
            <a:endParaRPr lang="en-US" sz="4700" dirty="0">
              <a:solidFill>
                <a:srgbClr val="000000"/>
              </a:solidFill>
              <a:latin typeface="Arimo"/>
              <a:ea typeface="Arimo"/>
              <a:cs typeface="Arimo"/>
              <a:sym typeface="Arimo"/>
            </a:endParaRPr>
          </a:p>
        </p:txBody>
      </p:sp>
      <p:sp>
        <p:nvSpPr>
          <p:cNvPr id="8" name="TextBox 8"/>
          <p:cNvSpPr txBox="1"/>
          <p:nvPr/>
        </p:nvSpPr>
        <p:spPr>
          <a:xfrm>
            <a:off x="0" y="421357"/>
            <a:ext cx="17617594" cy="2887338"/>
          </a:xfrm>
          <a:prstGeom prst="rect">
            <a:avLst/>
          </a:prstGeom>
        </p:spPr>
        <p:txBody>
          <a:bodyPr lIns="0" tIns="0" rIns="0" bIns="0" rtlCol="0" anchor="t">
            <a:spAutoFit/>
          </a:bodyPr>
          <a:lstStyle/>
          <a:p>
            <a:pPr algn="ctr">
              <a:lnSpc>
                <a:spcPts val="11480"/>
              </a:lnSpc>
            </a:pPr>
            <a:r>
              <a:rPr lang="en-US" sz="8200" b="1">
                <a:solidFill>
                  <a:srgbClr val="000000"/>
                </a:solidFill>
                <a:latin typeface="Arimo Bold"/>
                <a:ea typeface="Arimo Bold"/>
                <a:cs typeface="Arimo Bold"/>
                <a:sym typeface="Arimo Bold"/>
              </a:rPr>
              <a:t>Hvorfor opplever noen kjønnsdysfori?</a:t>
            </a:r>
          </a:p>
        </p:txBody>
      </p:sp>
      <p:sp>
        <p:nvSpPr>
          <p:cNvPr id="9" name="TextBox 9"/>
          <p:cNvSpPr txBox="1"/>
          <p:nvPr/>
        </p:nvSpPr>
        <p:spPr>
          <a:xfrm>
            <a:off x="2948844" y="6347373"/>
            <a:ext cx="15596812" cy="800098"/>
          </a:xfrm>
          <a:prstGeom prst="rect">
            <a:avLst/>
          </a:prstGeom>
        </p:spPr>
        <p:txBody>
          <a:bodyPr lIns="0" tIns="0" rIns="0" bIns="0" rtlCol="0" anchor="t">
            <a:spAutoFit/>
          </a:bodyPr>
          <a:lstStyle/>
          <a:p>
            <a:pPr algn="l">
              <a:lnSpc>
                <a:spcPts val="6300"/>
              </a:lnSpc>
              <a:spcBef>
                <a:spcPct val="0"/>
              </a:spcBef>
            </a:pPr>
            <a:r>
              <a:rPr lang="en-US" sz="4500" b="1" dirty="0">
                <a:solidFill>
                  <a:srgbClr val="000000"/>
                </a:solidFill>
                <a:latin typeface="Arimo Bold"/>
                <a:ea typeface="Arimo Bold"/>
                <a:cs typeface="Arimo Bold"/>
                <a:sym typeface="Arimo Bold"/>
              </a:rPr>
              <a:t>BIOLOGISK:</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Hormonforstyrrelser</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på</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forsterstadiet</a:t>
            </a:r>
            <a:r>
              <a:rPr lang="en-US" sz="4500" dirty="0">
                <a:solidFill>
                  <a:srgbClr val="000000"/>
                </a:solidFill>
                <a:latin typeface="Arimo"/>
                <a:ea typeface="Arimo"/>
                <a:cs typeface="Arimo"/>
                <a:sym typeface="Arimo"/>
              </a:rPr>
              <a:t>.</a:t>
            </a:r>
          </a:p>
        </p:txBody>
      </p:sp>
      <p:sp>
        <p:nvSpPr>
          <p:cNvPr id="10" name="TextBox 10"/>
          <p:cNvSpPr txBox="1"/>
          <p:nvPr/>
        </p:nvSpPr>
        <p:spPr>
          <a:xfrm>
            <a:off x="2948844" y="8080636"/>
            <a:ext cx="14310456" cy="1600126"/>
          </a:xfrm>
          <a:prstGeom prst="rect">
            <a:avLst/>
          </a:prstGeom>
        </p:spPr>
        <p:txBody>
          <a:bodyPr lIns="0" tIns="0" rIns="0" bIns="0" rtlCol="0" anchor="t">
            <a:spAutoFit/>
          </a:bodyPr>
          <a:lstStyle/>
          <a:p>
            <a:pPr algn="l">
              <a:lnSpc>
                <a:spcPts val="6300"/>
              </a:lnSpc>
              <a:spcBef>
                <a:spcPct val="0"/>
              </a:spcBef>
            </a:pPr>
            <a:r>
              <a:rPr lang="en-US" sz="4500" b="1" dirty="0">
                <a:solidFill>
                  <a:srgbClr val="000000"/>
                </a:solidFill>
                <a:latin typeface="Arimo Bold"/>
                <a:ea typeface="Arimo Bold"/>
                <a:cs typeface="Arimo Bold"/>
                <a:sym typeface="Arimo Bold"/>
              </a:rPr>
              <a:t>KULTURELT: </a:t>
            </a:r>
            <a:r>
              <a:rPr lang="en-US" sz="4500" dirty="0" err="1">
                <a:solidFill>
                  <a:srgbClr val="000000"/>
                </a:solidFill>
                <a:latin typeface="Arimo"/>
                <a:ea typeface="Arimo"/>
                <a:cs typeface="Arimo"/>
                <a:sym typeface="Arimo"/>
              </a:rPr>
              <a:t>Trange</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kjønnsroller</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sosial</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smitte</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rollemodeller</a:t>
            </a:r>
            <a:r>
              <a:rPr lang="en-US" sz="4500" dirty="0">
                <a:solidFill>
                  <a:srgbClr val="000000"/>
                </a:solidFill>
                <a:latin typeface="Arimo"/>
                <a:ea typeface="Arimo"/>
                <a:cs typeface="Arimo"/>
                <a:sym typeface="Arimo"/>
              </a:rPr>
              <a:t> og </a:t>
            </a:r>
            <a:r>
              <a:rPr lang="en-US" sz="4500" dirty="0" err="1">
                <a:solidFill>
                  <a:srgbClr val="000000"/>
                </a:solidFill>
                <a:latin typeface="Arimo"/>
                <a:ea typeface="Arimo"/>
                <a:cs typeface="Arimo"/>
                <a:sym typeface="Arimo"/>
              </a:rPr>
              <a:t>psykiske</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utfordringer</a:t>
            </a:r>
            <a:endParaRPr lang="en-US" sz="4500" dirty="0">
              <a:solidFill>
                <a:srgbClr val="000000"/>
              </a:solidFill>
              <a:latin typeface="Arimo"/>
              <a:ea typeface="Arimo"/>
              <a:cs typeface="Arimo"/>
              <a:sym typeface="Arimo"/>
            </a:endParaRPr>
          </a:p>
        </p:txBody>
      </p:sp>
    </p:spTree>
    <p:extLst>
      <p:ext uri="{BB962C8B-B14F-4D97-AF65-F5344CB8AC3E}">
        <p14:creationId xmlns:p14="http://schemas.microsoft.com/office/powerpoint/2010/main" val="366362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D7484"/>
        </a:solidFill>
        <a:effectLst/>
      </p:bgPr>
    </p:bg>
    <p:spTree>
      <p:nvGrpSpPr>
        <p:cNvPr id="1" name=""/>
        <p:cNvGrpSpPr/>
        <p:nvPr/>
      </p:nvGrpSpPr>
      <p:grpSpPr>
        <a:xfrm>
          <a:off x="0" y="0"/>
          <a:ext cx="0" cy="0"/>
          <a:chOff x="0" y="0"/>
          <a:chExt cx="0" cy="0"/>
        </a:xfrm>
      </p:grpSpPr>
      <p:sp>
        <p:nvSpPr>
          <p:cNvPr id="2" name="TextBox 2"/>
          <p:cNvSpPr txBox="1"/>
          <p:nvPr/>
        </p:nvSpPr>
        <p:spPr>
          <a:xfrm>
            <a:off x="3301404" y="379822"/>
            <a:ext cx="13958095" cy="1604590"/>
          </a:xfrm>
          <a:prstGeom prst="rect">
            <a:avLst/>
          </a:prstGeom>
        </p:spPr>
        <p:txBody>
          <a:bodyPr lIns="0" tIns="0" rIns="0" bIns="0" rtlCol="0" anchor="t">
            <a:spAutoFit/>
          </a:bodyPr>
          <a:lstStyle/>
          <a:p>
            <a:pPr algn="ctr">
              <a:lnSpc>
                <a:spcPts val="12880"/>
              </a:lnSpc>
            </a:pPr>
            <a:r>
              <a:rPr lang="en-US" sz="9200" b="1">
                <a:solidFill>
                  <a:srgbClr val="FFFFFF"/>
                </a:solidFill>
                <a:latin typeface="Arimo Bold"/>
                <a:ea typeface="Arimo Bold"/>
                <a:cs typeface="Arimo Bold"/>
                <a:sym typeface="Arimo Bold"/>
              </a:rPr>
              <a:t>OPPGAVER - husker du?</a:t>
            </a:r>
          </a:p>
        </p:txBody>
      </p:sp>
      <p:sp>
        <p:nvSpPr>
          <p:cNvPr id="3" name="TextBox 3"/>
          <p:cNvSpPr txBox="1"/>
          <p:nvPr/>
        </p:nvSpPr>
        <p:spPr>
          <a:xfrm>
            <a:off x="847358" y="2747082"/>
            <a:ext cx="16593284" cy="6474459"/>
          </a:xfrm>
          <a:prstGeom prst="rect">
            <a:avLst/>
          </a:prstGeom>
        </p:spPr>
        <p:txBody>
          <a:bodyPr lIns="0" tIns="0" rIns="0" bIns="0" rtlCol="0" anchor="t">
            <a:spAutoFit/>
          </a:bodyPr>
          <a:lstStyle/>
          <a:p>
            <a:pPr algn="l">
              <a:lnSpc>
                <a:spcPts val="6440"/>
              </a:lnSpc>
            </a:pPr>
            <a:r>
              <a:rPr lang="en-US" sz="4600">
                <a:solidFill>
                  <a:srgbClr val="FFFFFF"/>
                </a:solidFill>
                <a:latin typeface="Arimo"/>
                <a:ea typeface="Arimo"/>
                <a:cs typeface="Arimo"/>
                <a:sym typeface="Arimo"/>
              </a:rPr>
              <a:t>1. Fagfolk er usikre, men peker likevel på noen årsaker til kjønnsdysfori. Kan du nevne noen?</a:t>
            </a:r>
          </a:p>
          <a:p>
            <a:pPr algn="l">
              <a:lnSpc>
                <a:spcPts val="6440"/>
              </a:lnSpc>
            </a:pPr>
            <a:endParaRPr lang="en-US" sz="4600">
              <a:solidFill>
                <a:srgbClr val="FFFFFF"/>
              </a:solidFill>
              <a:latin typeface="Arimo"/>
              <a:ea typeface="Arimo"/>
              <a:cs typeface="Arimo"/>
              <a:sym typeface="Arimo"/>
            </a:endParaRPr>
          </a:p>
          <a:p>
            <a:pPr algn="l">
              <a:lnSpc>
                <a:spcPts val="6440"/>
              </a:lnSpc>
            </a:pPr>
            <a:r>
              <a:rPr lang="en-US" sz="4600">
                <a:solidFill>
                  <a:srgbClr val="FFFFFF"/>
                </a:solidFill>
                <a:latin typeface="Arimo"/>
                <a:ea typeface="Arimo"/>
                <a:cs typeface="Arimo"/>
                <a:sym typeface="Arimo"/>
              </a:rPr>
              <a:t>2. Hva menes med at kjønn er noe man </a:t>
            </a:r>
            <a:r>
              <a:rPr lang="en-US" sz="4600" i="1">
                <a:solidFill>
                  <a:srgbClr val="FFFFFF"/>
                </a:solidFill>
                <a:latin typeface="Arimo Italics"/>
                <a:ea typeface="Arimo Italics"/>
                <a:cs typeface="Arimo Italics"/>
                <a:sym typeface="Arimo Italics"/>
              </a:rPr>
              <a:t>er</a:t>
            </a:r>
            <a:r>
              <a:rPr lang="en-US" sz="4600">
                <a:solidFill>
                  <a:srgbClr val="FFFFFF"/>
                </a:solidFill>
                <a:latin typeface="Arimo"/>
                <a:ea typeface="Arimo"/>
                <a:cs typeface="Arimo"/>
                <a:sym typeface="Arimo"/>
              </a:rPr>
              <a:t>, mens kjønnsuttrykk er noe man </a:t>
            </a:r>
            <a:r>
              <a:rPr lang="en-US" sz="4600" i="1">
                <a:solidFill>
                  <a:srgbClr val="FFFFFF"/>
                </a:solidFill>
                <a:latin typeface="Arimo Italics"/>
                <a:ea typeface="Arimo Italics"/>
                <a:cs typeface="Arimo Italics"/>
                <a:sym typeface="Arimo Italics"/>
              </a:rPr>
              <a:t>gjør</a:t>
            </a:r>
            <a:r>
              <a:rPr lang="en-US" sz="4600">
                <a:solidFill>
                  <a:srgbClr val="FFFFFF"/>
                </a:solidFill>
                <a:latin typeface="Arimo"/>
                <a:ea typeface="Arimo"/>
                <a:cs typeface="Arimo"/>
                <a:sym typeface="Arimo"/>
              </a:rPr>
              <a:t>? </a:t>
            </a:r>
          </a:p>
          <a:p>
            <a:pPr algn="l">
              <a:lnSpc>
                <a:spcPts val="6440"/>
              </a:lnSpc>
            </a:pPr>
            <a:endParaRPr lang="en-US" sz="4600">
              <a:solidFill>
                <a:srgbClr val="FFFFFF"/>
              </a:solidFill>
              <a:latin typeface="Arimo"/>
              <a:ea typeface="Arimo"/>
              <a:cs typeface="Arimo"/>
              <a:sym typeface="Arimo"/>
            </a:endParaRPr>
          </a:p>
          <a:p>
            <a:pPr algn="l">
              <a:lnSpc>
                <a:spcPts val="6440"/>
              </a:lnSpc>
            </a:pPr>
            <a:r>
              <a:rPr lang="en-US" sz="4600">
                <a:solidFill>
                  <a:srgbClr val="FFFFFF"/>
                </a:solidFill>
                <a:latin typeface="Arimo"/>
                <a:ea typeface="Arimo"/>
                <a:cs typeface="Arimo"/>
                <a:sym typeface="Arimo"/>
              </a:rPr>
              <a:t>3. Kan du gi eksempler på kjønnsuttrykk?</a:t>
            </a:r>
          </a:p>
          <a:p>
            <a:pPr algn="l">
              <a:lnSpc>
                <a:spcPts val="6440"/>
              </a:lnSpc>
              <a:spcBef>
                <a:spcPct val="0"/>
              </a:spcBef>
            </a:pPr>
            <a:endParaRPr lang="en-US" sz="4600">
              <a:solidFill>
                <a:srgbClr val="FFFFFF"/>
              </a:solidFill>
              <a:latin typeface="Arimo"/>
              <a:ea typeface="Arimo"/>
              <a:cs typeface="Arimo"/>
              <a:sym typeface="Arimo"/>
            </a:endParaRPr>
          </a:p>
        </p:txBody>
      </p:sp>
      <p:sp>
        <p:nvSpPr>
          <p:cNvPr id="4" name="Freeform 4"/>
          <p:cNvSpPr/>
          <p:nvPr/>
        </p:nvSpPr>
        <p:spPr>
          <a:xfrm>
            <a:off x="553900" y="174885"/>
            <a:ext cx="2051702" cy="2224068"/>
          </a:xfrm>
          <a:custGeom>
            <a:avLst/>
            <a:gdLst/>
            <a:ahLst/>
            <a:cxnLst/>
            <a:rect l="l" t="t" r="r" b="b"/>
            <a:pathLst>
              <a:path w="2051702" h="2224068">
                <a:moveTo>
                  <a:pt x="0" y="0"/>
                </a:moveTo>
                <a:lnTo>
                  <a:pt x="2051703" y="0"/>
                </a:lnTo>
                <a:lnTo>
                  <a:pt x="2051703" y="2224068"/>
                </a:lnTo>
                <a:lnTo>
                  <a:pt x="0" y="22240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b-NO"/>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E2687B"/>
        </a:solidFill>
        <a:effectLst/>
      </p:bgPr>
    </p:bg>
    <p:spTree>
      <p:nvGrpSpPr>
        <p:cNvPr id="1" name=""/>
        <p:cNvGrpSpPr/>
        <p:nvPr/>
      </p:nvGrpSpPr>
      <p:grpSpPr>
        <a:xfrm>
          <a:off x="0" y="0"/>
          <a:ext cx="0" cy="0"/>
          <a:chOff x="0" y="0"/>
          <a:chExt cx="0" cy="0"/>
        </a:xfrm>
      </p:grpSpPr>
      <p:sp>
        <p:nvSpPr>
          <p:cNvPr id="2" name="Freeform 2"/>
          <p:cNvSpPr/>
          <p:nvPr/>
        </p:nvSpPr>
        <p:spPr>
          <a:xfrm rot="-279299">
            <a:off x="1076711" y="628568"/>
            <a:ext cx="6208291" cy="3889139"/>
          </a:xfrm>
          <a:custGeom>
            <a:avLst/>
            <a:gdLst/>
            <a:ahLst/>
            <a:cxnLst/>
            <a:rect l="l" t="t" r="r" b="b"/>
            <a:pathLst>
              <a:path w="6208291" h="3889139">
                <a:moveTo>
                  <a:pt x="0" y="0"/>
                </a:moveTo>
                <a:lnTo>
                  <a:pt x="6208292" y="0"/>
                </a:lnTo>
                <a:lnTo>
                  <a:pt x="6208292" y="3889139"/>
                </a:lnTo>
                <a:lnTo>
                  <a:pt x="0" y="3889139"/>
                </a:lnTo>
                <a:lnTo>
                  <a:pt x="0" y="0"/>
                </a:lnTo>
                <a:close/>
              </a:path>
            </a:pathLst>
          </a:custGeom>
          <a:blipFill>
            <a:blip r:embed="rId2"/>
            <a:stretch>
              <a:fillRect r="-11367"/>
            </a:stretch>
          </a:blipFill>
          <a:ln w="38100" cap="sq">
            <a:solidFill>
              <a:srgbClr val="000000"/>
            </a:solidFill>
            <a:prstDash val="solid"/>
            <a:miter/>
          </a:ln>
        </p:spPr>
        <p:txBody>
          <a:bodyPr/>
          <a:lstStyle/>
          <a:p>
            <a:endParaRPr lang="nb-NO"/>
          </a:p>
        </p:txBody>
      </p:sp>
      <p:grpSp>
        <p:nvGrpSpPr>
          <p:cNvPr id="3" name="Group 3"/>
          <p:cNvGrpSpPr/>
          <p:nvPr/>
        </p:nvGrpSpPr>
        <p:grpSpPr>
          <a:xfrm>
            <a:off x="553876" y="5143500"/>
            <a:ext cx="6878700" cy="4114800"/>
            <a:chOff x="0" y="0"/>
            <a:chExt cx="1162253" cy="695253"/>
          </a:xfrm>
        </p:grpSpPr>
        <p:sp>
          <p:nvSpPr>
            <p:cNvPr id="4" name="Freeform 4"/>
            <p:cNvSpPr/>
            <p:nvPr/>
          </p:nvSpPr>
          <p:spPr>
            <a:xfrm>
              <a:off x="0" y="0"/>
              <a:ext cx="1162253" cy="695253"/>
            </a:xfrm>
            <a:custGeom>
              <a:avLst/>
              <a:gdLst/>
              <a:ahLst/>
              <a:cxnLst/>
              <a:rect l="l" t="t" r="r" b="b"/>
              <a:pathLst>
                <a:path w="1162253" h="695253">
                  <a:moveTo>
                    <a:pt x="581126" y="0"/>
                  </a:moveTo>
                  <a:cubicBezTo>
                    <a:pt x="260179" y="0"/>
                    <a:pt x="0" y="155638"/>
                    <a:pt x="0" y="347627"/>
                  </a:cubicBezTo>
                  <a:cubicBezTo>
                    <a:pt x="0" y="539616"/>
                    <a:pt x="260179" y="695253"/>
                    <a:pt x="581126" y="695253"/>
                  </a:cubicBezTo>
                  <a:cubicBezTo>
                    <a:pt x="902074" y="695253"/>
                    <a:pt x="1162253" y="539616"/>
                    <a:pt x="1162253" y="347627"/>
                  </a:cubicBezTo>
                  <a:cubicBezTo>
                    <a:pt x="1162253" y="155638"/>
                    <a:pt x="902074" y="0"/>
                    <a:pt x="581126" y="0"/>
                  </a:cubicBezTo>
                  <a:close/>
                </a:path>
              </a:pathLst>
            </a:custGeom>
            <a:solidFill>
              <a:srgbClr val="EAA55B"/>
            </a:solidFill>
          </p:spPr>
          <p:txBody>
            <a:bodyPr/>
            <a:lstStyle/>
            <a:p>
              <a:endParaRPr lang="nb-NO"/>
            </a:p>
          </p:txBody>
        </p:sp>
        <p:sp>
          <p:nvSpPr>
            <p:cNvPr id="5" name="TextBox 5"/>
            <p:cNvSpPr txBox="1"/>
            <p:nvPr/>
          </p:nvSpPr>
          <p:spPr>
            <a:xfrm>
              <a:off x="108961" y="17555"/>
              <a:ext cx="944331" cy="61251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43736" y="5534058"/>
            <a:ext cx="6098980" cy="3190809"/>
          </a:xfrm>
          <a:prstGeom prst="rect">
            <a:avLst/>
          </a:prstGeom>
        </p:spPr>
        <p:txBody>
          <a:bodyPr lIns="0" tIns="0" rIns="0" bIns="0" rtlCol="0" anchor="t">
            <a:spAutoFit/>
          </a:bodyPr>
          <a:lstStyle/>
          <a:p>
            <a:pPr algn="ctr">
              <a:lnSpc>
                <a:spcPts val="8400"/>
              </a:lnSpc>
            </a:pPr>
            <a:r>
              <a:rPr lang="en-US" sz="6000" b="1">
                <a:solidFill>
                  <a:srgbClr val="000000"/>
                </a:solidFill>
                <a:latin typeface="Arimo Bold"/>
                <a:ea typeface="Arimo Bold"/>
                <a:cs typeface="Arimo Bold"/>
                <a:sym typeface="Arimo Bold"/>
              </a:rPr>
              <a:t>Kjønn er noe man ER, ikke noe man GJØR</a:t>
            </a:r>
          </a:p>
        </p:txBody>
      </p:sp>
      <p:sp>
        <p:nvSpPr>
          <p:cNvPr id="7" name="Freeform 7"/>
          <p:cNvSpPr/>
          <p:nvPr/>
        </p:nvSpPr>
        <p:spPr>
          <a:xfrm>
            <a:off x="8653349" y="1460691"/>
            <a:ext cx="2261563" cy="7179565"/>
          </a:xfrm>
          <a:custGeom>
            <a:avLst/>
            <a:gdLst/>
            <a:ahLst/>
            <a:cxnLst/>
            <a:rect l="l" t="t" r="r" b="b"/>
            <a:pathLst>
              <a:path w="2261563" h="7179565">
                <a:moveTo>
                  <a:pt x="0" y="0"/>
                </a:moveTo>
                <a:lnTo>
                  <a:pt x="2261563" y="0"/>
                </a:lnTo>
                <a:lnTo>
                  <a:pt x="2261563" y="7179565"/>
                </a:lnTo>
                <a:lnTo>
                  <a:pt x="0" y="7179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8" name="Freeform 8"/>
          <p:cNvSpPr/>
          <p:nvPr/>
        </p:nvSpPr>
        <p:spPr>
          <a:xfrm>
            <a:off x="15663724" y="3106387"/>
            <a:ext cx="1921504" cy="6513572"/>
          </a:xfrm>
          <a:custGeom>
            <a:avLst/>
            <a:gdLst/>
            <a:ahLst/>
            <a:cxnLst/>
            <a:rect l="l" t="t" r="r" b="b"/>
            <a:pathLst>
              <a:path w="1921504" h="6513572">
                <a:moveTo>
                  <a:pt x="0" y="0"/>
                </a:moveTo>
                <a:lnTo>
                  <a:pt x="1921504" y="0"/>
                </a:lnTo>
                <a:lnTo>
                  <a:pt x="1921504" y="6513572"/>
                </a:lnTo>
                <a:lnTo>
                  <a:pt x="0" y="65135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grpSp>
        <p:nvGrpSpPr>
          <p:cNvPr id="9" name="Group 9"/>
          <p:cNvGrpSpPr/>
          <p:nvPr/>
        </p:nvGrpSpPr>
        <p:grpSpPr>
          <a:xfrm>
            <a:off x="11504994" y="3962130"/>
            <a:ext cx="4058265" cy="2845959"/>
            <a:chOff x="0" y="0"/>
            <a:chExt cx="5411020" cy="3794613"/>
          </a:xfrm>
        </p:grpSpPr>
        <p:sp>
          <p:nvSpPr>
            <p:cNvPr id="10" name="Freeform 10"/>
            <p:cNvSpPr/>
            <p:nvPr/>
          </p:nvSpPr>
          <p:spPr>
            <a:xfrm>
              <a:off x="0" y="0"/>
              <a:ext cx="5411020" cy="3794613"/>
            </a:xfrm>
            <a:custGeom>
              <a:avLst/>
              <a:gdLst/>
              <a:ahLst/>
              <a:cxnLst/>
              <a:rect l="l" t="t" r="r" b="b"/>
              <a:pathLst>
                <a:path w="5411020" h="3794613">
                  <a:moveTo>
                    <a:pt x="0" y="0"/>
                  </a:moveTo>
                  <a:lnTo>
                    <a:pt x="5411020" y="0"/>
                  </a:lnTo>
                  <a:lnTo>
                    <a:pt x="5411020" y="3794613"/>
                  </a:lnTo>
                  <a:lnTo>
                    <a:pt x="0" y="3794613"/>
                  </a:lnTo>
                  <a:lnTo>
                    <a:pt x="0" y="0"/>
                  </a:lnTo>
                  <a:close/>
                </a:path>
              </a:pathLst>
            </a:custGeom>
            <a:blipFill>
              <a:blip r:embed="rId7">
                <a:extLst>
                  <a:ext uri="{96DAC541-7B7A-43D3-8B79-37D633B846F1}">
                    <asvg:svgBlip xmlns:asvg="http://schemas.microsoft.com/office/drawing/2016/SVG/main" r:embed="rId8"/>
                  </a:ext>
                </a:extLst>
              </a:blip>
              <a:stretch>
                <a:fillRect l="-516" r="-516"/>
              </a:stretch>
            </a:blipFill>
          </p:spPr>
          <p:txBody>
            <a:bodyPr/>
            <a:lstStyle/>
            <a:p>
              <a:endParaRPr lang="nb-NO"/>
            </a:p>
          </p:txBody>
        </p:sp>
        <p:sp>
          <p:nvSpPr>
            <p:cNvPr id="11" name="TextBox 11"/>
            <p:cNvSpPr txBox="1"/>
            <p:nvPr/>
          </p:nvSpPr>
          <p:spPr>
            <a:xfrm>
              <a:off x="348042" y="732432"/>
              <a:ext cx="4714936" cy="1802238"/>
            </a:xfrm>
            <a:prstGeom prst="rect">
              <a:avLst/>
            </a:prstGeom>
          </p:spPr>
          <p:txBody>
            <a:bodyPr lIns="0" tIns="0" rIns="0" bIns="0" rtlCol="0" anchor="t">
              <a:spAutoFit/>
            </a:bodyPr>
            <a:lstStyle/>
            <a:p>
              <a:pPr algn="ctr">
                <a:lnSpc>
                  <a:spcPts val="11199"/>
                </a:lnSpc>
                <a:spcBef>
                  <a:spcPct val="0"/>
                </a:spcBef>
              </a:pPr>
              <a:r>
                <a:rPr lang="en-US" sz="7999">
                  <a:solidFill>
                    <a:srgbClr val="000000"/>
                  </a:solidFill>
                  <a:latin typeface="Arimo"/>
                  <a:ea typeface="Arimo"/>
                  <a:cs typeface="Arimo"/>
                  <a:sym typeface="Arimo"/>
                </a:rPr>
                <a:t>Jente</a:t>
              </a:r>
            </a:p>
          </p:txBody>
        </p:sp>
      </p:grpSp>
      <p:grpSp>
        <p:nvGrpSpPr>
          <p:cNvPr id="12" name="Group 12"/>
          <p:cNvGrpSpPr/>
          <p:nvPr/>
        </p:nvGrpSpPr>
        <p:grpSpPr>
          <a:xfrm>
            <a:off x="11019687" y="775244"/>
            <a:ext cx="4313527" cy="2575978"/>
            <a:chOff x="0" y="0"/>
            <a:chExt cx="5751370" cy="3434637"/>
          </a:xfrm>
        </p:grpSpPr>
        <p:sp>
          <p:nvSpPr>
            <p:cNvPr id="13" name="Freeform 13"/>
            <p:cNvSpPr/>
            <p:nvPr/>
          </p:nvSpPr>
          <p:spPr>
            <a:xfrm>
              <a:off x="0" y="0"/>
              <a:ext cx="5751370" cy="3434637"/>
            </a:xfrm>
            <a:custGeom>
              <a:avLst/>
              <a:gdLst/>
              <a:ahLst/>
              <a:cxnLst/>
              <a:rect l="l" t="t" r="r" b="b"/>
              <a:pathLst>
                <a:path w="5751370" h="3434637">
                  <a:moveTo>
                    <a:pt x="0" y="0"/>
                  </a:moveTo>
                  <a:lnTo>
                    <a:pt x="5751370" y="0"/>
                  </a:lnTo>
                  <a:lnTo>
                    <a:pt x="5751370" y="3434637"/>
                  </a:lnTo>
                  <a:lnTo>
                    <a:pt x="0" y="3434637"/>
                  </a:lnTo>
                  <a:lnTo>
                    <a:pt x="0" y="0"/>
                  </a:lnTo>
                  <a:close/>
                </a:path>
              </a:pathLst>
            </a:custGeom>
            <a:blipFill>
              <a:blip r:embed="rId9">
                <a:extLst>
                  <a:ext uri="{96DAC541-7B7A-43D3-8B79-37D633B846F1}">
                    <asvg:svgBlip xmlns:asvg="http://schemas.microsoft.com/office/drawing/2016/SVG/main" r:embed="rId10"/>
                  </a:ext>
                </a:extLst>
              </a:blip>
              <a:stretch>
                <a:fillRect t="-2411" b="-2411"/>
              </a:stretch>
            </a:blipFill>
          </p:spPr>
          <p:txBody>
            <a:bodyPr/>
            <a:lstStyle/>
            <a:p>
              <a:endParaRPr lang="nb-NO"/>
            </a:p>
          </p:txBody>
        </p:sp>
        <p:sp>
          <p:nvSpPr>
            <p:cNvPr id="14" name="TextBox 14"/>
            <p:cNvSpPr txBox="1"/>
            <p:nvPr/>
          </p:nvSpPr>
          <p:spPr>
            <a:xfrm>
              <a:off x="0" y="762908"/>
              <a:ext cx="5216363" cy="1811757"/>
            </a:xfrm>
            <a:prstGeom prst="rect">
              <a:avLst/>
            </a:prstGeom>
          </p:spPr>
          <p:txBody>
            <a:bodyPr lIns="0" tIns="0" rIns="0" bIns="0" rtlCol="0" anchor="t">
              <a:spAutoFit/>
            </a:bodyPr>
            <a:lstStyle/>
            <a:p>
              <a:pPr algn="ctr">
                <a:lnSpc>
                  <a:spcPts val="11200"/>
                </a:lnSpc>
                <a:spcBef>
                  <a:spcPct val="0"/>
                </a:spcBef>
              </a:pPr>
              <a:r>
                <a:rPr lang="en-US" sz="8000">
                  <a:solidFill>
                    <a:srgbClr val="000000"/>
                  </a:solidFill>
                  <a:latin typeface="Arimo"/>
                  <a:ea typeface="Arimo"/>
                  <a:cs typeface="Arimo"/>
                  <a:sym typeface="Arimo"/>
                </a:rPr>
                <a:t>Gutt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F0"/>
        </a:solidFill>
        <a:effectLst/>
      </p:bgPr>
    </p:bg>
    <p:spTree>
      <p:nvGrpSpPr>
        <p:cNvPr id="1" name=""/>
        <p:cNvGrpSpPr/>
        <p:nvPr/>
      </p:nvGrpSpPr>
      <p:grpSpPr>
        <a:xfrm>
          <a:off x="0" y="0"/>
          <a:ext cx="0" cy="0"/>
          <a:chOff x="0" y="0"/>
          <a:chExt cx="0" cy="0"/>
        </a:xfrm>
      </p:grpSpPr>
      <p:sp>
        <p:nvSpPr>
          <p:cNvPr id="2" name="Freeform 2"/>
          <p:cNvSpPr/>
          <p:nvPr/>
        </p:nvSpPr>
        <p:spPr>
          <a:xfrm rot="-440125">
            <a:off x="860938" y="1028700"/>
            <a:ext cx="3987452" cy="2608746"/>
          </a:xfrm>
          <a:custGeom>
            <a:avLst/>
            <a:gdLst/>
            <a:ahLst/>
            <a:cxnLst/>
            <a:rect l="l" t="t" r="r" b="b"/>
            <a:pathLst>
              <a:path w="3987452" h="2608746">
                <a:moveTo>
                  <a:pt x="0" y="0"/>
                </a:moveTo>
                <a:lnTo>
                  <a:pt x="3987452" y="0"/>
                </a:lnTo>
                <a:lnTo>
                  <a:pt x="3987452" y="2608746"/>
                </a:lnTo>
                <a:lnTo>
                  <a:pt x="0" y="2608746"/>
                </a:lnTo>
                <a:lnTo>
                  <a:pt x="0" y="0"/>
                </a:lnTo>
                <a:close/>
              </a:path>
            </a:pathLst>
          </a:custGeom>
          <a:blipFill>
            <a:blip r:embed="rId2"/>
            <a:stretch>
              <a:fillRect r="-16309"/>
            </a:stretch>
          </a:blipFill>
        </p:spPr>
        <p:txBody>
          <a:bodyPr/>
          <a:lstStyle/>
          <a:p>
            <a:endParaRPr lang="nb-NO"/>
          </a:p>
        </p:txBody>
      </p:sp>
      <p:sp>
        <p:nvSpPr>
          <p:cNvPr id="3" name="TextBox 3"/>
          <p:cNvSpPr txBox="1"/>
          <p:nvPr/>
        </p:nvSpPr>
        <p:spPr>
          <a:xfrm>
            <a:off x="617861" y="3795600"/>
            <a:ext cx="17052277" cy="5699124"/>
          </a:xfrm>
          <a:prstGeom prst="rect">
            <a:avLst/>
          </a:prstGeom>
        </p:spPr>
        <p:txBody>
          <a:bodyPr lIns="0" tIns="0" rIns="0" bIns="0" rtlCol="0" anchor="t">
            <a:spAutoFit/>
          </a:bodyPr>
          <a:lstStyle/>
          <a:p>
            <a:pPr algn="ctr">
              <a:lnSpc>
                <a:spcPts val="5599"/>
              </a:lnSpc>
            </a:pPr>
            <a:endParaRPr dirty="0"/>
          </a:p>
          <a:p>
            <a:pPr marL="971548" lvl="1" indent="-485774" algn="l">
              <a:lnSpc>
                <a:spcPts val="6299"/>
              </a:lnSpc>
              <a:buFont typeface="Arial"/>
              <a:buChar char="•"/>
            </a:pPr>
            <a:r>
              <a:rPr lang="en-US" sz="4499" dirty="0" err="1">
                <a:solidFill>
                  <a:srgbClr val="000000"/>
                </a:solidFill>
                <a:latin typeface="Arimo"/>
                <a:ea typeface="Arimo"/>
                <a:cs typeface="Arimo"/>
                <a:sym typeface="Arimo"/>
              </a:rPr>
              <a:t>Rekflektere</a:t>
            </a:r>
            <a:r>
              <a:rPr lang="en-US" sz="4499" dirty="0">
                <a:solidFill>
                  <a:srgbClr val="000000"/>
                </a:solidFill>
                <a:latin typeface="Arimo"/>
                <a:ea typeface="Arimo"/>
                <a:cs typeface="Arimo"/>
                <a:sym typeface="Arimo"/>
              </a:rPr>
              <a:t> over at </a:t>
            </a:r>
            <a:r>
              <a:rPr lang="en-US" sz="4499" dirty="0" err="1">
                <a:solidFill>
                  <a:srgbClr val="000000"/>
                </a:solidFill>
                <a:latin typeface="Arimo"/>
                <a:ea typeface="Arimo"/>
                <a:cs typeface="Arimo"/>
                <a:sym typeface="Arimo"/>
              </a:rPr>
              <a:t>kjønn</a:t>
            </a:r>
            <a:r>
              <a:rPr lang="en-US" sz="4499" dirty="0">
                <a:solidFill>
                  <a:srgbClr val="000000"/>
                </a:solidFill>
                <a:latin typeface="Arimo"/>
                <a:ea typeface="Arimo"/>
                <a:cs typeface="Arimo"/>
                <a:sym typeface="Arimo"/>
              </a:rPr>
              <a:t> er </a:t>
            </a:r>
            <a:r>
              <a:rPr lang="en-US" sz="4499" dirty="0" err="1">
                <a:solidFill>
                  <a:srgbClr val="000000"/>
                </a:solidFill>
                <a:latin typeface="Arimo"/>
                <a:ea typeface="Arimo"/>
                <a:cs typeface="Arimo"/>
                <a:sym typeface="Arimo"/>
              </a:rPr>
              <a:t>noe</a:t>
            </a:r>
            <a:r>
              <a:rPr lang="en-US" sz="4499" dirty="0">
                <a:solidFill>
                  <a:srgbClr val="000000"/>
                </a:solidFill>
                <a:latin typeface="Arimo"/>
                <a:ea typeface="Arimo"/>
                <a:cs typeface="Arimo"/>
                <a:sym typeface="Arimo"/>
              </a:rPr>
              <a:t> man </a:t>
            </a:r>
            <a:r>
              <a:rPr lang="en-US" sz="4499" b="1" dirty="0">
                <a:solidFill>
                  <a:srgbClr val="000000"/>
                </a:solidFill>
                <a:latin typeface="Arimo Bold"/>
                <a:ea typeface="Arimo Bold"/>
                <a:cs typeface="Arimo Bold"/>
                <a:sym typeface="Arimo Bold"/>
              </a:rPr>
              <a:t>er</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ikke</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noe</a:t>
            </a:r>
            <a:r>
              <a:rPr lang="en-US" sz="4499" dirty="0">
                <a:solidFill>
                  <a:srgbClr val="000000"/>
                </a:solidFill>
                <a:latin typeface="Arimo"/>
                <a:ea typeface="Arimo"/>
                <a:cs typeface="Arimo"/>
                <a:sym typeface="Arimo"/>
              </a:rPr>
              <a:t> man </a:t>
            </a:r>
            <a:r>
              <a:rPr lang="en-US" sz="4499" b="1" dirty="0" err="1">
                <a:solidFill>
                  <a:srgbClr val="000000"/>
                </a:solidFill>
                <a:latin typeface="Arimo Bold"/>
                <a:ea typeface="Arimo Bold"/>
                <a:cs typeface="Arimo Bold"/>
                <a:sym typeface="Arimo Bold"/>
              </a:rPr>
              <a:t>gjør</a:t>
            </a:r>
            <a:endParaRPr lang="en-US" sz="4499" b="1" dirty="0">
              <a:solidFill>
                <a:srgbClr val="000000"/>
              </a:solidFill>
              <a:latin typeface="Arimo Bold"/>
              <a:ea typeface="Arimo Bold"/>
              <a:cs typeface="Arimo Bold"/>
              <a:sym typeface="Arimo Bold"/>
            </a:endParaRPr>
          </a:p>
          <a:p>
            <a:pPr algn="l">
              <a:lnSpc>
                <a:spcPts val="6299"/>
              </a:lnSpc>
            </a:pPr>
            <a:endParaRPr lang="en-US" sz="4499" b="1" dirty="0">
              <a:solidFill>
                <a:srgbClr val="000000"/>
              </a:solidFill>
              <a:latin typeface="Arimo Bold"/>
              <a:ea typeface="Arimo Bold"/>
              <a:cs typeface="Arimo Bold"/>
              <a:sym typeface="Arimo Bold"/>
            </a:endParaRPr>
          </a:p>
          <a:p>
            <a:pPr marL="971548" lvl="1" indent="-485774" algn="l">
              <a:lnSpc>
                <a:spcPts val="6299"/>
              </a:lnSpc>
              <a:buFont typeface="Arial"/>
              <a:buChar char="•"/>
            </a:pPr>
            <a:r>
              <a:rPr lang="en-US" sz="4499" dirty="0" err="1">
                <a:solidFill>
                  <a:srgbClr val="000000"/>
                </a:solidFill>
                <a:latin typeface="Arimo"/>
                <a:ea typeface="Arimo"/>
                <a:cs typeface="Arimo"/>
                <a:sym typeface="Arimo"/>
              </a:rPr>
              <a:t>Vite</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forskjell</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på</a:t>
            </a:r>
            <a:r>
              <a:rPr lang="en-US" sz="4499" dirty="0">
                <a:solidFill>
                  <a:srgbClr val="000000"/>
                </a:solidFill>
                <a:latin typeface="Arimo"/>
                <a:ea typeface="Arimo"/>
                <a:cs typeface="Arimo"/>
                <a:sym typeface="Arimo"/>
              </a:rPr>
              <a:t> </a:t>
            </a:r>
            <a:r>
              <a:rPr lang="en-US" sz="4499" b="1" dirty="0" err="1">
                <a:solidFill>
                  <a:srgbClr val="000000"/>
                </a:solidFill>
                <a:latin typeface="Arimo Bold"/>
                <a:ea typeface="Arimo Bold"/>
                <a:cs typeface="Arimo Bold"/>
                <a:sym typeface="Arimo Bold"/>
              </a:rPr>
              <a:t>kjønn</a:t>
            </a:r>
            <a:r>
              <a:rPr lang="en-US" sz="4499" dirty="0">
                <a:solidFill>
                  <a:srgbClr val="000000"/>
                </a:solidFill>
                <a:latin typeface="Arimo"/>
                <a:ea typeface="Arimo"/>
                <a:cs typeface="Arimo"/>
                <a:sym typeface="Arimo"/>
              </a:rPr>
              <a:t> og </a:t>
            </a:r>
            <a:r>
              <a:rPr lang="en-US" sz="4499" b="1" dirty="0" err="1">
                <a:solidFill>
                  <a:srgbClr val="000000"/>
                </a:solidFill>
                <a:latin typeface="Arimo Bold"/>
                <a:ea typeface="Arimo Bold"/>
                <a:cs typeface="Arimo Bold"/>
                <a:sym typeface="Arimo Bold"/>
              </a:rPr>
              <a:t>kjønnsuttrykk</a:t>
            </a:r>
            <a:endParaRPr lang="en-US" sz="4499" b="1" dirty="0">
              <a:solidFill>
                <a:srgbClr val="000000"/>
              </a:solidFill>
              <a:latin typeface="Arimo Bold"/>
              <a:ea typeface="Arimo Bold"/>
              <a:cs typeface="Arimo Bold"/>
              <a:sym typeface="Arimo Bold"/>
            </a:endParaRPr>
          </a:p>
          <a:p>
            <a:pPr algn="l">
              <a:lnSpc>
                <a:spcPts val="6299"/>
              </a:lnSpc>
            </a:pPr>
            <a:endParaRPr lang="en-US" sz="4499" b="1" dirty="0">
              <a:solidFill>
                <a:srgbClr val="000000"/>
              </a:solidFill>
              <a:latin typeface="Arimo Bold"/>
              <a:ea typeface="Arimo Bold"/>
              <a:cs typeface="Arimo Bold"/>
              <a:sym typeface="Arimo Bold"/>
            </a:endParaRPr>
          </a:p>
          <a:p>
            <a:pPr marL="971548" lvl="1" indent="-485774" algn="l">
              <a:lnSpc>
                <a:spcPts val="6299"/>
              </a:lnSpc>
              <a:buFont typeface="Arial"/>
              <a:buChar char="•"/>
            </a:pPr>
            <a:r>
              <a:rPr lang="en-US" sz="4499" dirty="0" err="1">
                <a:solidFill>
                  <a:srgbClr val="000000"/>
                </a:solidFill>
                <a:latin typeface="Arimo"/>
                <a:ea typeface="Arimo"/>
                <a:cs typeface="Arimo"/>
                <a:sym typeface="Arimo"/>
              </a:rPr>
              <a:t>Kjenne</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til</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mulige</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årsaker</a:t>
            </a:r>
            <a:r>
              <a:rPr lang="en-US" sz="4499" dirty="0">
                <a:solidFill>
                  <a:srgbClr val="000000"/>
                </a:solidFill>
                <a:latin typeface="Arimo"/>
                <a:ea typeface="Arimo"/>
                <a:cs typeface="Arimo"/>
                <a:sym typeface="Arimo"/>
              </a:rPr>
              <a:t> </a:t>
            </a:r>
            <a:r>
              <a:rPr lang="en-US" sz="4499" dirty="0" err="1">
                <a:solidFill>
                  <a:srgbClr val="000000"/>
                </a:solidFill>
                <a:latin typeface="Arimo"/>
                <a:ea typeface="Arimo"/>
                <a:cs typeface="Arimo"/>
                <a:sym typeface="Arimo"/>
              </a:rPr>
              <a:t>til</a:t>
            </a:r>
            <a:r>
              <a:rPr lang="en-US" sz="4499" dirty="0">
                <a:solidFill>
                  <a:srgbClr val="000000"/>
                </a:solidFill>
                <a:latin typeface="Arimo"/>
                <a:ea typeface="Arimo"/>
                <a:cs typeface="Arimo"/>
                <a:sym typeface="Arimo"/>
              </a:rPr>
              <a:t> </a:t>
            </a:r>
            <a:r>
              <a:rPr lang="en-US" sz="4499" b="1" dirty="0" err="1">
                <a:solidFill>
                  <a:srgbClr val="000000"/>
                </a:solidFill>
                <a:latin typeface="Arimo Bold"/>
                <a:ea typeface="Arimo Bold"/>
                <a:cs typeface="Arimo Bold"/>
                <a:sym typeface="Arimo Bold"/>
              </a:rPr>
              <a:t>kjønnsdysfori</a:t>
            </a:r>
            <a:endParaRPr lang="en-US" sz="4499" b="1" dirty="0">
              <a:solidFill>
                <a:srgbClr val="000000"/>
              </a:solidFill>
              <a:latin typeface="Arimo Bold"/>
              <a:ea typeface="Arimo Bold"/>
              <a:cs typeface="Arimo Bold"/>
              <a:sym typeface="Arimo Bold"/>
            </a:endParaRPr>
          </a:p>
          <a:p>
            <a:pPr algn="l">
              <a:lnSpc>
                <a:spcPts val="2800"/>
              </a:lnSpc>
            </a:pPr>
            <a:endParaRPr lang="en-US" sz="4499" b="1" dirty="0">
              <a:solidFill>
                <a:srgbClr val="000000"/>
              </a:solidFill>
              <a:latin typeface="Arimo Bold"/>
              <a:ea typeface="Arimo Bold"/>
              <a:cs typeface="Arimo Bold"/>
              <a:sym typeface="Arimo Bold"/>
            </a:endParaRPr>
          </a:p>
          <a:p>
            <a:pPr algn="l">
              <a:lnSpc>
                <a:spcPts val="5600"/>
              </a:lnSpc>
              <a:spcBef>
                <a:spcPct val="0"/>
              </a:spcBef>
            </a:pPr>
            <a:r>
              <a:rPr lang="en-US" sz="4000" dirty="0">
                <a:solidFill>
                  <a:srgbClr val="000000"/>
                </a:solidFill>
                <a:latin typeface="Arimo"/>
                <a:ea typeface="Arimo"/>
                <a:cs typeface="Arimo"/>
                <a:sym typeface="Arimo"/>
              </a:rPr>
              <a:t> </a:t>
            </a:r>
          </a:p>
        </p:txBody>
      </p:sp>
      <p:sp>
        <p:nvSpPr>
          <p:cNvPr id="4" name="TextBox 4"/>
          <p:cNvSpPr txBox="1"/>
          <p:nvPr/>
        </p:nvSpPr>
        <p:spPr>
          <a:xfrm>
            <a:off x="5474032" y="1485900"/>
            <a:ext cx="11720687" cy="2993181"/>
          </a:xfrm>
          <a:prstGeom prst="rect">
            <a:avLst/>
          </a:prstGeom>
        </p:spPr>
        <p:txBody>
          <a:bodyPr lIns="0" tIns="0" rIns="0" bIns="0" rtlCol="0" anchor="t">
            <a:spAutoFit/>
          </a:bodyPr>
          <a:lstStyle/>
          <a:p>
            <a:pPr marL="0" lvl="0" indent="0" algn="l">
              <a:lnSpc>
                <a:spcPts val="17192"/>
              </a:lnSpc>
            </a:pPr>
            <a:r>
              <a:rPr lang="en-US" sz="20467" spc="-1228" dirty="0">
                <a:solidFill>
                  <a:srgbClr val="3A668C"/>
                </a:solidFill>
                <a:latin typeface="Rustic Printed"/>
                <a:ea typeface="Rustic Printed"/>
                <a:cs typeface="Rustic Printed"/>
                <a:sym typeface="Rustic Printed"/>
              </a:rPr>
              <a:t>LÆRINGSMÅL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sp>
        <p:nvSpPr>
          <p:cNvPr id="2" name="Freeform 2"/>
          <p:cNvSpPr/>
          <p:nvPr/>
        </p:nvSpPr>
        <p:spPr>
          <a:xfrm>
            <a:off x="9950629" y="6327389"/>
            <a:ext cx="4387465" cy="3654016"/>
          </a:xfrm>
          <a:custGeom>
            <a:avLst/>
            <a:gdLst/>
            <a:ahLst/>
            <a:cxnLst/>
            <a:rect l="l" t="t" r="r" b="b"/>
            <a:pathLst>
              <a:path w="4387465" h="3654016">
                <a:moveTo>
                  <a:pt x="0" y="0"/>
                </a:moveTo>
                <a:lnTo>
                  <a:pt x="4387465" y="0"/>
                </a:lnTo>
                <a:lnTo>
                  <a:pt x="4387465" y="3654016"/>
                </a:lnTo>
                <a:lnTo>
                  <a:pt x="0" y="3654016"/>
                </a:lnTo>
                <a:lnTo>
                  <a:pt x="0" y="0"/>
                </a:lnTo>
                <a:close/>
              </a:path>
            </a:pathLst>
          </a:custGeom>
          <a:blipFill>
            <a:blip r:embed="rId3"/>
            <a:stretch>
              <a:fillRect l="-25002"/>
            </a:stretch>
          </a:blipFill>
        </p:spPr>
        <p:txBody>
          <a:bodyPr/>
          <a:lstStyle/>
          <a:p>
            <a:endParaRPr lang="nb-NO"/>
          </a:p>
        </p:txBody>
      </p:sp>
      <p:sp>
        <p:nvSpPr>
          <p:cNvPr id="3" name="Freeform 3"/>
          <p:cNvSpPr/>
          <p:nvPr/>
        </p:nvSpPr>
        <p:spPr>
          <a:xfrm>
            <a:off x="3035104" y="6452023"/>
            <a:ext cx="4548222" cy="3529382"/>
          </a:xfrm>
          <a:custGeom>
            <a:avLst/>
            <a:gdLst/>
            <a:ahLst/>
            <a:cxnLst/>
            <a:rect l="l" t="t" r="r" b="b"/>
            <a:pathLst>
              <a:path w="4548222" h="3529382">
                <a:moveTo>
                  <a:pt x="0" y="0"/>
                </a:moveTo>
                <a:lnTo>
                  <a:pt x="4548222" y="0"/>
                </a:lnTo>
                <a:lnTo>
                  <a:pt x="4548222" y="3529382"/>
                </a:lnTo>
                <a:lnTo>
                  <a:pt x="0" y="3529382"/>
                </a:lnTo>
                <a:lnTo>
                  <a:pt x="0" y="0"/>
                </a:lnTo>
                <a:close/>
              </a:path>
            </a:pathLst>
          </a:custGeom>
          <a:blipFill>
            <a:blip r:embed="rId4"/>
            <a:stretch>
              <a:fillRect t="-7432" r="-33786" b="-7432"/>
            </a:stretch>
          </a:blipFill>
        </p:spPr>
        <p:txBody>
          <a:bodyPr/>
          <a:lstStyle/>
          <a:p>
            <a:endParaRPr lang="nb-NO"/>
          </a:p>
        </p:txBody>
      </p:sp>
      <p:sp>
        <p:nvSpPr>
          <p:cNvPr id="4" name="Freeform 4"/>
          <p:cNvSpPr/>
          <p:nvPr/>
        </p:nvSpPr>
        <p:spPr>
          <a:xfrm>
            <a:off x="663613" y="226347"/>
            <a:ext cx="17008256" cy="3337870"/>
          </a:xfrm>
          <a:custGeom>
            <a:avLst/>
            <a:gdLst/>
            <a:ahLst/>
            <a:cxnLst/>
            <a:rect l="l" t="t" r="r" b="b"/>
            <a:pathLst>
              <a:path w="17008256" h="3337870">
                <a:moveTo>
                  <a:pt x="0" y="0"/>
                </a:moveTo>
                <a:lnTo>
                  <a:pt x="17008255" y="0"/>
                </a:lnTo>
                <a:lnTo>
                  <a:pt x="17008255" y="3337870"/>
                </a:lnTo>
                <a:lnTo>
                  <a:pt x="0" y="33378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5" name="Freeform 5"/>
          <p:cNvSpPr/>
          <p:nvPr/>
        </p:nvSpPr>
        <p:spPr>
          <a:xfrm rot="-581183">
            <a:off x="7194982" y="6969397"/>
            <a:ext cx="3142848" cy="2494635"/>
          </a:xfrm>
          <a:custGeom>
            <a:avLst/>
            <a:gdLst/>
            <a:ahLst/>
            <a:cxnLst/>
            <a:rect l="l" t="t" r="r" b="b"/>
            <a:pathLst>
              <a:path w="3142848" h="2494635">
                <a:moveTo>
                  <a:pt x="0" y="0"/>
                </a:moveTo>
                <a:lnTo>
                  <a:pt x="3142847" y="0"/>
                </a:lnTo>
                <a:lnTo>
                  <a:pt x="3142847" y="2494635"/>
                </a:lnTo>
                <a:lnTo>
                  <a:pt x="0" y="24946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6" name="TextBox 6"/>
          <p:cNvSpPr txBox="1"/>
          <p:nvPr/>
        </p:nvSpPr>
        <p:spPr>
          <a:xfrm>
            <a:off x="1028700" y="419035"/>
            <a:ext cx="16278081" cy="2470138"/>
          </a:xfrm>
          <a:prstGeom prst="rect">
            <a:avLst/>
          </a:prstGeom>
        </p:spPr>
        <p:txBody>
          <a:bodyPr lIns="0" tIns="0" rIns="0" bIns="0" rtlCol="0" anchor="t">
            <a:spAutoFit/>
          </a:bodyPr>
          <a:lstStyle/>
          <a:p>
            <a:pPr algn="ctr">
              <a:lnSpc>
                <a:spcPts val="9800"/>
              </a:lnSpc>
            </a:pPr>
            <a:r>
              <a:rPr lang="en-US" sz="7000" b="1" dirty="0" err="1">
                <a:solidFill>
                  <a:srgbClr val="000000"/>
                </a:solidFill>
                <a:latin typeface="Arimo Bold"/>
                <a:ea typeface="Arimo Bold"/>
                <a:cs typeface="Arimo Bold"/>
                <a:sym typeface="Arimo Bold"/>
              </a:rPr>
              <a:t>Hva</a:t>
            </a:r>
            <a:r>
              <a:rPr lang="en-US" sz="7000" b="1" dirty="0">
                <a:solidFill>
                  <a:srgbClr val="000000"/>
                </a:solidFill>
                <a:latin typeface="Arimo Bold"/>
                <a:ea typeface="Arimo Bold"/>
                <a:cs typeface="Arimo Bold"/>
                <a:sym typeface="Arimo Bold"/>
              </a:rPr>
              <a:t> om </a:t>
            </a:r>
            <a:r>
              <a:rPr lang="en-US" sz="7000" b="1" dirty="0" err="1">
                <a:solidFill>
                  <a:srgbClr val="000000"/>
                </a:solidFill>
                <a:latin typeface="Arimo Bold"/>
                <a:ea typeface="Arimo Bold"/>
                <a:cs typeface="Arimo Bold"/>
                <a:sym typeface="Arimo Bold"/>
              </a:rPr>
              <a:t>noen</a:t>
            </a:r>
            <a:r>
              <a:rPr lang="en-US" sz="7000" b="1" dirty="0">
                <a:solidFill>
                  <a:srgbClr val="000000"/>
                </a:solidFill>
                <a:latin typeface="Arimo Bold"/>
                <a:ea typeface="Arimo Bold"/>
                <a:cs typeface="Arimo Bold"/>
                <a:sym typeface="Arimo Bold"/>
              </a:rPr>
              <a:t> </a:t>
            </a:r>
            <a:r>
              <a:rPr lang="en-US" sz="7000" b="1" dirty="0" err="1">
                <a:solidFill>
                  <a:srgbClr val="000000"/>
                </a:solidFill>
                <a:latin typeface="Arimo Bold"/>
                <a:ea typeface="Arimo Bold"/>
                <a:cs typeface="Arimo Bold"/>
                <a:sym typeface="Arimo Bold"/>
              </a:rPr>
              <a:t>ikke</a:t>
            </a:r>
            <a:r>
              <a:rPr lang="en-US" sz="7000" b="1" dirty="0">
                <a:solidFill>
                  <a:srgbClr val="000000"/>
                </a:solidFill>
                <a:latin typeface="Arimo Bold"/>
                <a:ea typeface="Arimo Bold"/>
                <a:cs typeface="Arimo Bold"/>
                <a:sym typeface="Arimo Bold"/>
              </a:rPr>
              <a:t> </a:t>
            </a:r>
            <a:r>
              <a:rPr lang="en-US" sz="7000" b="1" dirty="0" err="1">
                <a:solidFill>
                  <a:srgbClr val="000000"/>
                </a:solidFill>
                <a:latin typeface="Arimo Bold"/>
                <a:ea typeface="Arimo Bold"/>
                <a:cs typeface="Arimo Bold"/>
                <a:sym typeface="Arimo Bold"/>
              </a:rPr>
              <a:t>føler</a:t>
            </a:r>
            <a:r>
              <a:rPr lang="en-US" sz="7000" b="1" dirty="0">
                <a:solidFill>
                  <a:srgbClr val="000000"/>
                </a:solidFill>
                <a:latin typeface="Arimo Bold"/>
                <a:ea typeface="Arimo Bold"/>
                <a:cs typeface="Arimo Bold"/>
                <a:sym typeface="Arimo Bold"/>
              </a:rPr>
              <a:t> seg </a:t>
            </a:r>
            <a:r>
              <a:rPr lang="en-US" sz="7000" b="1" dirty="0" err="1">
                <a:solidFill>
                  <a:srgbClr val="000000"/>
                </a:solidFill>
                <a:latin typeface="Arimo Bold"/>
                <a:ea typeface="Arimo Bold"/>
                <a:cs typeface="Arimo Bold"/>
                <a:sym typeface="Arimo Bold"/>
              </a:rPr>
              <a:t>komfortabel</a:t>
            </a:r>
            <a:r>
              <a:rPr lang="en-US" sz="7000" b="1" dirty="0">
                <a:solidFill>
                  <a:srgbClr val="000000"/>
                </a:solidFill>
                <a:latin typeface="Arimo Bold"/>
                <a:ea typeface="Arimo Bold"/>
                <a:cs typeface="Arimo Bold"/>
                <a:sym typeface="Arimo Bold"/>
              </a:rPr>
              <a:t> </a:t>
            </a:r>
            <a:r>
              <a:rPr lang="en-US" sz="7000" b="1" dirty="0" err="1">
                <a:solidFill>
                  <a:srgbClr val="000000"/>
                </a:solidFill>
                <a:latin typeface="Arimo Bold"/>
                <a:ea typeface="Arimo Bold"/>
                <a:cs typeface="Arimo Bold"/>
                <a:sym typeface="Arimo Bold"/>
              </a:rPr>
              <a:t>i</a:t>
            </a:r>
            <a:r>
              <a:rPr lang="en-US" sz="7000" b="1" dirty="0">
                <a:solidFill>
                  <a:srgbClr val="000000"/>
                </a:solidFill>
                <a:latin typeface="Arimo Bold"/>
                <a:ea typeface="Arimo Bold"/>
                <a:cs typeface="Arimo Bold"/>
                <a:sym typeface="Arimo Bold"/>
              </a:rPr>
              <a:t> </a:t>
            </a:r>
            <a:r>
              <a:rPr lang="en-US" sz="7000" b="1" dirty="0" err="1">
                <a:solidFill>
                  <a:srgbClr val="000000"/>
                </a:solidFill>
                <a:latin typeface="Arimo Bold"/>
                <a:ea typeface="Arimo Bold"/>
                <a:cs typeface="Arimo Bold"/>
                <a:sym typeface="Arimo Bold"/>
              </a:rPr>
              <a:t>eget</a:t>
            </a:r>
            <a:r>
              <a:rPr lang="en-US" sz="7000" b="1" dirty="0">
                <a:solidFill>
                  <a:srgbClr val="000000"/>
                </a:solidFill>
                <a:latin typeface="Arimo Bold"/>
                <a:ea typeface="Arimo Bold"/>
                <a:cs typeface="Arimo Bold"/>
                <a:sym typeface="Arimo Bold"/>
              </a:rPr>
              <a:t> </a:t>
            </a:r>
            <a:r>
              <a:rPr lang="en-US" sz="7000" b="1" dirty="0" err="1">
                <a:solidFill>
                  <a:srgbClr val="000000"/>
                </a:solidFill>
                <a:latin typeface="Arimo Bold"/>
                <a:ea typeface="Arimo Bold"/>
                <a:cs typeface="Arimo Bold"/>
                <a:sym typeface="Arimo Bold"/>
              </a:rPr>
              <a:t>kjønn</a:t>
            </a:r>
            <a:r>
              <a:rPr lang="en-US" sz="7000" b="1" dirty="0">
                <a:solidFill>
                  <a:srgbClr val="000000"/>
                </a:solidFill>
                <a:latin typeface="Arimo Bold"/>
                <a:ea typeface="Arimo Bold"/>
                <a:cs typeface="Arimo Bold"/>
                <a:sym typeface="Arimo Bold"/>
              </a:rPr>
              <a:t>?</a:t>
            </a:r>
          </a:p>
        </p:txBody>
      </p:sp>
      <p:sp>
        <p:nvSpPr>
          <p:cNvPr id="7" name="TextBox 7"/>
          <p:cNvSpPr txBox="1"/>
          <p:nvPr/>
        </p:nvSpPr>
        <p:spPr>
          <a:xfrm>
            <a:off x="1528762" y="3816630"/>
            <a:ext cx="14019616" cy="3117215"/>
          </a:xfrm>
          <a:prstGeom prst="rect">
            <a:avLst/>
          </a:prstGeom>
        </p:spPr>
        <p:txBody>
          <a:bodyPr lIns="0" tIns="0" rIns="0" bIns="0" rtlCol="0" anchor="t">
            <a:spAutoFit/>
          </a:bodyPr>
          <a:lstStyle/>
          <a:p>
            <a:pPr marL="949964" lvl="1" indent="-474982" algn="l">
              <a:lnSpc>
                <a:spcPts val="6160"/>
              </a:lnSpc>
              <a:buFont typeface="Arial"/>
              <a:buChar char="•"/>
            </a:pPr>
            <a:r>
              <a:rPr lang="en-US" sz="4400" dirty="0" err="1">
                <a:solidFill>
                  <a:srgbClr val="000000"/>
                </a:solidFill>
                <a:latin typeface="Arimo"/>
                <a:ea typeface="Arimo"/>
                <a:cs typeface="Arimo"/>
                <a:sym typeface="Arimo"/>
              </a:rPr>
              <a:t>Mennesker</a:t>
            </a:r>
            <a:r>
              <a:rPr lang="en-US" sz="4400" dirty="0">
                <a:solidFill>
                  <a:srgbClr val="000000"/>
                </a:solidFill>
                <a:latin typeface="Arimo"/>
                <a:ea typeface="Arimo"/>
                <a:cs typeface="Arimo"/>
                <a:sym typeface="Arimo"/>
              </a:rPr>
              <a:t> med </a:t>
            </a:r>
            <a:r>
              <a:rPr lang="en-US" sz="4400" dirty="0" err="1">
                <a:solidFill>
                  <a:srgbClr val="000000"/>
                </a:solidFill>
                <a:latin typeface="Arimo"/>
                <a:ea typeface="Arimo"/>
                <a:cs typeface="Arimo"/>
                <a:sym typeface="Arimo"/>
              </a:rPr>
              <a:t>kjønnsdysfori</a:t>
            </a:r>
            <a:r>
              <a:rPr lang="en-US" sz="4400" dirty="0">
                <a:solidFill>
                  <a:srgbClr val="000000"/>
                </a:solidFill>
                <a:latin typeface="Arimo"/>
                <a:ea typeface="Arimo"/>
                <a:cs typeface="Arimo"/>
                <a:sym typeface="Arimo"/>
              </a:rPr>
              <a:t> </a:t>
            </a:r>
            <a:r>
              <a:rPr lang="en-US" sz="4400" dirty="0" err="1">
                <a:solidFill>
                  <a:srgbClr val="000000"/>
                </a:solidFill>
                <a:latin typeface="Arimo"/>
                <a:ea typeface="Arimo"/>
                <a:cs typeface="Arimo"/>
                <a:sym typeface="Arimo"/>
              </a:rPr>
              <a:t>kan</a:t>
            </a:r>
            <a:r>
              <a:rPr lang="en-US" sz="4400" dirty="0">
                <a:solidFill>
                  <a:srgbClr val="000000"/>
                </a:solidFill>
                <a:latin typeface="Arimo"/>
                <a:ea typeface="Arimo"/>
                <a:cs typeface="Arimo"/>
                <a:sym typeface="Arimo"/>
              </a:rPr>
              <a:t> ha </a:t>
            </a:r>
            <a:r>
              <a:rPr lang="en-US" sz="4400" dirty="0" err="1">
                <a:solidFill>
                  <a:srgbClr val="000000"/>
                </a:solidFill>
                <a:latin typeface="Arimo"/>
                <a:ea typeface="Arimo"/>
                <a:cs typeface="Arimo"/>
                <a:sym typeface="Arimo"/>
              </a:rPr>
              <a:t>behov</a:t>
            </a:r>
            <a:r>
              <a:rPr lang="en-US" sz="4400" dirty="0">
                <a:solidFill>
                  <a:srgbClr val="000000"/>
                </a:solidFill>
                <a:latin typeface="Arimo"/>
                <a:ea typeface="Arimo"/>
                <a:cs typeface="Arimo"/>
                <a:sym typeface="Arimo"/>
              </a:rPr>
              <a:t> for å </a:t>
            </a:r>
            <a:r>
              <a:rPr lang="en-US" sz="4400" dirty="0" err="1">
                <a:solidFill>
                  <a:srgbClr val="000000"/>
                </a:solidFill>
                <a:latin typeface="Arimo"/>
                <a:ea typeface="Arimo"/>
                <a:cs typeface="Arimo"/>
                <a:sym typeface="Arimo"/>
              </a:rPr>
              <a:t>snakke</a:t>
            </a:r>
            <a:r>
              <a:rPr lang="en-US" sz="4400" dirty="0">
                <a:solidFill>
                  <a:srgbClr val="000000"/>
                </a:solidFill>
                <a:latin typeface="Arimo"/>
                <a:ea typeface="Arimo"/>
                <a:cs typeface="Arimo"/>
                <a:sym typeface="Arimo"/>
              </a:rPr>
              <a:t> med </a:t>
            </a:r>
            <a:r>
              <a:rPr lang="en-US" sz="4400" dirty="0" err="1">
                <a:solidFill>
                  <a:srgbClr val="000000"/>
                </a:solidFill>
                <a:latin typeface="Arimo"/>
                <a:ea typeface="Arimo"/>
                <a:cs typeface="Arimo"/>
                <a:sym typeface="Arimo"/>
              </a:rPr>
              <a:t>noen</a:t>
            </a:r>
            <a:r>
              <a:rPr lang="en-US" sz="4400" dirty="0">
                <a:solidFill>
                  <a:srgbClr val="000000"/>
                </a:solidFill>
                <a:latin typeface="Arimo"/>
                <a:ea typeface="Arimo"/>
                <a:cs typeface="Arimo"/>
                <a:sym typeface="Arimo"/>
              </a:rPr>
              <a:t> om det </a:t>
            </a:r>
            <a:r>
              <a:rPr lang="en-US" sz="4400" dirty="0" err="1">
                <a:solidFill>
                  <a:srgbClr val="000000"/>
                </a:solidFill>
                <a:latin typeface="Arimo"/>
                <a:ea typeface="Arimo"/>
                <a:cs typeface="Arimo"/>
                <a:sym typeface="Arimo"/>
              </a:rPr>
              <a:t>som</a:t>
            </a:r>
            <a:r>
              <a:rPr lang="en-US" sz="4400" dirty="0">
                <a:solidFill>
                  <a:srgbClr val="000000"/>
                </a:solidFill>
                <a:latin typeface="Arimo"/>
                <a:ea typeface="Arimo"/>
                <a:cs typeface="Arimo"/>
                <a:sym typeface="Arimo"/>
              </a:rPr>
              <a:t> er </a:t>
            </a:r>
            <a:r>
              <a:rPr lang="en-US" sz="4400" dirty="0" err="1">
                <a:solidFill>
                  <a:srgbClr val="000000"/>
                </a:solidFill>
                <a:latin typeface="Arimo"/>
                <a:ea typeface="Arimo"/>
                <a:cs typeface="Arimo"/>
                <a:sym typeface="Arimo"/>
              </a:rPr>
              <a:t>vanskelig</a:t>
            </a:r>
            <a:r>
              <a:rPr lang="en-US" sz="4400" dirty="0">
                <a:solidFill>
                  <a:srgbClr val="000000"/>
                </a:solidFill>
                <a:latin typeface="Arimo"/>
                <a:ea typeface="Arimo"/>
                <a:cs typeface="Arimo"/>
                <a:sym typeface="Arimo"/>
              </a:rPr>
              <a:t>.</a:t>
            </a:r>
          </a:p>
          <a:p>
            <a:pPr marL="949964" lvl="1" indent="-474982" algn="l">
              <a:lnSpc>
                <a:spcPts val="6160"/>
              </a:lnSpc>
              <a:buFont typeface="Arial"/>
              <a:buChar char="•"/>
            </a:pPr>
            <a:r>
              <a:rPr lang="en-US" sz="4400" dirty="0">
                <a:solidFill>
                  <a:srgbClr val="000000"/>
                </a:solidFill>
                <a:latin typeface="Arimo"/>
                <a:ea typeface="Arimo"/>
                <a:cs typeface="Arimo"/>
                <a:sym typeface="Arimo"/>
              </a:rPr>
              <a:t>De </a:t>
            </a:r>
            <a:r>
              <a:rPr lang="en-US" sz="4400" dirty="0" err="1">
                <a:solidFill>
                  <a:srgbClr val="000000"/>
                </a:solidFill>
                <a:latin typeface="Arimo"/>
                <a:ea typeface="Arimo"/>
                <a:cs typeface="Arimo"/>
                <a:sym typeface="Arimo"/>
              </a:rPr>
              <a:t>må</a:t>
            </a:r>
            <a:r>
              <a:rPr lang="en-US" sz="4400" dirty="0">
                <a:solidFill>
                  <a:srgbClr val="000000"/>
                </a:solidFill>
                <a:latin typeface="Arimo"/>
                <a:ea typeface="Arimo"/>
                <a:cs typeface="Arimo"/>
                <a:sym typeface="Arimo"/>
              </a:rPr>
              <a:t> </a:t>
            </a:r>
            <a:r>
              <a:rPr lang="en-US" sz="4400" dirty="0" err="1">
                <a:solidFill>
                  <a:srgbClr val="000000"/>
                </a:solidFill>
                <a:latin typeface="Arimo"/>
                <a:ea typeface="Arimo"/>
                <a:cs typeface="Arimo"/>
                <a:sym typeface="Arimo"/>
              </a:rPr>
              <a:t>møtes</a:t>
            </a:r>
            <a:r>
              <a:rPr lang="en-US" sz="4400" dirty="0">
                <a:solidFill>
                  <a:srgbClr val="000000"/>
                </a:solidFill>
                <a:latin typeface="Arimo"/>
                <a:ea typeface="Arimo"/>
                <a:cs typeface="Arimo"/>
                <a:sym typeface="Arimo"/>
              </a:rPr>
              <a:t> med </a:t>
            </a:r>
            <a:r>
              <a:rPr lang="en-US" sz="4400" dirty="0" err="1">
                <a:solidFill>
                  <a:srgbClr val="000000"/>
                </a:solidFill>
                <a:latin typeface="Arimo"/>
                <a:ea typeface="Arimo"/>
                <a:cs typeface="Arimo"/>
                <a:sym typeface="Arimo"/>
              </a:rPr>
              <a:t>kjærlighet</a:t>
            </a:r>
            <a:r>
              <a:rPr lang="en-US" sz="4400" dirty="0">
                <a:solidFill>
                  <a:srgbClr val="000000"/>
                </a:solidFill>
                <a:latin typeface="Arimo"/>
                <a:ea typeface="Arimo"/>
                <a:cs typeface="Arimo"/>
                <a:sym typeface="Arimo"/>
              </a:rPr>
              <a:t> og </a:t>
            </a:r>
            <a:r>
              <a:rPr lang="en-US" sz="4400" dirty="0" err="1">
                <a:solidFill>
                  <a:srgbClr val="000000"/>
                </a:solidFill>
                <a:latin typeface="Arimo"/>
                <a:ea typeface="Arimo"/>
                <a:cs typeface="Arimo"/>
                <a:sym typeface="Arimo"/>
              </a:rPr>
              <a:t>respekt</a:t>
            </a:r>
            <a:r>
              <a:rPr lang="en-US" sz="4400" dirty="0">
                <a:solidFill>
                  <a:srgbClr val="000000"/>
                </a:solidFill>
                <a:latin typeface="Arimo"/>
                <a:ea typeface="Arimo"/>
                <a:cs typeface="Arimo"/>
                <a:sym typeface="Arimo"/>
              </a:rPr>
              <a:t>.</a:t>
            </a:r>
          </a:p>
          <a:p>
            <a:pPr algn="l">
              <a:lnSpc>
                <a:spcPts val="6160"/>
              </a:lnSpc>
            </a:pPr>
            <a:endParaRPr lang="en-US" sz="4400" dirty="0">
              <a:solidFill>
                <a:srgbClr val="000000"/>
              </a:solidFill>
              <a:latin typeface="Arimo"/>
              <a:ea typeface="Arimo"/>
              <a:cs typeface="Arimo"/>
              <a:sym typeface="Arim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p:nvPr/>
        </p:nvGrpSpPr>
        <p:grpSpPr>
          <a:xfrm>
            <a:off x="735083" y="1375514"/>
            <a:ext cx="16817834" cy="7535972"/>
            <a:chOff x="0" y="0"/>
            <a:chExt cx="4429388" cy="1984783"/>
          </a:xfrm>
        </p:grpSpPr>
        <p:sp>
          <p:nvSpPr>
            <p:cNvPr id="3" name="Freeform 3"/>
            <p:cNvSpPr/>
            <p:nvPr/>
          </p:nvSpPr>
          <p:spPr>
            <a:xfrm>
              <a:off x="0" y="0"/>
              <a:ext cx="4429388" cy="1984783"/>
            </a:xfrm>
            <a:custGeom>
              <a:avLst/>
              <a:gdLst/>
              <a:ahLst/>
              <a:cxnLst/>
              <a:rect l="l" t="t" r="r" b="b"/>
              <a:pathLst>
                <a:path w="4429388" h="1984783">
                  <a:moveTo>
                    <a:pt x="2214694" y="0"/>
                  </a:moveTo>
                  <a:cubicBezTo>
                    <a:pt x="991552" y="0"/>
                    <a:pt x="0" y="444309"/>
                    <a:pt x="0" y="992391"/>
                  </a:cubicBezTo>
                  <a:cubicBezTo>
                    <a:pt x="0" y="1540474"/>
                    <a:pt x="991552" y="1984783"/>
                    <a:pt x="2214694" y="1984783"/>
                  </a:cubicBezTo>
                  <a:cubicBezTo>
                    <a:pt x="3437836" y="1984783"/>
                    <a:pt x="4429388" y="1540474"/>
                    <a:pt x="4429388" y="992391"/>
                  </a:cubicBezTo>
                  <a:cubicBezTo>
                    <a:pt x="4429388" y="444309"/>
                    <a:pt x="3437836" y="0"/>
                    <a:pt x="2214694" y="0"/>
                  </a:cubicBezTo>
                  <a:close/>
                </a:path>
              </a:pathLst>
            </a:custGeom>
            <a:solidFill>
              <a:srgbClr val="2D8BBA"/>
            </a:solidFill>
          </p:spPr>
          <p:txBody>
            <a:bodyPr/>
            <a:lstStyle/>
            <a:p>
              <a:endParaRPr lang="nb-NO"/>
            </a:p>
          </p:txBody>
        </p:sp>
        <p:sp>
          <p:nvSpPr>
            <p:cNvPr id="4" name="TextBox 4"/>
            <p:cNvSpPr txBox="1"/>
            <p:nvPr/>
          </p:nvSpPr>
          <p:spPr>
            <a:xfrm>
              <a:off x="415255" y="138448"/>
              <a:ext cx="3598878" cy="16602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102133" y="2320595"/>
            <a:ext cx="14083733" cy="5407685"/>
          </a:xfrm>
          <a:prstGeom prst="rect">
            <a:avLst/>
          </a:prstGeom>
        </p:spPr>
        <p:txBody>
          <a:bodyPr lIns="0" tIns="0" rIns="0" bIns="0" rtlCol="0" anchor="t">
            <a:spAutoFit/>
          </a:bodyPr>
          <a:lstStyle/>
          <a:p>
            <a:pPr algn="ctr">
              <a:lnSpc>
                <a:spcPts val="14313"/>
              </a:lnSpc>
            </a:pPr>
            <a:r>
              <a:rPr lang="en-US" sz="10224" b="1">
                <a:solidFill>
                  <a:srgbClr val="FFFFFF"/>
                </a:solidFill>
                <a:latin typeface="Arimo Bold"/>
                <a:ea typeface="Arimo Bold"/>
                <a:cs typeface="Arimo Bold"/>
                <a:sym typeface="Arimo Bold"/>
              </a:rPr>
              <a:t>Kjønn er et SUBSTANTIV,</a:t>
            </a:r>
          </a:p>
          <a:p>
            <a:pPr algn="ctr">
              <a:lnSpc>
                <a:spcPts val="14313"/>
              </a:lnSpc>
              <a:spcBef>
                <a:spcPct val="0"/>
              </a:spcBef>
            </a:pPr>
            <a:r>
              <a:rPr lang="en-US" sz="10224" b="1">
                <a:solidFill>
                  <a:srgbClr val="FFFFFF"/>
                </a:solidFill>
                <a:latin typeface="Arimo Bold"/>
                <a:ea typeface="Arimo Bold"/>
                <a:cs typeface="Arimo Bold"/>
                <a:sym typeface="Arimo Bold"/>
              </a:rPr>
              <a:t>ikke et VERB.</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1A9D8"/>
        </a:solidFill>
        <a:effectLst/>
      </p:bgPr>
    </p:bg>
    <p:spTree>
      <p:nvGrpSpPr>
        <p:cNvPr id="1" name=""/>
        <p:cNvGrpSpPr/>
        <p:nvPr/>
      </p:nvGrpSpPr>
      <p:grpSpPr>
        <a:xfrm>
          <a:off x="0" y="0"/>
          <a:ext cx="0" cy="0"/>
          <a:chOff x="0" y="0"/>
          <a:chExt cx="0" cy="0"/>
        </a:xfrm>
      </p:grpSpPr>
      <p:grpSp>
        <p:nvGrpSpPr>
          <p:cNvPr id="2" name="Group 2"/>
          <p:cNvGrpSpPr/>
          <p:nvPr/>
        </p:nvGrpSpPr>
        <p:grpSpPr>
          <a:xfrm>
            <a:off x="1968810" y="1176568"/>
            <a:ext cx="14350379" cy="7933864"/>
            <a:chOff x="0" y="0"/>
            <a:chExt cx="3779524" cy="2089577"/>
          </a:xfrm>
        </p:grpSpPr>
        <p:sp>
          <p:nvSpPr>
            <p:cNvPr id="3" name="Freeform 3"/>
            <p:cNvSpPr/>
            <p:nvPr/>
          </p:nvSpPr>
          <p:spPr>
            <a:xfrm>
              <a:off x="0" y="0"/>
              <a:ext cx="3779524" cy="2089577"/>
            </a:xfrm>
            <a:custGeom>
              <a:avLst/>
              <a:gdLst/>
              <a:ahLst/>
              <a:cxnLst/>
              <a:rect l="l" t="t" r="r" b="b"/>
              <a:pathLst>
                <a:path w="3779524" h="2089577">
                  <a:moveTo>
                    <a:pt x="1889762" y="0"/>
                  </a:moveTo>
                  <a:cubicBezTo>
                    <a:pt x="846075" y="0"/>
                    <a:pt x="0" y="467768"/>
                    <a:pt x="0" y="1044789"/>
                  </a:cubicBezTo>
                  <a:cubicBezTo>
                    <a:pt x="0" y="1621810"/>
                    <a:pt x="846075" y="2089577"/>
                    <a:pt x="1889762" y="2089577"/>
                  </a:cubicBezTo>
                  <a:cubicBezTo>
                    <a:pt x="2933448" y="2089577"/>
                    <a:pt x="3779524" y="1621810"/>
                    <a:pt x="3779524" y="1044789"/>
                  </a:cubicBezTo>
                  <a:cubicBezTo>
                    <a:pt x="3779524" y="467768"/>
                    <a:pt x="2933448" y="0"/>
                    <a:pt x="1889762" y="0"/>
                  </a:cubicBezTo>
                  <a:close/>
                </a:path>
              </a:pathLst>
            </a:custGeom>
            <a:solidFill>
              <a:srgbClr val="2D8BBA"/>
            </a:solidFill>
          </p:spPr>
          <p:txBody>
            <a:bodyPr/>
            <a:lstStyle/>
            <a:p>
              <a:endParaRPr lang="nb-NO"/>
            </a:p>
          </p:txBody>
        </p:sp>
        <p:sp>
          <p:nvSpPr>
            <p:cNvPr id="4" name="TextBox 4"/>
            <p:cNvSpPr txBox="1"/>
            <p:nvPr/>
          </p:nvSpPr>
          <p:spPr>
            <a:xfrm>
              <a:off x="354330" y="148273"/>
              <a:ext cx="3070863" cy="174540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926407" y="3377237"/>
            <a:ext cx="12435185" cy="3313450"/>
          </a:xfrm>
          <a:prstGeom prst="rect">
            <a:avLst/>
          </a:prstGeom>
        </p:spPr>
        <p:txBody>
          <a:bodyPr lIns="0" tIns="0" rIns="0" bIns="0" rtlCol="0" anchor="t">
            <a:spAutoFit/>
          </a:bodyPr>
          <a:lstStyle/>
          <a:p>
            <a:pPr algn="ctr">
              <a:lnSpc>
                <a:spcPts val="13193"/>
              </a:lnSpc>
            </a:pPr>
            <a:r>
              <a:rPr lang="en-US" sz="9424" b="1">
                <a:solidFill>
                  <a:srgbClr val="FFFFFF"/>
                </a:solidFill>
                <a:latin typeface="Arimo Bold"/>
                <a:ea typeface="Arimo Bold"/>
                <a:cs typeface="Arimo Bold"/>
                <a:sym typeface="Arimo Bold"/>
              </a:rPr>
              <a:t>Kjønn er noe man ER,</a:t>
            </a:r>
          </a:p>
          <a:p>
            <a:pPr algn="ctr">
              <a:lnSpc>
                <a:spcPts val="13193"/>
              </a:lnSpc>
              <a:spcBef>
                <a:spcPct val="0"/>
              </a:spcBef>
            </a:pPr>
            <a:r>
              <a:rPr lang="en-US" sz="9424" b="1">
                <a:solidFill>
                  <a:srgbClr val="FFFFFF"/>
                </a:solidFill>
                <a:latin typeface="Arimo Bold"/>
                <a:ea typeface="Arimo Bold"/>
                <a:cs typeface="Arimo Bold"/>
                <a:sym typeface="Arimo Bold"/>
              </a:rPr>
              <a:t>ikke noe man GJØR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CD7D"/>
        </a:solidFill>
        <a:effectLst/>
      </p:bgPr>
    </p:bg>
    <p:spTree>
      <p:nvGrpSpPr>
        <p:cNvPr id="1" name=""/>
        <p:cNvGrpSpPr/>
        <p:nvPr/>
      </p:nvGrpSpPr>
      <p:grpSpPr>
        <a:xfrm>
          <a:off x="0" y="0"/>
          <a:ext cx="0" cy="0"/>
          <a:chOff x="0" y="0"/>
          <a:chExt cx="0" cy="0"/>
        </a:xfrm>
      </p:grpSpPr>
      <p:sp>
        <p:nvSpPr>
          <p:cNvPr id="2" name="Freeform 2"/>
          <p:cNvSpPr/>
          <p:nvPr/>
        </p:nvSpPr>
        <p:spPr>
          <a:xfrm>
            <a:off x="639872" y="312614"/>
            <a:ext cx="17008256" cy="3337870"/>
          </a:xfrm>
          <a:custGeom>
            <a:avLst/>
            <a:gdLst/>
            <a:ahLst/>
            <a:cxnLst/>
            <a:rect l="l" t="t" r="r" b="b"/>
            <a:pathLst>
              <a:path w="17008256" h="3337870">
                <a:moveTo>
                  <a:pt x="0" y="0"/>
                </a:moveTo>
                <a:lnTo>
                  <a:pt x="17008256" y="0"/>
                </a:lnTo>
                <a:lnTo>
                  <a:pt x="17008256" y="3337870"/>
                </a:lnTo>
                <a:lnTo>
                  <a:pt x="0" y="33378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Freeform 3"/>
          <p:cNvSpPr/>
          <p:nvPr/>
        </p:nvSpPr>
        <p:spPr>
          <a:xfrm>
            <a:off x="2355985" y="5925479"/>
            <a:ext cx="15596812" cy="1758186"/>
          </a:xfrm>
          <a:custGeom>
            <a:avLst/>
            <a:gdLst/>
            <a:ahLst/>
            <a:cxnLst/>
            <a:rect l="l" t="t" r="r" b="b"/>
            <a:pathLst>
              <a:path w="15596812" h="1758186">
                <a:moveTo>
                  <a:pt x="0" y="0"/>
                </a:moveTo>
                <a:lnTo>
                  <a:pt x="15596812" y="0"/>
                </a:lnTo>
                <a:lnTo>
                  <a:pt x="15596812" y="1758186"/>
                </a:lnTo>
                <a:lnTo>
                  <a:pt x="0" y="17581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4" name="Freeform 4"/>
          <p:cNvSpPr/>
          <p:nvPr/>
        </p:nvSpPr>
        <p:spPr>
          <a:xfrm>
            <a:off x="2355985" y="8017040"/>
            <a:ext cx="15596812" cy="1758186"/>
          </a:xfrm>
          <a:custGeom>
            <a:avLst/>
            <a:gdLst/>
            <a:ahLst/>
            <a:cxnLst/>
            <a:rect l="l" t="t" r="r" b="b"/>
            <a:pathLst>
              <a:path w="15596812" h="1758186">
                <a:moveTo>
                  <a:pt x="0" y="0"/>
                </a:moveTo>
                <a:lnTo>
                  <a:pt x="15596812" y="0"/>
                </a:lnTo>
                <a:lnTo>
                  <a:pt x="15596812" y="1758186"/>
                </a:lnTo>
                <a:lnTo>
                  <a:pt x="0" y="17581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b-NO"/>
          </a:p>
        </p:txBody>
      </p:sp>
      <p:sp>
        <p:nvSpPr>
          <p:cNvPr id="5" name="Freeform 5"/>
          <p:cNvSpPr/>
          <p:nvPr/>
        </p:nvSpPr>
        <p:spPr>
          <a:xfrm>
            <a:off x="328376" y="5946939"/>
            <a:ext cx="1795487" cy="1736726"/>
          </a:xfrm>
          <a:custGeom>
            <a:avLst/>
            <a:gdLst/>
            <a:ahLst/>
            <a:cxnLst/>
            <a:rect l="l" t="t" r="r" b="b"/>
            <a:pathLst>
              <a:path w="1795487" h="1736726">
                <a:moveTo>
                  <a:pt x="0" y="0"/>
                </a:moveTo>
                <a:lnTo>
                  <a:pt x="1795487" y="0"/>
                </a:lnTo>
                <a:lnTo>
                  <a:pt x="1795487" y="1736726"/>
                </a:lnTo>
                <a:lnTo>
                  <a:pt x="0" y="17367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b-NO"/>
          </a:p>
        </p:txBody>
      </p:sp>
      <p:sp>
        <p:nvSpPr>
          <p:cNvPr id="6" name="Freeform 6"/>
          <p:cNvSpPr/>
          <p:nvPr/>
        </p:nvSpPr>
        <p:spPr>
          <a:xfrm>
            <a:off x="382395" y="8017040"/>
            <a:ext cx="1687449" cy="1841690"/>
          </a:xfrm>
          <a:custGeom>
            <a:avLst/>
            <a:gdLst/>
            <a:ahLst/>
            <a:cxnLst/>
            <a:rect l="l" t="t" r="r" b="b"/>
            <a:pathLst>
              <a:path w="1687449" h="1841690">
                <a:moveTo>
                  <a:pt x="0" y="0"/>
                </a:moveTo>
                <a:lnTo>
                  <a:pt x="1687449" y="0"/>
                </a:lnTo>
                <a:lnTo>
                  <a:pt x="1687449" y="1841690"/>
                </a:lnTo>
                <a:lnTo>
                  <a:pt x="0" y="18416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b-NO"/>
          </a:p>
        </p:txBody>
      </p:sp>
      <p:sp>
        <p:nvSpPr>
          <p:cNvPr id="7" name="TextBox 7"/>
          <p:cNvSpPr txBox="1"/>
          <p:nvPr/>
        </p:nvSpPr>
        <p:spPr>
          <a:xfrm>
            <a:off x="1226120" y="2893062"/>
            <a:ext cx="15801283" cy="3293110"/>
          </a:xfrm>
          <a:prstGeom prst="rect">
            <a:avLst/>
          </a:prstGeom>
        </p:spPr>
        <p:txBody>
          <a:bodyPr lIns="0" tIns="0" rIns="0" bIns="0" rtlCol="0" anchor="t">
            <a:spAutoFit/>
          </a:bodyPr>
          <a:lstStyle/>
          <a:p>
            <a:pPr algn="l">
              <a:lnSpc>
                <a:spcPts val="7139"/>
              </a:lnSpc>
            </a:pPr>
            <a:endParaRPr dirty="0"/>
          </a:p>
          <a:p>
            <a:pPr algn="l">
              <a:lnSpc>
                <a:spcPts val="6580"/>
              </a:lnSpc>
            </a:pPr>
            <a:r>
              <a:rPr lang="en-US" sz="4700" dirty="0" err="1">
                <a:solidFill>
                  <a:srgbClr val="000000"/>
                </a:solidFill>
                <a:latin typeface="Arimo"/>
                <a:ea typeface="Arimo"/>
                <a:cs typeface="Arimo"/>
                <a:sym typeface="Arimo"/>
              </a:rPr>
              <a:t>Fagfolk</a:t>
            </a:r>
            <a:r>
              <a:rPr lang="en-US" sz="4700" dirty="0">
                <a:solidFill>
                  <a:srgbClr val="000000"/>
                </a:solidFill>
                <a:latin typeface="Arimo"/>
                <a:ea typeface="Arimo"/>
                <a:cs typeface="Arimo"/>
                <a:sym typeface="Arimo"/>
              </a:rPr>
              <a:t> er </a:t>
            </a:r>
            <a:r>
              <a:rPr lang="en-US" sz="4700" dirty="0" err="1">
                <a:solidFill>
                  <a:srgbClr val="000000"/>
                </a:solidFill>
                <a:latin typeface="Arimo"/>
                <a:ea typeface="Arimo"/>
                <a:cs typeface="Arimo"/>
                <a:sym typeface="Arimo"/>
              </a:rPr>
              <a:t>usikre</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på</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hvorfor</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noen</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opplever</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kjønnsdysfori</a:t>
            </a:r>
            <a:r>
              <a:rPr lang="en-US" sz="4700" dirty="0">
                <a:solidFill>
                  <a:srgbClr val="000000"/>
                </a:solidFill>
                <a:latin typeface="Arimo"/>
                <a:ea typeface="Arimo"/>
                <a:cs typeface="Arimo"/>
                <a:sym typeface="Arimo"/>
              </a:rPr>
              <a:t>, men </a:t>
            </a:r>
            <a:r>
              <a:rPr lang="en-US" sz="4700" dirty="0" err="1">
                <a:solidFill>
                  <a:srgbClr val="000000"/>
                </a:solidFill>
                <a:latin typeface="Arimo"/>
                <a:ea typeface="Arimo"/>
                <a:cs typeface="Arimo"/>
                <a:sym typeface="Arimo"/>
              </a:rPr>
              <a:t>peker</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på</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flere</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mulige</a:t>
            </a:r>
            <a:r>
              <a:rPr lang="en-US" sz="4700" dirty="0">
                <a:solidFill>
                  <a:srgbClr val="000000"/>
                </a:solidFill>
                <a:latin typeface="Arimo"/>
                <a:ea typeface="Arimo"/>
                <a:cs typeface="Arimo"/>
                <a:sym typeface="Arimo"/>
              </a:rPr>
              <a:t> </a:t>
            </a:r>
            <a:r>
              <a:rPr lang="en-US" sz="4700" dirty="0" err="1">
                <a:solidFill>
                  <a:srgbClr val="000000"/>
                </a:solidFill>
                <a:latin typeface="Arimo"/>
                <a:ea typeface="Arimo"/>
                <a:cs typeface="Arimo"/>
                <a:sym typeface="Arimo"/>
              </a:rPr>
              <a:t>årsaker</a:t>
            </a:r>
            <a:r>
              <a:rPr lang="en-US" sz="4700" dirty="0">
                <a:solidFill>
                  <a:srgbClr val="000000"/>
                </a:solidFill>
                <a:latin typeface="Arimo"/>
                <a:ea typeface="Arimo"/>
                <a:cs typeface="Arimo"/>
                <a:sym typeface="Arimo"/>
              </a:rPr>
              <a:t>:</a:t>
            </a:r>
          </a:p>
          <a:p>
            <a:pPr algn="l">
              <a:lnSpc>
                <a:spcPts val="5740"/>
              </a:lnSpc>
            </a:pPr>
            <a:endParaRPr lang="en-US" sz="4700" dirty="0">
              <a:solidFill>
                <a:srgbClr val="000000"/>
              </a:solidFill>
              <a:latin typeface="Arimo"/>
              <a:ea typeface="Arimo"/>
              <a:cs typeface="Arimo"/>
              <a:sym typeface="Arimo"/>
            </a:endParaRPr>
          </a:p>
        </p:txBody>
      </p:sp>
      <p:sp>
        <p:nvSpPr>
          <p:cNvPr id="8" name="TextBox 8"/>
          <p:cNvSpPr txBox="1"/>
          <p:nvPr/>
        </p:nvSpPr>
        <p:spPr>
          <a:xfrm>
            <a:off x="0" y="421357"/>
            <a:ext cx="17617594" cy="2887338"/>
          </a:xfrm>
          <a:prstGeom prst="rect">
            <a:avLst/>
          </a:prstGeom>
        </p:spPr>
        <p:txBody>
          <a:bodyPr lIns="0" tIns="0" rIns="0" bIns="0" rtlCol="0" anchor="t">
            <a:spAutoFit/>
          </a:bodyPr>
          <a:lstStyle/>
          <a:p>
            <a:pPr algn="ctr">
              <a:lnSpc>
                <a:spcPts val="11480"/>
              </a:lnSpc>
            </a:pPr>
            <a:r>
              <a:rPr lang="en-US" sz="8200" b="1">
                <a:solidFill>
                  <a:srgbClr val="000000"/>
                </a:solidFill>
                <a:latin typeface="Arimo Bold"/>
                <a:ea typeface="Arimo Bold"/>
                <a:cs typeface="Arimo Bold"/>
                <a:sym typeface="Arimo Bold"/>
              </a:rPr>
              <a:t>Hvorfor opplever noen kjønnsdysfori?</a:t>
            </a:r>
          </a:p>
        </p:txBody>
      </p:sp>
      <p:sp>
        <p:nvSpPr>
          <p:cNvPr id="9" name="TextBox 9"/>
          <p:cNvSpPr txBox="1"/>
          <p:nvPr/>
        </p:nvSpPr>
        <p:spPr>
          <a:xfrm>
            <a:off x="2948844" y="6347373"/>
            <a:ext cx="15596812" cy="800098"/>
          </a:xfrm>
          <a:prstGeom prst="rect">
            <a:avLst/>
          </a:prstGeom>
        </p:spPr>
        <p:txBody>
          <a:bodyPr lIns="0" tIns="0" rIns="0" bIns="0" rtlCol="0" anchor="t">
            <a:spAutoFit/>
          </a:bodyPr>
          <a:lstStyle/>
          <a:p>
            <a:pPr algn="l">
              <a:lnSpc>
                <a:spcPts val="6300"/>
              </a:lnSpc>
              <a:spcBef>
                <a:spcPct val="0"/>
              </a:spcBef>
            </a:pPr>
            <a:r>
              <a:rPr lang="en-US" sz="4500" b="1" dirty="0">
                <a:solidFill>
                  <a:srgbClr val="000000"/>
                </a:solidFill>
                <a:latin typeface="Arimo Bold"/>
                <a:ea typeface="Arimo Bold"/>
                <a:cs typeface="Arimo Bold"/>
                <a:sym typeface="Arimo Bold"/>
              </a:rPr>
              <a:t>BIOLOGISK:</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Hormonforstyrrelser</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på</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forsterstadiet</a:t>
            </a:r>
            <a:r>
              <a:rPr lang="en-US" sz="4500" dirty="0">
                <a:solidFill>
                  <a:srgbClr val="000000"/>
                </a:solidFill>
                <a:latin typeface="Arimo"/>
                <a:ea typeface="Arimo"/>
                <a:cs typeface="Arimo"/>
                <a:sym typeface="Arimo"/>
              </a:rPr>
              <a:t>.</a:t>
            </a:r>
          </a:p>
        </p:txBody>
      </p:sp>
      <p:sp>
        <p:nvSpPr>
          <p:cNvPr id="10" name="TextBox 10"/>
          <p:cNvSpPr txBox="1"/>
          <p:nvPr/>
        </p:nvSpPr>
        <p:spPr>
          <a:xfrm>
            <a:off x="2948844" y="8080636"/>
            <a:ext cx="14310456" cy="1600126"/>
          </a:xfrm>
          <a:prstGeom prst="rect">
            <a:avLst/>
          </a:prstGeom>
        </p:spPr>
        <p:txBody>
          <a:bodyPr lIns="0" tIns="0" rIns="0" bIns="0" rtlCol="0" anchor="t">
            <a:spAutoFit/>
          </a:bodyPr>
          <a:lstStyle/>
          <a:p>
            <a:pPr algn="l">
              <a:lnSpc>
                <a:spcPts val="6300"/>
              </a:lnSpc>
              <a:spcBef>
                <a:spcPct val="0"/>
              </a:spcBef>
            </a:pPr>
            <a:r>
              <a:rPr lang="en-US" sz="4500" b="1" dirty="0">
                <a:solidFill>
                  <a:srgbClr val="000000"/>
                </a:solidFill>
                <a:latin typeface="Arimo Bold"/>
                <a:ea typeface="Arimo Bold"/>
                <a:cs typeface="Arimo Bold"/>
                <a:sym typeface="Arimo Bold"/>
              </a:rPr>
              <a:t>KULTURELT: </a:t>
            </a:r>
            <a:r>
              <a:rPr lang="en-US" sz="4500" dirty="0" err="1">
                <a:solidFill>
                  <a:srgbClr val="000000"/>
                </a:solidFill>
                <a:latin typeface="Arimo"/>
                <a:ea typeface="Arimo"/>
                <a:cs typeface="Arimo"/>
                <a:sym typeface="Arimo"/>
              </a:rPr>
              <a:t>Trange</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kjønnsroller</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sosial</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smitte</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rollemodeller</a:t>
            </a:r>
            <a:r>
              <a:rPr lang="en-US" sz="4500" dirty="0">
                <a:solidFill>
                  <a:srgbClr val="000000"/>
                </a:solidFill>
                <a:latin typeface="Arimo"/>
                <a:ea typeface="Arimo"/>
                <a:cs typeface="Arimo"/>
                <a:sym typeface="Arimo"/>
              </a:rPr>
              <a:t> og </a:t>
            </a:r>
            <a:r>
              <a:rPr lang="en-US" sz="4500" dirty="0" err="1">
                <a:solidFill>
                  <a:srgbClr val="000000"/>
                </a:solidFill>
                <a:latin typeface="Arimo"/>
                <a:ea typeface="Arimo"/>
                <a:cs typeface="Arimo"/>
                <a:sym typeface="Arimo"/>
              </a:rPr>
              <a:t>psykiske</a:t>
            </a:r>
            <a:r>
              <a:rPr lang="en-US" sz="4500" dirty="0">
                <a:solidFill>
                  <a:srgbClr val="000000"/>
                </a:solidFill>
                <a:latin typeface="Arimo"/>
                <a:ea typeface="Arimo"/>
                <a:cs typeface="Arimo"/>
                <a:sym typeface="Arimo"/>
              </a:rPr>
              <a:t> </a:t>
            </a:r>
            <a:r>
              <a:rPr lang="en-US" sz="4500" dirty="0" err="1">
                <a:solidFill>
                  <a:srgbClr val="000000"/>
                </a:solidFill>
                <a:latin typeface="Arimo"/>
                <a:ea typeface="Arimo"/>
                <a:cs typeface="Arimo"/>
                <a:sym typeface="Arimo"/>
              </a:rPr>
              <a:t>utfordringer</a:t>
            </a:r>
            <a:endParaRPr lang="en-US" sz="4500" dirty="0">
              <a:solidFill>
                <a:srgbClr val="000000"/>
              </a:solidFill>
              <a:latin typeface="Arimo"/>
              <a:ea typeface="Arimo"/>
              <a:cs typeface="Arimo"/>
              <a:sym typeface="Arimo"/>
            </a:endParaRPr>
          </a:p>
        </p:txBody>
      </p:sp>
    </p:spTree>
    <p:extLst>
      <p:ext uri="{BB962C8B-B14F-4D97-AF65-F5344CB8AC3E}">
        <p14:creationId xmlns:p14="http://schemas.microsoft.com/office/powerpoint/2010/main" val="417633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1858</Words>
  <Application>Microsoft Office PowerPoint</Application>
  <PresentationFormat>Egendefinert</PresentationFormat>
  <Paragraphs>197</Paragraphs>
  <Slides>26</Slides>
  <Notes>19</Notes>
  <HiddenSlides>3</HiddenSlides>
  <MMClips>2</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26</vt:i4>
      </vt:variant>
    </vt:vector>
  </HeadingPairs>
  <TitlesOfParts>
    <vt:vector size="36" baseType="lpstr">
      <vt:lpstr>Arimo</vt:lpstr>
      <vt:lpstr>Arial</vt:lpstr>
      <vt:lpstr>Big Shoulders Display Bold</vt:lpstr>
      <vt:lpstr>Calibri</vt:lpstr>
      <vt:lpstr>Arimo Bold</vt:lpstr>
      <vt:lpstr>Arimo Bold Italics</vt:lpstr>
      <vt:lpstr>Arimo Italics</vt:lpstr>
      <vt:lpstr>Rustic Printed</vt:lpstr>
      <vt:lpstr>__Open_Sans_23636b</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Skapt og elsket av Gud -  Identitet, kropp og kjønn</dc:title>
  <dc:creator>Eier</dc:creator>
  <cp:lastModifiedBy>Britt-Ellen Skregelid Birkeland</cp:lastModifiedBy>
  <cp:revision>3</cp:revision>
  <dcterms:created xsi:type="dcterms:W3CDTF">2006-08-16T00:00:00Z</dcterms:created>
  <dcterms:modified xsi:type="dcterms:W3CDTF">2024-09-24T19:32:58Z</dcterms:modified>
  <dc:identifier>DAFzqlvuO5o</dc:identifier>
</cp:coreProperties>
</file>