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1"/>
  </p:notesMasterIdLst>
  <p:sldIdLst>
    <p:sldId id="322" r:id="rId2"/>
    <p:sldId id="323" r:id="rId3"/>
    <p:sldId id="324" r:id="rId4"/>
    <p:sldId id="325" r:id="rId5"/>
    <p:sldId id="326" r:id="rId6"/>
    <p:sldId id="327" r:id="rId7"/>
    <p:sldId id="443" r:id="rId8"/>
    <p:sldId id="330" r:id="rId9"/>
    <p:sldId id="331" r:id="rId10"/>
    <p:sldId id="332" r:id="rId11"/>
    <p:sldId id="333" r:id="rId12"/>
    <p:sldId id="334" r:id="rId13"/>
    <p:sldId id="335" r:id="rId14"/>
    <p:sldId id="336" r:id="rId15"/>
    <p:sldId id="337" r:id="rId16"/>
    <p:sldId id="310" r:id="rId17"/>
    <p:sldId id="339" r:id="rId18"/>
    <p:sldId id="340" r:id="rId19"/>
    <p:sldId id="341" r:id="rId20"/>
  </p:sldIdLst>
  <p:sldSz cx="18288000" cy="10287000"/>
  <p:notesSz cx="6858000" cy="9144000"/>
  <p:embeddedFontLst>
    <p:embeddedFont>
      <p:font typeface="Arimo" panose="020B0604020202020204" charset="0"/>
      <p:regular r:id="rId22"/>
    </p:embeddedFont>
    <p:embeddedFont>
      <p:font typeface="Arimo Bold" panose="020B0604020202020204" charset="0"/>
      <p:regular r:id="rId23"/>
    </p:embeddedFont>
    <p:embeddedFont>
      <p:font typeface="Arimo Bold Italics" panose="020B0604020202020204" charset="0"/>
      <p:regular r:id="rId24"/>
    </p:embeddedFont>
    <p:embeddedFont>
      <p:font typeface="Big Shoulders Display Bold" panose="020B0604020202020204" charset="0"/>
      <p:regular r:id="rId25"/>
    </p:embeddedFont>
    <p:embeddedFont>
      <p:font typeface="Rustic Printed" panose="020B0604020202020204" charset="0"/>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CD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DD7952-A698-426E-9DC2-EEABEF45CBF9}" v="25" dt="2025-01-28T13:38:29.151"/>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iddels stil 2 – uthevin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Temastil 1 – utheving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78490" autoAdjust="0"/>
  </p:normalViewPr>
  <p:slideViewPr>
    <p:cSldViewPr>
      <p:cViewPr varScale="1">
        <p:scale>
          <a:sx n="58" d="100"/>
          <a:sy n="58" d="100"/>
        </p:scale>
        <p:origin x="1494" y="90"/>
      </p:cViewPr>
      <p:guideLst>
        <p:guide orient="horz" pos="2160"/>
        <p:guide pos="2880"/>
      </p:guideLst>
    </p:cSldViewPr>
  </p:slideViewPr>
  <p:outlineViewPr>
    <p:cViewPr>
      <p:scale>
        <a:sx n="33" d="100"/>
        <a:sy n="33" d="100"/>
      </p:scale>
      <p:origin x="0" y="0"/>
    </p:cViewPr>
  </p:outlin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itt-Ellen Skregelid Birkeland" userId="3178a3e9-6f82-4780-abac-3a48311dd3e2" providerId="ADAL" clId="{83DD7952-A698-426E-9DC2-EEABEF45CBF9}"/>
    <pc:docChg chg="addSld delSld modSld">
      <pc:chgData name="Britt-Ellen Skregelid Birkeland" userId="3178a3e9-6f82-4780-abac-3a48311dd3e2" providerId="ADAL" clId="{83DD7952-A698-426E-9DC2-EEABEF45CBF9}" dt="2025-01-28T14:14:10.371" v="119" actId="20577"/>
      <pc:docMkLst>
        <pc:docMk/>
      </pc:docMkLst>
      <pc:sldChg chg="add setBg modAnim modNotesTx">
        <pc:chgData name="Britt-Ellen Skregelid Birkeland" userId="3178a3e9-6f82-4780-abac-3a48311dd3e2" providerId="ADAL" clId="{83DD7952-A698-426E-9DC2-EEABEF45CBF9}" dt="2025-01-28T14:14:10.371" v="119" actId="20577"/>
        <pc:sldMkLst>
          <pc:docMk/>
          <pc:sldMk cId="0" sldId="310"/>
        </pc:sldMkLst>
      </pc:sldChg>
      <pc:sldChg chg="del">
        <pc:chgData name="Britt-Ellen Skregelid Birkeland" userId="3178a3e9-6f82-4780-abac-3a48311dd3e2" providerId="ADAL" clId="{83DD7952-A698-426E-9DC2-EEABEF45CBF9}" dt="2024-09-24T12:16:55.591" v="92" actId="47"/>
        <pc:sldMkLst>
          <pc:docMk/>
          <pc:sldMk cId="0" sldId="342"/>
        </pc:sldMkLst>
      </pc:sldChg>
      <pc:sldChg chg="del">
        <pc:chgData name="Britt-Ellen Skregelid Birkeland" userId="3178a3e9-6f82-4780-abac-3a48311dd3e2" providerId="ADAL" clId="{83DD7952-A698-426E-9DC2-EEABEF45CBF9}" dt="2024-09-24T12:16:54.954" v="91" actId="47"/>
        <pc:sldMkLst>
          <pc:docMk/>
          <pc:sldMk cId="0" sldId="343"/>
        </pc:sldMkLst>
      </pc:sldChg>
      <pc:sldChg chg="del">
        <pc:chgData name="Britt-Ellen Skregelid Birkeland" userId="3178a3e9-6f82-4780-abac-3a48311dd3e2" providerId="ADAL" clId="{83DD7952-A698-426E-9DC2-EEABEF45CBF9}" dt="2024-09-24T12:16:54.534" v="90" actId="47"/>
        <pc:sldMkLst>
          <pc:docMk/>
          <pc:sldMk cId="0" sldId="344"/>
        </pc:sldMkLst>
      </pc:sldChg>
      <pc:sldChg chg="del">
        <pc:chgData name="Britt-Ellen Skregelid Birkeland" userId="3178a3e9-6f82-4780-abac-3a48311dd3e2" providerId="ADAL" clId="{83DD7952-A698-426E-9DC2-EEABEF45CBF9}" dt="2024-09-24T12:16:53.611" v="89" actId="47"/>
        <pc:sldMkLst>
          <pc:docMk/>
          <pc:sldMk cId="0" sldId="345"/>
        </pc:sldMkLst>
      </pc:sldChg>
      <pc:sldChg chg="del">
        <pc:chgData name="Britt-Ellen Skregelid Birkeland" userId="3178a3e9-6f82-4780-abac-3a48311dd3e2" providerId="ADAL" clId="{83DD7952-A698-426E-9DC2-EEABEF45CBF9}" dt="2024-09-24T12:16:53.359" v="88" actId="47"/>
        <pc:sldMkLst>
          <pc:docMk/>
          <pc:sldMk cId="0" sldId="346"/>
        </pc:sldMkLst>
      </pc:sldChg>
      <pc:sldChg chg="del">
        <pc:chgData name="Britt-Ellen Skregelid Birkeland" userId="3178a3e9-6f82-4780-abac-3a48311dd3e2" providerId="ADAL" clId="{83DD7952-A698-426E-9DC2-EEABEF45CBF9}" dt="2024-09-24T12:16:52.951" v="87" actId="47"/>
        <pc:sldMkLst>
          <pc:docMk/>
          <pc:sldMk cId="0" sldId="347"/>
        </pc:sldMkLst>
      </pc:sldChg>
      <pc:sldChg chg="del">
        <pc:chgData name="Britt-Ellen Skregelid Birkeland" userId="3178a3e9-6f82-4780-abac-3a48311dd3e2" providerId="ADAL" clId="{83DD7952-A698-426E-9DC2-EEABEF45CBF9}" dt="2024-09-24T12:16:52.735" v="86" actId="47"/>
        <pc:sldMkLst>
          <pc:docMk/>
          <pc:sldMk cId="0" sldId="348"/>
        </pc:sldMkLst>
      </pc:sldChg>
      <pc:sldChg chg="del">
        <pc:chgData name="Britt-Ellen Skregelid Birkeland" userId="3178a3e9-6f82-4780-abac-3a48311dd3e2" providerId="ADAL" clId="{83DD7952-A698-426E-9DC2-EEABEF45CBF9}" dt="2024-09-24T12:16:52.423" v="85" actId="47"/>
        <pc:sldMkLst>
          <pc:docMk/>
          <pc:sldMk cId="0" sldId="349"/>
        </pc:sldMkLst>
      </pc:sldChg>
      <pc:sldChg chg="del">
        <pc:chgData name="Britt-Ellen Skregelid Birkeland" userId="3178a3e9-6f82-4780-abac-3a48311dd3e2" providerId="ADAL" clId="{83DD7952-A698-426E-9DC2-EEABEF45CBF9}" dt="2024-09-24T12:16:52.163" v="83" actId="47"/>
        <pc:sldMkLst>
          <pc:docMk/>
          <pc:sldMk cId="0" sldId="351"/>
        </pc:sldMkLst>
      </pc:sldChg>
      <pc:sldChg chg="del">
        <pc:chgData name="Britt-Ellen Skregelid Birkeland" userId="3178a3e9-6f82-4780-abac-3a48311dd3e2" providerId="ADAL" clId="{83DD7952-A698-426E-9DC2-EEABEF45CBF9}" dt="2024-09-24T12:16:52.037" v="82" actId="47"/>
        <pc:sldMkLst>
          <pc:docMk/>
          <pc:sldMk cId="0" sldId="352"/>
        </pc:sldMkLst>
      </pc:sldChg>
      <pc:sldChg chg="del">
        <pc:chgData name="Britt-Ellen Skregelid Birkeland" userId="3178a3e9-6f82-4780-abac-3a48311dd3e2" providerId="ADAL" clId="{83DD7952-A698-426E-9DC2-EEABEF45CBF9}" dt="2024-09-24T12:16:51.991" v="81" actId="47"/>
        <pc:sldMkLst>
          <pc:docMk/>
          <pc:sldMk cId="0" sldId="353"/>
        </pc:sldMkLst>
      </pc:sldChg>
      <pc:sldChg chg="del">
        <pc:chgData name="Britt-Ellen Skregelid Birkeland" userId="3178a3e9-6f82-4780-abac-3a48311dd3e2" providerId="ADAL" clId="{83DD7952-A698-426E-9DC2-EEABEF45CBF9}" dt="2024-09-24T12:16:51.976" v="80" actId="47"/>
        <pc:sldMkLst>
          <pc:docMk/>
          <pc:sldMk cId="0" sldId="354"/>
        </pc:sldMkLst>
      </pc:sldChg>
      <pc:sldChg chg="del">
        <pc:chgData name="Britt-Ellen Skregelid Birkeland" userId="3178a3e9-6f82-4780-abac-3a48311dd3e2" providerId="ADAL" clId="{83DD7952-A698-426E-9DC2-EEABEF45CBF9}" dt="2024-09-24T12:16:51.749" v="79" actId="47"/>
        <pc:sldMkLst>
          <pc:docMk/>
          <pc:sldMk cId="0" sldId="355"/>
        </pc:sldMkLst>
      </pc:sldChg>
      <pc:sldChg chg="del">
        <pc:chgData name="Britt-Ellen Skregelid Birkeland" userId="3178a3e9-6f82-4780-abac-3a48311dd3e2" providerId="ADAL" clId="{83DD7952-A698-426E-9DC2-EEABEF45CBF9}" dt="2024-09-24T12:16:51.077" v="78" actId="47"/>
        <pc:sldMkLst>
          <pc:docMk/>
          <pc:sldMk cId="0" sldId="356"/>
        </pc:sldMkLst>
      </pc:sldChg>
      <pc:sldChg chg="del">
        <pc:chgData name="Britt-Ellen Skregelid Birkeland" userId="3178a3e9-6f82-4780-abac-3a48311dd3e2" providerId="ADAL" clId="{83DD7952-A698-426E-9DC2-EEABEF45CBF9}" dt="2024-09-24T12:16:50.883" v="77" actId="47"/>
        <pc:sldMkLst>
          <pc:docMk/>
          <pc:sldMk cId="0" sldId="357"/>
        </pc:sldMkLst>
      </pc:sldChg>
      <pc:sldChg chg="del">
        <pc:chgData name="Britt-Ellen Skregelid Birkeland" userId="3178a3e9-6f82-4780-abac-3a48311dd3e2" providerId="ADAL" clId="{83DD7952-A698-426E-9DC2-EEABEF45CBF9}" dt="2024-09-24T12:16:50.708" v="76" actId="47"/>
        <pc:sldMkLst>
          <pc:docMk/>
          <pc:sldMk cId="0" sldId="358"/>
        </pc:sldMkLst>
      </pc:sldChg>
      <pc:sldChg chg="del">
        <pc:chgData name="Britt-Ellen Skregelid Birkeland" userId="3178a3e9-6f82-4780-abac-3a48311dd3e2" providerId="ADAL" clId="{83DD7952-A698-426E-9DC2-EEABEF45CBF9}" dt="2024-09-24T12:16:50.565" v="75" actId="47"/>
        <pc:sldMkLst>
          <pc:docMk/>
          <pc:sldMk cId="0" sldId="360"/>
        </pc:sldMkLst>
      </pc:sldChg>
      <pc:sldChg chg="del">
        <pc:chgData name="Britt-Ellen Skregelid Birkeland" userId="3178a3e9-6f82-4780-abac-3a48311dd3e2" providerId="ADAL" clId="{83DD7952-A698-426E-9DC2-EEABEF45CBF9}" dt="2024-09-24T12:16:50.323" v="74" actId="47"/>
        <pc:sldMkLst>
          <pc:docMk/>
          <pc:sldMk cId="0" sldId="361"/>
        </pc:sldMkLst>
      </pc:sldChg>
      <pc:sldChg chg="del">
        <pc:chgData name="Britt-Ellen Skregelid Birkeland" userId="3178a3e9-6f82-4780-abac-3a48311dd3e2" providerId="ADAL" clId="{83DD7952-A698-426E-9DC2-EEABEF45CBF9}" dt="2024-09-24T12:16:50.125" v="73" actId="47"/>
        <pc:sldMkLst>
          <pc:docMk/>
          <pc:sldMk cId="0" sldId="362"/>
        </pc:sldMkLst>
      </pc:sldChg>
      <pc:sldChg chg="del">
        <pc:chgData name="Britt-Ellen Skregelid Birkeland" userId="3178a3e9-6f82-4780-abac-3a48311dd3e2" providerId="ADAL" clId="{83DD7952-A698-426E-9DC2-EEABEF45CBF9}" dt="2024-09-24T12:16:49.958" v="72" actId="47"/>
        <pc:sldMkLst>
          <pc:docMk/>
          <pc:sldMk cId="0" sldId="363"/>
        </pc:sldMkLst>
      </pc:sldChg>
      <pc:sldChg chg="del">
        <pc:chgData name="Britt-Ellen Skregelid Birkeland" userId="3178a3e9-6f82-4780-abac-3a48311dd3e2" providerId="ADAL" clId="{83DD7952-A698-426E-9DC2-EEABEF45CBF9}" dt="2024-09-24T12:16:49.745" v="71" actId="47"/>
        <pc:sldMkLst>
          <pc:docMk/>
          <pc:sldMk cId="0" sldId="364"/>
        </pc:sldMkLst>
      </pc:sldChg>
      <pc:sldChg chg="del">
        <pc:chgData name="Britt-Ellen Skregelid Birkeland" userId="3178a3e9-6f82-4780-abac-3a48311dd3e2" providerId="ADAL" clId="{83DD7952-A698-426E-9DC2-EEABEF45CBF9}" dt="2024-09-24T12:16:49.594" v="70" actId="47"/>
        <pc:sldMkLst>
          <pc:docMk/>
          <pc:sldMk cId="0" sldId="365"/>
        </pc:sldMkLst>
      </pc:sldChg>
      <pc:sldChg chg="del">
        <pc:chgData name="Britt-Ellen Skregelid Birkeland" userId="3178a3e9-6f82-4780-abac-3a48311dd3e2" providerId="ADAL" clId="{83DD7952-A698-426E-9DC2-EEABEF45CBF9}" dt="2024-09-24T12:16:49.395" v="69" actId="47"/>
        <pc:sldMkLst>
          <pc:docMk/>
          <pc:sldMk cId="0" sldId="366"/>
        </pc:sldMkLst>
      </pc:sldChg>
      <pc:sldChg chg="del">
        <pc:chgData name="Britt-Ellen Skregelid Birkeland" userId="3178a3e9-6f82-4780-abac-3a48311dd3e2" providerId="ADAL" clId="{83DD7952-A698-426E-9DC2-EEABEF45CBF9}" dt="2024-09-24T12:16:48.850" v="67" actId="47"/>
        <pc:sldMkLst>
          <pc:docMk/>
          <pc:sldMk cId="0" sldId="368"/>
        </pc:sldMkLst>
      </pc:sldChg>
      <pc:sldChg chg="del">
        <pc:chgData name="Britt-Ellen Skregelid Birkeland" userId="3178a3e9-6f82-4780-abac-3a48311dd3e2" providerId="ADAL" clId="{83DD7952-A698-426E-9DC2-EEABEF45CBF9}" dt="2024-09-24T12:16:33.001" v="66" actId="47"/>
        <pc:sldMkLst>
          <pc:docMk/>
          <pc:sldMk cId="0" sldId="369"/>
        </pc:sldMkLst>
      </pc:sldChg>
      <pc:sldChg chg="del">
        <pc:chgData name="Britt-Ellen Skregelid Birkeland" userId="3178a3e9-6f82-4780-abac-3a48311dd3e2" providerId="ADAL" clId="{83DD7952-A698-426E-9DC2-EEABEF45CBF9}" dt="2024-09-24T12:16:32.341" v="65" actId="47"/>
        <pc:sldMkLst>
          <pc:docMk/>
          <pc:sldMk cId="0" sldId="370"/>
        </pc:sldMkLst>
      </pc:sldChg>
      <pc:sldChg chg="del">
        <pc:chgData name="Britt-Ellen Skregelid Birkeland" userId="3178a3e9-6f82-4780-abac-3a48311dd3e2" providerId="ADAL" clId="{83DD7952-A698-426E-9DC2-EEABEF45CBF9}" dt="2024-09-24T12:16:31.566" v="64" actId="47"/>
        <pc:sldMkLst>
          <pc:docMk/>
          <pc:sldMk cId="0" sldId="371"/>
        </pc:sldMkLst>
      </pc:sldChg>
      <pc:sldChg chg="del">
        <pc:chgData name="Britt-Ellen Skregelid Birkeland" userId="3178a3e9-6f82-4780-abac-3a48311dd3e2" providerId="ADAL" clId="{83DD7952-A698-426E-9DC2-EEABEF45CBF9}" dt="2024-09-24T12:16:31.132" v="63" actId="47"/>
        <pc:sldMkLst>
          <pc:docMk/>
          <pc:sldMk cId="0" sldId="372"/>
        </pc:sldMkLst>
      </pc:sldChg>
      <pc:sldChg chg="del">
        <pc:chgData name="Britt-Ellen Skregelid Birkeland" userId="3178a3e9-6f82-4780-abac-3a48311dd3e2" providerId="ADAL" clId="{83DD7952-A698-426E-9DC2-EEABEF45CBF9}" dt="2024-09-24T12:16:30.013" v="62" actId="47"/>
        <pc:sldMkLst>
          <pc:docMk/>
          <pc:sldMk cId="0" sldId="373"/>
        </pc:sldMkLst>
      </pc:sldChg>
      <pc:sldChg chg="del">
        <pc:chgData name="Britt-Ellen Skregelid Birkeland" userId="3178a3e9-6f82-4780-abac-3a48311dd3e2" providerId="ADAL" clId="{83DD7952-A698-426E-9DC2-EEABEF45CBF9}" dt="2024-09-24T12:16:28.351" v="59" actId="47"/>
        <pc:sldMkLst>
          <pc:docMk/>
          <pc:sldMk cId="0" sldId="376"/>
        </pc:sldMkLst>
      </pc:sldChg>
      <pc:sldChg chg="del">
        <pc:chgData name="Britt-Ellen Skregelid Birkeland" userId="3178a3e9-6f82-4780-abac-3a48311dd3e2" providerId="ADAL" clId="{83DD7952-A698-426E-9DC2-EEABEF45CBF9}" dt="2024-09-24T12:16:28.042" v="58" actId="47"/>
        <pc:sldMkLst>
          <pc:docMk/>
          <pc:sldMk cId="0" sldId="377"/>
        </pc:sldMkLst>
      </pc:sldChg>
      <pc:sldChg chg="del">
        <pc:chgData name="Britt-Ellen Skregelid Birkeland" userId="3178a3e9-6f82-4780-abac-3a48311dd3e2" providerId="ADAL" clId="{83DD7952-A698-426E-9DC2-EEABEF45CBF9}" dt="2024-09-24T12:16:27.620" v="57" actId="47"/>
        <pc:sldMkLst>
          <pc:docMk/>
          <pc:sldMk cId="0" sldId="378"/>
        </pc:sldMkLst>
      </pc:sldChg>
      <pc:sldChg chg="del">
        <pc:chgData name="Britt-Ellen Skregelid Birkeland" userId="3178a3e9-6f82-4780-abac-3a48311dd3e2" providerId="ADAL" clId="{83DD7952-A698-426E-9DC2-EEABEF45CBF9}" dt="2024-09-24T12:16:26.880" v="56" actId="47"/>
        <pc:sldMkLst>
          <pc:docMk/>
          <pc:sldMk cId="0" sldId="379"/>
        </pc:sldMkLst>
      </pc:sldChg>
      <pc:sldChg chg="del">
        <pc:chgData name="Britt-Ellen Skregelid Birkeland" userId="3178a3e9-6f82-4780-abac-3a48311dd3e2" providerId="ADAL" clId="{83DD7952-A698-426E-9DC2-EEABEF45CBF9}" dt="2024-09-24T12:16:26.841" v="55" actId="47"/>
        <pc:sldMkLst>
          <pc:docMk/>
          <pc:sldMk cId="0" sldId="380"/>
        </pc:sldMkLst>
      </pc:sldChg>
      <pc:sldChg chg="del">
        <pc:chgData name="Britt-Ellen Skregelid Birkeland" userId="3178a3e9-6f82-4780-abac-3a48311dd3e2" providerId="ADAL" clId="{83DD7952-A698-426E-9DC2-EEABEF45CBF9}" dt="2024-09-24T12:16:26.488" v="54" actId="47"/>
        <pc:sldMkLst>
          <pc:docMk/>
          <pc:sldMk cId="0" sldId="381"/>
        </pc:sldMkLst>
      </pc:sldChg>
      <pc:sldChg chg="del">
        <pc:chgData name="Britt-Ellen Skregelid Birkeland" userId="3178a3e9-6f82-4780-abac-3a48311dd3e2" providerId="ADAL" clId="{83DD7952-A698-426E-9DC2-EEABEF45CBF9}" dt="2024-09-24T12:16:26.428" v="53" actId="47"/>
        <pc:sldMkLst>
          <pc:docMk/>
          <pc:sldMk cId="0" sldId="382"/>
        </pc:sldMkLst>
      </pc:sldChg>
      <pc:sldChg chg="del">
        <pc:chgData name="Britt-Ellen Skregelid Birkeland" userId="3178a3e9-6f82-4780-abac-3a48311dd3e2" providerId="ADAL" clId="{83DD7952-A698-426E-9DC2-EEABEF45CBF9}" dt="2024-09-24T12:16:14.149" v="0" actId="47"/>
        <pc:sldMkLst>
          <pc:docMk/>
          <pc:sldMk cId="0" sldId="383"/>
        </pc:sldMkLst>
      </pc:sldChg>
      <pc:sldChg chg="del">
        <pc:chgData name="Britt-Ellen Skregelid Birkeland" userId="3178a3e9-6f82-4780-abac-3a48311dd3e2" providerId="ADAL" clId="{83DD7952-A698-426E-9DC2-EEABEF45CBF9}" dt="2024-09-24T12:16:14.555" v="1" actId="47"/>
        <pc:sldMkLst>
          <pc:docMk/>
          <pc:sldMk cId="0" sldId="384"/>
        </pc:sldMkLst>
      </pc:sldChg>
      <pc:sldChg chg="del">
        <pc:chgData name="Britt-Ellen Skregelid Birkeland" userId="3178a3e9-6f82-4780-abac-3a48311dd3e2" providerId="ADAL" clId="{83DD7952-A698-426E-9DC2-EEABEF45CBF9}" dt="2024-09-24T12:16:14.705" v="2" actId="47"/>
        <pc:sldMkLst>
          <pc:docMk/>
          <pc:sldMk cId="0" sldId="385"/>
        </pc:sldMkLst>
      </pc:sldChg>
      <pc:sldChg chg="del">
        <pc:chgData name="Britt-Ellen Skregelid Birkeland" userId="3178a3e9-6f82-4780-abac-3a48311dd3e2" providerId="ADAL" clId="{83DD7952-A698-426E-9DC2-EEABEF45CBF9}" dt="2024-09-24T12:16:14.984" v="3" actId="47"/>
        <pc:sldMkLst>
          <pc:docMk/>
          <pc:sldMk cId="0" sldId="386"/>
        </pc:sldMkLst>
      </pc:sldChg>
      <pc:sldChg chg="del">
        <pc:chgData name="Britt-Ellen Skregelid Birkeland" userId="3178a3e9-6f82-4780-abac-3a48311dd3e2" providerId="ADAL" clId="{83DD7952-A698-426E-9DC2-EEABEF45CBF9}" dt="2024-09-24T12:16:15.167" v="4" actId="47"/>
        <pc:sldMkLst>
          <pc:docMk/>
          <pc:sldMk cId="0" sldId="387"/>
        </pc:sldMkLst>
      </pc:sldChg>
      <pc:sldChg chg="del">
        <pc:chgData name="Britt-Ellen Skregelid Birkeland" userId="3178a3e9-6f82-4780-abac-3a48311dd3e2" providerId="ADAL" clId="{83DD7952-A698-426E-9DC2-EEABEF45CBF9}" dt="2024-09-24T12:16:15.320" v="5" actId="47"/>
        <pc:sldMkLst>
          <pc:docMk/>
          <pc:sldMk cId="0" sldId="388"/>
        </pc:sldMkLst>
      </pc:sldChg>
      <pc:sldChg chg="del">
        <pc:chgData name="Britt-Ellen Skregelid Birkeland" userId="3178a3e9-6f82-4780-abac-3a48311dd3e2" providerId="ADAL" clId="{83DD7952-A698-426E-9DC2-EEABEF45CBF9}" dt="2024-09-24T12:16:15.504" v="6" actId="47"/>
        <pc:sldMkLst>
          <pc:docMk/>
          <pc:sldMk cId="0" sldId="389"/>
        </pc:sldMkLst>
      </pc:sldChg>
      <pc:sldChg chg="del">
        <pc:chgData name="Britt-Ellen Skregelid Birkeland" userId="3178a3e9-6f82-4780-abac-3a48311dd3e2" providerId="ADAL" clId="{83DD7952-A698-426E-9DC2-EEABEF45CBF9}" dt="2024-09-24T12:16:15.840" v="8" actId="47"/>
        <pc:sldMkLst>
          <pc:docMk/>
          <pc:sldMk cId="0" sldId="390"/>
        </pc:sldMkLst>
      </pc:sldChg>
      <pc:sldChg chg="del">
        <pc:chgData name="Britt-Ellen Skregelid Birkeland" userId="3178a3e9-6f82-4780-abac-3a48311dd3e2" providerId="ADAL" clId="{83DD7952-A698-426E-9DC2-EEABEF45CBF9}" dt="2024-09-24T12:16:16.052" v="9" actId="47"/>
        <pc:sldMkLst>
          <pc:docMk/>
          <pc:sldMk cId="0" sldId="391"/>
        </pc:sldMkLst>
      </pc:sldChg>
      <pc:sldChg chg="del">
        <pc:chgData name="Britt-Ellen Skregelid Birkeland" userId="3178a3e9-6f82-4780-abac-3a48311dd3e2" providerId="ADAL" clId="{83DD7952-A698-426E-9DC2-EEABEF45CBF9}" dt="2024-09-24T12:16:16.241" v="10" actId="47"/>
        <pc:sldMkLst>
          <pc:docMk/>
          <pc:sldMk cId="0" sldId="392"/>
        </pc:sldMkLst>
      </pc:sldChg>
      <pc:sldChg chg="del">
        <pc:chgData name="Britt-Ellen Skregelid Birkeland" userId="3178a3e9-6f82-4780-abac-3a48311dd3e2" providerId="ADAL" clId="{83DD7952-A698-426E-9DC2-EEABEF45CBF9}" dt="2024-09-24T12:16:16.367" v="11" actId="47"/>
        <pc:sldMkLst>
          <pc:docMk/>
          <pc:sldMk cId="0" sldId="393"/>
        </pc:sldMkLst>
      </pc:sldChg>
      <pc:sldChg chg="del">
        <pc:chgData name="Britt-Ellen Skregelid Birkeland" userId="3178a3e9-6f82-4780-abac-3a48311dd3e2" providerId="ADAL" clId="{83DD7952-A698-426E-9DC2-EEABEF45CBF9}" dt="2024-09-24T12:16:16.790" v="12" actId="47"/>
        <pc:sldMkLst>
          <pc:docMk/>
          <pc:sldMk cId="0" sldId="394"/>
        </pc:sldMkLst>
      </pc:sldChg>
      <pc:sldChg chg="del">
        <pc:chgData name="Britt-Ellen Skregelid Birkeland" userId="3178a3e9-6f82-4780-abac-3a48311dd3e2" providerId="ADAL" clId="{83DD7952-A698-426E-9DC2-EEABEF45CBF9}" dt="2024-09-24T12:16:17.060" v="13" actId="47"/>
        <pc:sldMkLst>
          <pc:docMk/>
          <pc:sldMk cId="0" sldId="395"/>
        </pc:sldMkLst>
      </pc:sldChg>
      <pc:sldChg chg="del">
        <pc:chgData name="Britt-Ellen Skregelid Birkeland" userId="3178a3e9-6f82-4780-abac-3a48311dd3e2" providerId="ADAL" clId="{83DD7952-A698-426E-9DC2-EEABEF45CBF9}" dt="2024-09-24T12:16:17.100" v="14" actId="47"/>
        <pc:sldMkLst>
          <pc:docMk/>
          <pc:sldMk cId="0" sldId="396"/>
        </pc:sldMkLst>
      </pc:sldChg>
      <pc:sldChg chg="del">
        <pc:chgData name="Britt-Ellen Skregelid Birkeland" userId="3178a3e9-6f82-4780-abac-3a48311dd3e2" providerId="ADAL" clId="{83DD7952-A698-426E-9DC2-EEABEF45CBF9}" dt="2024-09-24T12:16:17.319" v="15" actId="47"/>
        <pc:sldMkLst>
          <pc:docMk/>
          <pc:sldMk cId="0" sldId="397"/>
        </pc:sldMkLst>
      </pc:sldChg>
      <pc:sldChg chg="del">
        <pc:chgData name="Britt-Ellen Skregelid Birkeland" userId="3178a3e9-6f82-4780-abac-3a48311dd3e2" providerId="ADAL" clId="{83DD7952-A698-426E-9DC2-EEABEF45CBF9}" dt="2024-09-24T12:16:17.619" v="16" actId="47"/>
        <pc:sldMkLst>
          <pc:docMk/>
          <pc:sldMk cId="0" sldId="398"/>
        </pc:sldMkLst>
      </pc:sldChg>
      <pc:sldChg chg="del">
        <pc:chgData name="Britt-Ellen Skregelid Birkeland" userId="3178a3e9-6f82-4780-abac-3a48311dd3e2" providerId="ADAL" clId="{83DD7952-A698-426E-9DC2-EEABEF45CBF9}" dt="2024-09-24T12:16:17.839" v="17" actId="47"/>
        <pc:sldMkLst>
          <pc:docMk/>
          <pc:sldMk cId="0" sldId="399"/>
        </pc:sldMkLst>
      </pc:sldChg>
      <pc:sldChg chg="del">
        <pc:chgData name="Britt-Ellen Skregelid Birkeland" userId="3178a3e9-6f82-4780-abac-3a48311dd3e2" providerId="ADAL" clId="{83DD7952-A698-426E-9DC2-EEABEF45CBF9}" dt="2024-09-24T12:16:17.945" v="18" actId="47"/>
        <pc:sldMkLst>
          <pc:docMk/>
          <pc:sldMk cId="0" sldId="400"/>
        </pc:sldMkLst>
      </pc:sldChg>
      <pc:sldChg chg="del">
        <pc:chgData name="Britt-Ellen Skregelid Birkeland" userId="3178a3e9-6f82-4780-abac-3a48311dd3e2" providerId="ADAL" clId="{83DD7952-A698-426E-9DC2-EEABEF45CBF9}" dt="2024-09-24T12:16:18.120" v="19" actId="47"/>
        <pc:sldMkLst>
          <pc:docMk/>
          <pc:sldMk cId="0" sldId="401"/>
        </pc:sldMkLst>
      </pc:sldChg>
      <pc:sldChg chg="del">
        <pc:chgData name="Britt-Ellen Skregelid Birkeland" userId="3178a3e9-6f82-4780-abac-3a48311dd3e2" providerId="ADAL" clId="{83DD7952-A698-426E-9DC2-EEABEF45CBF9}" dt="2024-09-24T12:16:18.314" v="20" actId="47"/>
        <pc:sldMkLst>
          <pc:docMk/>
          <pc:sldMk cId="0" sldId="402"/>
        </pc:sldMkLst>
      </pc:sldChg>
      <pc:sldChg chg="del">
        <pc:chgData name="Britt-Ellen Skregelid Birkeland" userId="3178a3e9-6f82-4780-abac-3a48311dd3e2" providerId="ADAL" clId="{83DD7952-A698-426E-9DC2-EEABEF45CBF9}" dt="2024-09-24T12:16:18.764" v="21" actId="47"/>
        <pc:sldMkLst>
          <pc:docMk/>
          <pc:sldMk cId="0" sldId="403"/>
        </pc:sldMkLst>
      </pc:sldChg>
      <pc:sldChg chg="del">
        <pc:chgData name="Britt-Ellen Skregelid Birkeland" userId="3178a3e9-6f82-4780-abac-3a48311dd3e2" providerId="ADAL" clId="{83DD7952-A698-426E-9DC2-EEABEF45CBF9}" dt="2024-09-24T12:16:19.001" v="22" actId="47"/>
        <pc:sldMkLst>
          <pc:docMk/>
          <pc:sldMk cId="0" sldId="404"/>
        </pc:sldMkLst>
      </pc:sldChg>
      <pc:sldChg chg="del">
        <pc:chgData name="Britt-Ellen Skregelid Birkeland" userId="3178a3e9-6f82-4780-abac-3a48311dd3e2" providerId="ADAL" clId="{83DD7952-A698-426E-9DC2-EEABEF45CBF9}" dt="2024-09-24T12:16:19.122" v="23" actId="47"/>
        <pc:sldMkLst>
          <pc:docMk/>
          <pc:sldMk cId="0" sldId="405"/>
        </pc:sldMkLst>
      </pc:sldChg>
      <pc:sldChg chg="del">
        <pc:chgData name="Britt-Ellen Skregelid Birkeland" userId="3178a3e9-6f82-4780-abac-3a48311dd3e2" providerId="ADAL" clId="{83DD7952-A698-426E-9DC2-EEABEF45CBF9}" dt="2024-09-24T12:16:19.282" v="24" actId="47"/>
        <pc:sldMkLst>
          <pc:docMk/>
          <pc:sldMk cId="0" sldId="406"/>
        </pc:sldMkLst>
      </pc:sldChg>
      <pc:sldChg chg="del">
        <pc:chgData name="Britt-Ellen Skregelid Birkeland" userId="3178a3e9-6f82-4780-abac-3a48311dd3e2" providerId="ADAL" clId="{83DD7952-A698-426E-9DC2-EEABEF45CBF9}" dt="2024-09-24T12:16:19.485" v="25" actId="47"/>
        <pc:sldMkLst>
          <pc:docMk/>
          <pc:sldMk cId="0" sldId="407"/>
        </pc:sldMkLst>
      </pc:sldChg>
      <pc:sldChg chg="del">
        <pc:chgData name="Britt-Ellen Skregelid Birkeland" userId="3178a3e9-6f82-4780-abac-3a48311dd3e2" providerId="ADAL" clId="{83DD7952-A698-426E-9DC2-EEABEF45CBF9}" dt="2024-09-24T12:16:19.658" v="26" actId="47"/>
        <pc:sldMkLst>
          <pc:docMk/>
          <pc:sldMk cId="0" sldId="408"/>
        </pc:sldMkLst>
      </pc:sldChg>
      <pc:sldChg chg="del">
        <pc:chgData name="Britt-Ellen Skregelid Birkeland" userId="3178a3e9-6f82-4780-abac-3a48311dd3e2" providerId="ADAL" clId="{83DD7952-A698-426E-9DC2-EEABEF45CBF9}" dt="2024-09-24T12:16:20.039" v="27" actId="47"/>
        <pc:sldMkLst>
          <pc:docMk/>
          <pc:sldMk cId="0" sldId="409"/>
        </pc:sldMkLst>
      </pc:sldChg>
      <pc:sldChg chg="del">
        <pc:chgData name="Britt-Ellen Skregelid Birkeland" userId="3178a3e9-6f82-4780-abac-3a48311dd3e2" providerId="ADAL" clId="{83DD7952-A698-426E-9DC2-EEABEF45CBF9}" dt="2024-09-24T12:16:20.119" v="28" actId="47"/>
        <pc:sldMkLst>
          <pc:docMk/>
          <pc:sldMk cId="0" sldId="410"/>
        </pc:sldMkLst>
      </pc:sldChg>
      <pc:sldChg chg="del">
        <pc:chgData name="Britt-Ellen Skregelid Birkeland" userId="3178a3e9-6f82-4780-abac-3a48311dd3e2" providerId="ADAL" clId="{83DD7952-A698-426E-9DC2-EEABEF45CBF9}" dt="2024-09-24T12:16:20.312" v="29" actId="47"/>
        <pc:sldMkLst>
          <pc:docMk/>
          <pc:sldMk cId="0" sldId="411"/>
        </pc:sldMkLst>
      </pc:sldChg>
      <pc:sldChg chg="del">
        <pc:chgData name="Britt-Ellen Skregelid Birkeland" userId="3178a3e9-6f82-4780-abac-3a48311dd3e2" providerId="ADAL" clId="{83DD7952-A698-426E-9DC2-EEABEF45CBF9}" dt="2024-09-24T12:16:21.290" v="30" actId="47"/>
        <pc:sldMkLst>
          <pc:docMk/>
          <pc:sldMk cId="0" sldId="412"/>
        </pc:sldMkLst>
      </pc:sldChg>
      <pc:sldChg chg="del">
        <pc:chgData name="Britt-Ellen Skregelid Birkeland" userId="3178a3e9-6f82-4780-abac-3a48311dd3e2" providerId="ADAL" clId="{83DD7952-A698-426E-9DC2-EEABEF45CBF9}" dt="2024-09-24T12:16:21.663" v="31" actId="47"/>
        <pc:sldMkLst>
          <pc:docMk/>
          <pc:sldMk cId="0" sldId="413"/>
        </pc:sldMkLst>
      </pc:sldChg>
      <pc:sldChg chg="del">
        <pc:chgData name="Britt-Ellen Skregelid Birkeland" userId="3178a3e9-6f82-4780-abac-3a48311dd3e2" providerId="ADAL" clId="{83DD7952-A698-426E-9DC2-EEABEF45CBF9}" dt="2024-09-24T12:16:21.873" v="32" actId="47"/>
        <pc:sldMkLst>
          <pc:docMk/>
          <pc:sldMk cId="0" sldId="414"/>
        </pc:sldMkLst>
      </pc:sldChg>
      <pc:sldChg chg="del">
        <pc:chgData name="Britt-Ellen Skregelid Birkeland" userId="3178a3e9-6f82-4780-abac-3a48311dd3e2" providerId="ADAL" clId="{83DD7952-A698-426E-9DC2-EEABEF45CBF9}" dt="2024-09-24T12:16:22.200" v="33" actId="47"/>
        <pc:sldMkLst>
          <pc:docMk/>
          <pc:sldMk cId="0" sldId="415"/>
        </pc:sldMkLst>
      </pc:sldChg>
      <pc:sldChg chg="del">
        <pc:chgData name="Britt-Ellen Skregelid Birkeland" userId="3178a3e9-6f82-4780-abac-3a48311dd3e2" providerId="ADAL" clId="{83DD7952-A698-426E-9DC2-EEABEF45CBF9}" dt="2024-09-24T12:16:22.242" v="34" actId="47"/>
        <pc:sldMkLst>
          <pc:docMk/>
          <pc:sldMk cId="0" sldId="416"/>
        </pc:sldMkLst>
      </pc:sldChg>
      <pc:sldChg chg="del">
        <pc:chgData name="Britt-Ellen Skregelid Birkeland" userId="3178a3e9-6f82-4780-abac-3a48311dd3e2" providerId="ADAL" clId="{83DD7952-A698-426E-9DC2-EEABEF45CBF9}" dt="2024-09-24T12:16:22.374" v="35" actId="47"/>
        <pc:sldMkLst>
          <pc:docMk/>
          <pc:sldMk cId="0" sldId="417"/>
        </pc:sldMkLst>
      </pc:sldChg>
      <pc:sldChg chg="del">
        <pc:chgData name="Britt-Ellen Skregelid Birkeland" userId="3178a3e9-6f82-4780-abac-3a48311dd3e2" providerId="ADAL" clId="{83DD7952-A698-426E-9DC2-EEABEF45CBF9}" dt="2024-09-24T12:16:22.568" v="36" actId="47"/>
        <pc:sldMkLst>
          <pc:docMk/>
          <pc:sldMk cId="0" sldId="418"/>
        </pc:sldMkLst>
      </pc:sldChg>
      <pc:sldChg chg="del">
        <pc:chgData name="Britt-Ellen Skregelid Birkeland" userId="3178a3e9-6f82-4780-abac-3a48311dd3e2" providerId="ADAL" clId="{83DD7952-A698-426E-9DC2-EEABEF45CBF9}" dt="2024-09-24T12:16:22.746" v="37" actId="47"/>
        <pc:sldMkLst>
          <pc:docMk/>
          <pc:sldMk cId="0" sldId="419"/>
        </pc:sldMkLst>
      </pc:sldChg>
      <pc:sldChg chg="del">
        <pc:chgData name="Britt-Ellen Skregelid Birkeland" userId="3178a3e9-6f82-4780-abac-3a48311dd3e2" providerId="ADAL" clId="{83DD7952-A698-426E-9DC2-EEABEF45CBF9}" dt="2024-09-24T12:16:22.948" v="38" actId="47"/>
        <pc:sldMkLst>
          <pc:docMk/>
          <pc:sldMk cId="0" sldId="420"/>
        </pc:sldMkLst>
      </pc:sldChg>
      <pc:sldChg chg="del">
        <pc:chgData name="Britt-Ellen Skregelid Birkeland" userId="3178a3e9-6f82-4780-abac-3a48311dd3e2" providerId="ADAL" clId="{83DD7952-A698-426E-9DC2-EEABEF45CBF9}" dt="2024-09-24T12:16:23.192" v="39" actId="47"/>
        <pc:sldMkLst>
          <pc:docMk/>
          <pc:sldMk cId="0" sldId="421"/>
        </pc:sldMkLst>
      </pc:sldChg>
      <pc:sldChg chg="del">
        <pc:chgData name="Britt-Ellen Skregelid Birkeland" userId="3178a3e9-6f82-4780-abac-3a48311dd3e2" providerId="ADAL" clId="{83DD7952-A698-426E-9DC2-EEABEF45CBF9}" dt="2024-09-24T12:16:23.486" v="40" actId="47"/>
        <pc:sldMkLst>
          <pc:docMk/>
          <pc:sldMk cId="0" sldId="422"/>
        </pc:sldMkLst>
      </pc:sldChg>
      <pc:sldChg chg="del">
        <pc:chgData name="Britt-Ellen Skregelid Birkeland" userId="3178a3e9-6f82-4780-abac-3a48311dd3e2" providerId="ADAL" clId="{83DD7952-A698-426E-9DC2-EEABEF45CBF9}" dt="2024-09-24T12:16:23.597" v="41" actId="47"/>
        <pc:sldMkLst>
          <pc:docMk/>
          <pc:sldMk cId="0" sldId="423"/>
        </pc:sldMkLst>
      </pc:sldChg>
      <pc:sldChg chg="del">
        <pc:chgData name="Britt-Ellen Skregelid Birkeland" userId="3178a3e9-6f82-4780-abac-3a48311dd3e2" providerId="ADAL" clId="{83DD7952-A698-426E-9DC2-EEABEF45CBF9}" dt="2024-09-24T12:16:23.731" v="42" actId="47"/>
        <pc:sldMkLst>
          <pc:docMk/>
          <pc:sldMk cId="0" sldId="424"/>
        </pc:sldMkLst>
      </pc:sldChg>
      <pc:sldChg chg="del">
        <pc:chgData name="Britt-Ellen Skregelid Birkeland" userId="3178a3e9-6f82-4780-abac-3a48311dd3e2" providerId="ADAL" clId="{83DD7952-A698-426E-9DC2-EEABEF45CBF9}" dt="2024-09-24T12:16:24.086" v="43" actId="47"/>
        <pc:sldMkLst>
          <pc:docMk/>
          <pc:sldMk cId="0" sldId="425"/>
        </pc:sldMkLst>
      </pc:sldChg>
      <pc:sldChg chg="del">
        <pc:chgData name="Britt-Ellen Skregelid Birkeland" userId="3178a3e9-6f82-4780-abac-3a48311dd3e2" providerId="ADAL" clId="{83DD7952-A698-426E-9DC2-EEABEF45CBF9}" dt="2024-09-24T12:16:24.498" v="44" actId="47"/>
        <pc:sldMkLst>
          <pc:docMk/>
          <pc:sldMk cId="0" sldId="426"/>
        </pc:sldMkLst>
      </pc:sldChg>
      <pc:sldChg chg="del">
        <pc:chgData name="Britt-Ellen Skregelid Birkeland" userId="3178a3e9-6f82-4780-abac-3a48311dd3e2" providerId="ADAL" clId="{83DD7952-A698-426E-9DC2-EEABEF45CBF9}" dt="2024-09-24T12:16:24.530" v="45" actId="47"/>
        <pc:sldMkLst>
          <pc:docMk/>
          <pc:sldMk cId="0" sldId="427"/>
        </pc:sldMkLst>
      </pc:sldChg>
      <pc:sldChg chg="del">
        <pc:chgData name="Britt-Ellen Skregelid Birkeland" userId="3178a3e9-6f82-4780-abac-3a48311dd3e2" providerId="ADAL" clId="{83DD7952-A698-426E-9DC2-EEABEF45CBF9}" dt="2024-09-24T12:16:25.059" v="46" actId="47"/>
        <pc:sldMkLst>
          <pc:docMk/>
          <pc:sldMk cId="0" sldId="428"/>
        </pc:sldMkLst>
      </pc:sldChg>
      <pc:sldChg chg="del">
        <pc:chgData name="Britt-Ellen Skregelid Birkeland" userId="3178a3e9-6f82-4780-abac-3a48311dd3e2" providerId="ADAL" clId="{83DD7952-A698-426E-9DC2-EEABEF45CBF9}" dt="2024-09-24T12:16:25.123" v="47" actId="47"/>
        <pc:sldMkLst>
          <pc:docMk/>
          <pc:sldMk cId="0" sldId="429"/>
        </pc:sldMkLst>
      </pc:sldChg>
      <pc:sldChg chg="del">
        <pc:chgData name="Britt-Ellen Skregelid Birkeland" userId="3178a3e9-6f82-4780-abac-3a48311dd3e2" providerId="ADAL" clId="{83DD7952-A698-426E-9DC2-EEABEF45CBF9}" dt="2024-09-24T12:16:25.408" v="48" actId="47"/>
        <pc:sldMkLst>
          <pc:docMk/>
          <pc:sldMk cId="0" sldId="430"/>
        </pc:sldMkLst>
      </pc:sldChg>
      <pc:sldChg chg="del">
        <pc:chgData name="Britt-Ellen Skregelid Birkeland" userId="3178a3e9-6f82-4780-abac-3a48311dd3e2" providerId="ADAL" clId="{83DD7952-A698-426E-9DC2-EEABEF45CBF9}" dt="2024-09-24T12:16:25.634" v="49" actId="47"/>
        <pc:sldMkLst>
          <pc:docMk/>
          <pc:sldMk cId="0" sldId="431"/>
        </pc:sldMkLst>
      </pc:sldChg>
      <pc:sldChg chg="del">
        <pc:chgData name="Britt-Ellen Skregelid Birkeland" userId="3178a3e9-6f82-4780-abac-3a48311dd3e2" providerId="ADAL" clId="{83DD7952-A698-426E-9DC2-EEABEF45CBF9}" dt="2024-09-24T12:16:25.785" v="50" actId="47"/>
        <pc:sldMkLst>
          <pc:docMk/>
          <pc:sldMk cId="0" sldId="432"/>
        </pc:sldMkLst>
      </pc:sldChg>
      <pc:sldChg chg="del">
        <pc:chgData name="Britt-Ellen Skregelid Birkeland" userId="3178a3e9-6f82-4780-abac-3a48311dd3e2" providerId="ADAL" clId="{83DD7952-A698-426E-9DC2-EEABEF45CBF9}" dt="2024-09-24T12:16:25.921" v="51" actId="47"/>
        <pc:sldMkLst>
          <pc:docMk/>
          <pc:sldMk cId="0" sldId="433"/>
        </pc:sldMkLst>
      </pc:sldChg>
      <pc:sldChg chg="del">
        <pc:chgData name="Britt-Ellen Skregelid Birkeland" userId="3178a3e9-6f82-4780-abac-3a48311dd3e2" providerId="ADAL" clId="{83DD7952-A698-426E-9DC2-EEABEF45CBF9}" dt="2025-01-28T13:36:13.321" v="97" actId="47"/>
        <pc:sldMkLst>
          <pc:docMk/>
          <pc:sldMk cId="3776268559" sldId="436"/>
        </pc:sldMkLst>
      </pc:sldChg>
      <pc:sldChg chg="del">
        <pc:chgData name="Britt-Ellen Skregelid Birkeland" userId="3178a3e9-6f82-4780-abac-3a48311dd3e2" providerId="ADAL" clId="{83DD7952-A698-426E-9DC2-EEABEF45CBF9}" dt="2024-09-24T12:16:26.336" v="52" actId="47"/>
        <pc:sldMkLst>
          <pc:docMk/>
          <pc:sldMk cId="2776126280" sldId="437"/>
        </pc:sldMkLst>
      </pc:sldChg>
      <pc:sldChg chg="del">
        <pc:chgData name="Britt-Ellen Skregelid Birkeland" userId="3178a3e9-6f82-4780-abac-3a48311dd3e2" providerId="ADAL" clId="{83DD7952-A698-426E-9DC2-EEABEF45CBF9}" dt="2024-09-24T12:16:52.408" v="84" actId="47"/>
        <pc:sldMkLst>
          <pc:docMk/>
          <pc:sldMk cId="4176334881" sldId="438"/>
        </pc:sldMkLst>
      </pc:sldChg>
      <pc:sldChg chg="del">
        <pc:chgData name="Britt-Ellen Skregelid Birkeland" userId="3178a3e9-6f82-4780-abac-3a48311dd3e2" providerId="ADAL" clId="{83DD7952-A698-426E-9DC2-EEABEF45CBF9}" dt="2024-09-24T12:16:28.508" v="60" actId="47"/>
        <pc:sldMkLst>
          <pc:docMk/>
          <pc:sldMk cId="3390251592" sldId="439"/>
        </pc:sldMkLst>
      </pc:sldChg>
      <pc:sldChg chg="del">
        <pc:chgData name="Britt-Ellen Skregelid Birkeland" userId="3178a3e9-6f82-4780-abac-3a48311dd3e2" providerId="ADAL" clId="{83DD7952-A698-426E-9DC2-EEABEF45CBF9}" dt="2024-09-24T12:16:29.106" v="61" actId="47"/>
        <pc:sldMkLst>
          <pc:docMk/>
          <pc:sldMk cId="2974917040" sldId="441"/>
        </pc:sldMkLst>
      </pc:sldChg>
      <pc:sldChg chg="del">
        <pc:chgData name="Britt-Ellen Skregelid Birkeland" userId="3178a3e9-6f82-4780-abac-3a48311dd3e2" providerId="ADAL" clId="{83DD7952-A698-426E-9DC2-EEABEF45CBF9}" dt="2024-09-24T12:16:49.270" v="68" actId="47"/>
        <pc:sldMkLst>
          <pc:docMk/>
          <pc:sldMk cId="3663623536" sldId="442"/>
        </pc:sldMkLst>
      </pc:sldChg>
      <pc:sldChg chg="new del">
        <pc:chgData name="Britt-Ellen Skregelid Birkeland" userId="3178a3e9-6f82-4780-abac-3a48311dd3e2" providerId="ADAL" clId="{83DD7952-A698-426E-9DC2-EEABEF45CBF9}" dt="2025-01-28T13:36:09.726" v="96" actId="47"/>
        <pc:sldMkLst>
          <pc:docMk/>
          <pc:sldMk cId="4177749908" sldId="444"/>
        </pc:sldMkLst>
      </pc:sldChg>
      <pc:sldChg chg="del">
        <pc:chgData name="Britt-Ellen Skregelid Birkeland" userId="3178a3e9-6f82-4780-abac-3a48311dd3e2" providerId="ADAL" clId="{83DD7952-A698-426E-9DC2-EEABEF45CBF9}" dt="2024-09-24T12:16:15.692" v="7" actId="47"/>
        <pc:sldMkLst>
          <pc:docMk/>
          <pc:sldMk cId="2841962936" sldId="44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28.01.2025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For læreren - for å ha et helhetsbilde over undervisningen.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Kilde: https://www.aftenposten.no/norge/i/GMjkBm/ny-topp-aldri-har-flere-unge-oensket-kjoennsbekreftende-behandling.</a:t>
            </a:r>
          </a:p>
          <a:p>
            <a:endParaRPr lang="en-US"/>
          </a:p>
          <a:p>
            <a:r>
              <a:rPr lang="en-US"/>
              <a:t>Antall barn og unge som føler seg «født i feil kropp» og søker helsehjelp, har siden 2012 gått fra 5–10 pr. år til over 200 pr. år.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04570" cy="383798"/>
          </a:xfrm>
          <a:prstGeom prst="rect">
            <a:avLst/>
          </a:prstGeom>
        </p:spPr>
        <p:txBody>
          <a:bodyPr vert="horz" lIns="99075" tIns="49538" rIns="99075" bIns="49538" rtlCol="0"/>
          <a:lstStyle>
            <a:lvl1pPr algn="l">
              <a:defRPr sz="1300"/>
            </a:lvl1pPr>
          </a:lstStyle>
          <a:p>
            <a:endParaRPr/>
          </a:p>
        </p:txBody>
      </p:sp>
      <p:sp>
        <p:nvSpPr>
          <p:cNvPr id="3" name="Date Placeholder 2"/>
          <p:cNvSpPr>
            <a:spLocks noGrp="1"/>
          </p:cNvSpPr>
          <p:nvPr>
            <p:ph type="dt" idx="1"/>
          </p:nvPr>
        </p:nvSpPr>
        <p:spPr>
          <a:xfrm>
            <a:off x="5365870" y="0"/>
            <a:ext cx="4104570" cy="383798"/>
          </a:xfrm>
          <a:prstGeom prst="rect">
            <a:avLst/>
          </a:prstGeom>
        </p:spPr>
        <p:txBody>
          <a:bodyPr vert="horz" lIns="99075" tIns="49538" rIns="99075" bIns="49538" rtlCol="0"/>
          <a:lstStyle>
            <a:lvl1pPr algn="r">
              <a:defRPr sz="1300"/>
            </a:lvl1pPr>
          </a:lstStyle>
          <a:p>
            <a:r>
              <a:rPr lang="cs-CZ"/>
              <a:t>1.7.2013</a:t>
            </a:r>
          </a:p>
        </p:txBody>
      </p:sp>
      <p:sp>
        <p:nvSpPr>
          <p:cNvPr id="4" name="Slide Image Placeholder 3"/>
          <p:cNvSpPr>
            <a:spLocks noGrp="1" noRot="1" noChangeAspect="1"/>
          </p:cNvSpPr>
          <p:nvPr>
            <p:ph type="sldImg" idx="2"/>
          </p:nvPr>
        </p:nvSpPr>
        <p:spPr>
          <a:xfrm>
            <a:off x="2184400" y="574675"/>
            <a:ext cx="5103813" cy="2871788"/>
          </a:xfrm>
          <a:prstGeom prst="rect">
            <a:avLst/>
          </a:prstGeom>
          <a:noFill/>
          <a:ln w="12700">
            <a:solidFill>
              <a:prstClr val="black"/>
            </a:solidFill>
          </a:ln>
        </p:spPr>
        <p:txBody>
          <a:bodyPr vert="horz" lIns="99075" tIns="49538" rIns="99075" bIns="49538" rtlCol="0" anchor="ctr"/>
          <a:lstStyle/>
          <a:p>
            <a:endParaRPr/>
          </a:p>
        </p:txBody>
      </p:sp>
      <p:sp>
        <p:nvSpPr>
          <p:cNvPr id="5" name="Notes Placeholder 4"/>
          <p:cNvSpPr>
            <a:spLocks noGrp="1"/>
          </p:cNvSpPr>
          <p:nvPr>
            <p:ph type="body" sz="quarter" idx="3"/>
          </p:nvPr>
        </p:nvSpPr>
        <p:spPr>
          <a:xfrm>
            <a:off x="947209" y="3638973"/>
            <a:ext cx="7577667" cy="3448852"/>
          </a:xfrm>
          <a:prstGeom prst="rect">
            <a:avLst/>
          </a:prstGeom>
        </p:spPr>
        <p:txBody>
          <a:bodyPr vert="horz" lIns="99075" tIns="49538" rIns="99075" bIns="49538"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Fagfolk</a:t>
            </a:r>
            <a:r>
              <a:rPr lang="en-US" dirty="0"/>
              <a:t> er </a:t>
            </a:r>
            <a:r>
              <a:rPr lang="en-US" dirty="0" err="1"/>
              <a:t>usikre</a:t>
            </a:r>
            <a:r>
              <a:rPr lang="en-US" dirty="0"/>
              <a:t> </a:t>
            </a:r>
            <a:r>
              <a:rPr lang="en-US" dirty="0" err="1"/>
              <a:t>på</a:t>
            </a:r>
            <a:r>
              <a:rPr lang="en-US" dirty="0"/>
              <a:t> </a:t>
            </a:r>
            <a:r>
              <a:rPr lang="en-US" dirty="0" err="1"/>
              <a:t>hvorfor</a:t>
            </a:r>
            <a:r>
              <a:rPr lang="en-US" dirty="0"/>
              <a:t> </a:t>
            </a:r>
            <a:r>
              <a:rPr lang="en-US" dirty="0" err="1"/>
              <a:t>en</a:t>
            </a:r>
            <a:r>
              <a:rPr lang="en-US" dirty="0"/>
              <a:t> del </a:t>
            </a:r>
            <a:r>
              <a:rPr lang="en-US" dirty="0" err="1"/>
              <a:t>opplever</a:t>
            </a:r>
            <a:r>
              <a:rPr lang="en-US" dirty="0"/>
              <a:t> </a:t>
            </a:r>
            <a:r>
              <a:rPr lang="en-US" dirty="0" err="1"/>
              <a:t>kjønnsdysfori</a:t>
            </a:r>
            <a:r>
              <a:rPr lang="en-US" dirty="0"/>
              <a:t>, men </a:t>
            </a:r>
            <a:r>
              <a:rPr lang="en-US" dirty="0" err="1"/>
              <a:t>peker</a:t>
            </a:r>
            <a:r>
              <a:rPr lang="en-US" dirty="0"/>
              <a:t> </a:t>
            </a:r>
            <a:r>
              <a:rPr lang="en-US" dirty="0" err="1"/>
              <a:t>på</a:t>
            </a:r>
            <a:r>
              <a:rPr lang="en-US" dirty="0"/>
              <a:t> </a:t>
            </a:r>
            <a:r>
              <a:rPr lang="en-US" dirty="0" err="1"/>
              <a:t>flere</a:t>
            </a:r>
            <a:r>
              <a:rPr lang="en-US" dirty="0"/>
              <a:t> </a:t>
            </a:r>
            <a:r>
              <a:rPr lang="en-US" dirty="0" err="1"/>
              <a:t>mulige</a:t>
            </a:r>
            <a:r>
              <a:rPr lang="en-US" dirty="0"/>
              <a:t> </a:t>
            </a:r>
            <a:r>
              <a:rPr lang="en-US" dirty="0" err="1"/>
              <a:t>årsaker</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Les </a:t>
            </a:r>
            <a:r>
              <a:rPr lang="en-US" dirty="0" err="1"/>
              <a:t>mer</a:t>
            </a:r>
            <a:r>
              <a:rPr lang="en-US" dirty="0"/>
              <a:t> her: https://www.dagensmedisin.no/blogg/kjonnsdysfori-den-nye-me/322529</a:t>
            </a:r>
          </a:p>
          <a:p>
            <a:endParaRPr lang="en-US" dirty="0"/>
          </a:p>
        </p:txBody>
      </p:sp>
      <p:sp>
        <p:nvSpPr>
          <p:cNvPr id="6" name="Footer Placeholder 5"/>
          <p:cNvSpPr>
            <a:spLocks noGrp="1"/>
          </p:cNvSpPr>
          <p:nvPr>
            <p:ph type="ftr" sz="quarter" idx="4"/>
          </p:nvPr>
        </p:nvSpPr>
        <p:spPr>
          <a:xfrm>
            <a:off x="0" y="7277947"/>
            <a:ext cx="4104570" cy="382022"/>
          </a:xfrm>
          <a:prstGeom prst="rect">
            <a:avLst/>
          </a:prstGeom>
        </p:spPr>
        <p:txBody>
          <a:bodyPr vert="horz" lIns="99075" tIns="49538" rIns="99075" bIns="49538" rtlCol="0" anchor="b"/>
          <a:lstStyle>
            <a:lvl1pPr algn="l">
              <a:defRPr sz="1300"/>
            </a:lvl1pPr>
          </a:lstStyle>
          <a:p>
            <a:endParaRPr/>
          </a:p>
        </p:txBody>
      </p:sp>
      <p:sp>
        <p:nvSpPr>
          <p:cNvPr id="7" name="Slide Number Placeholder 6"/>
          <p:cNvSpPr>
            <a:spLocks noGrp="1"/>
          </p:cNvSpPr>
          <p:nvPr>
            <p:ph type="sldNum" sz="quarter" idx="5"/>
          </p:nvPr>
        </p:nvSpPr>
        <p:spPr>
          <a:xfrm>
            <a:off x="5365870" y="7277947"/>
            <a:ext cx="4104570" cy="382022"/>
          </a:xfrm>
          <a:prstGeom prst="rect">
            <a:avLst/>
          </a:prstGeom>
        </p:spPr>
        <p:txBody>
          <a:bodyPr vert="horz" lIns="99075" tIns="49538" rIns="99075" bIns="49538" rtlCol="0" anchor="b"/>
          <a:lstStyle>
            <a:lvl1pPr algn="r">
              <a:defRPr sz="13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Mennesker som identifiserer seg som det motsatte enn ens biologiske kjønn blir  kalt “transpersoner”.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Det er </a:t>
            </a:r>
            <a:r>
              <a:rPr lang="en-US" dirty="0" err="1"/>
              <a:t>kun</a:t>
            </a:r>
            <a:r>
              <a:rPr lang="en-US" dirty="0"/>
              <a:t> </a:t>
            </a:r>
            <a:r>
              <a:rPr lang="en-US" dirty="0" err="1"/>
              <a:t>en</a:t>
            </a:r>
            <a:r>
              <a:rPr lang="en-US" dirty="0"/>
              <a:t> </a:t>
            </a:r>
            <a:r>
              <a:rPr lang="en-US" dirty="0" err="1"/>
              <a:t>forståelse</a:t>
            </a:r>
            <a:r>
              <a:rPr lang="en-US" dirty="0"/>
              <a:t> av seg </a:t>
            </a:r>
            <a:r>
              <a:rPr lang="en-US" dirty="0" err="1"/>
              <a:t>selv</a:t>
            </a:r>
            <a:r>
              <a:rPr lang="en-US" dirty="0"/>
              <a:t> </a:t>
            </a:r>
            <a:r>
              <a:rPr lang="en-US" dirty="0" err="1"/>
              <a:t>som</a:t>
            </a:r>
            <a:r>
              <a:rPr lang="en-US" dirty="0"/>
              <a:t> et </a:t>
            </a:r>
            <a:r>
              <a:rPr lang="en-US" dirty="0" err="1"/>
              <a:t>menneske</a:t>
            </a:r>
            <a:r>
              <a:rPr lang="en-US" dirty="0"/>
              <a:t> </a:t>
            </a:r>
            <a:r>
              <a:rPr lang="en-US" dirty="0" err="1"/>
              <a:t>rotfestet</a:t>
            </a:r>
            <a:r>
              <a:rPr lang="en-US" dirty="0"/>
              <a:t> </a:t>
            </a:r>
            <a:r>
              <a:rPr lang="en-US" dirty="0" err="1"/>
              <a:t>i</a:t>
            </a:r>
            <a:r>
              <a:rPr lang="en-US" dirty="0"/>
              <a:t> Gud – </a:t>
            </a:r>
            <a:r>
              <a:rPr lang="en-US" dirty="0" err="1"/>
              <a:t>skapt</a:t>
            </a:r>
            <a:r>
              <a:rPr lang="en-US" dirty="0"/>
              <a:t> av Gud, </a:t>
            </a:r>
            <a:r>
              <a:rPr lang="en-US" dirty="0" err="1"/>
              <a:t>til</a:t>
            </a:r>
            <a:r>
              <a:rPr lang="en-US" dirty="0"/>
              <a:t> å </a:t>
            </a:r>
            <a:r>
              <a:rPr lang="en-US" dirty="0" err="1"/>
              <a:t>være</a:t>
            </a:r>
            <a:r>
              <a:rPr lang="en-US" dirty="0"/>
              <a:t> </a:t>
            </a:r>
            <a:r>
              <a:rPr lang="en-US" dirty="0" err="1"/>
              <a:t>Guds</a:t>
            </a:r>
            <a:r>
              <a:rPr lang="en-US" dirty="0"/>
              <a:t> barn – </a:t>
            </a:r>
            <a:r>
              <a:rPr lang="en-US" dirty="0" err="1"/>
              <a:t>som</a:t>
            </a:r>
            <a:r>
              <a:rPr lang="en-US" dirty="0"/>
              <a:t> </a:t>
            </a:r>
            <a:r>
              <a:rPr lang="en-US" dirty="0" err="1"/>
              <a:t>til</a:t>
            </a:r>
            <a:r>
              <a:rPr lang="en-US" dirty="0"/>
              <a:t> </a:t>
            </a:r>
            <a:r>
              <a:rPr lang="en-US" dirty="0" err="1"/>
              <a:t>syvende</a:t>
            </a:r>
            <a:r>
              <a:rPr lang="en-US" dirty="0"/>
              <a:t> og sist er </a:t>
            </a:r>
            <a:r>
              <a:rPr lang="en-US" dirty="0" err="1"/>
              <a:t>sterkt</a:t>
            </a:r>
            <a:r>
              <a:rPr lang="en-US" dirty="0"/>
              <a:t> </a:t>
            </a:r>
            <a:r>
              <a:rPr lang="en-US" dirty="0" err="1"/>
              <a:t>nok</a:t>
            </a:r>
            <a:r>
              <a:rPr lang="en-US" dirty="0"/>
              <a:t> </a:t>
            </a:r>
            <a:r>
              <a:rPr lang="en-US" dirty="0" err="1"/>
              <a:t>til</a:t>
            </a:r>
            <a:r>
              <a:rPr lang="en-US" dirty="0"/>
              <a:t> å </a:t>
            </a:r>
            <a:r>
              <a:rPr lang="en-US" dirty="0" err="1"/>
              <a:t>bære</a:t>
            </a:r>
            <a:r>
              <a:rPr lang="en-US" dirty="0"/>
              <a:t> </a:t>
            </a:r>
            <a:r>
              <a:rPr lang="en-US" dirty="0" err="1"/>
              <a:t>vår</a:t>
            </a:r>
            <a:r>
              <a:rPr lang="en-US" dirty="0"/>
              <a:t> </a:t>
            </a:r>
            <a:r>
              <a:rPr lang="en-US" dirty="0" err="1"/>
              <a:t>identitet</a:t>
            </a:r>
            <a:r>
              <a:rPr lang="en-US" dirty="0"/>
              <a:t>. </a:t>
            </a:r>
            <a:r>
              <a:rPr lang="en-US" dirty="0" err="1"/>
              <a:t>Identitet</a:t>
            </a:r>
            <a:r>
              <a:rPr lang="en-US" dirty="0"/>
              <a:t> </a:t>
            </a:r>
            <a:r>
              <a:rPr lang="en-US" dirty="0" err="1"/>
              <a:t>kan</a:t>
            </a:r>
            <a:r>
              <a:rPr lang="en-US" dirty="0"/>
              <a:t> </a:t>
            </a:r>
            <a:r>
              <a:rPr lang="en-US" dirty="0" err="1"/>
              <a:t>derfor</a:t>
            </a:r>
            <a:r>
              <a:rPr lang="en-US" dirty="0"/>
              <a:t> </a:t>
            </a:r>
            <a:r>
              <a:rPr lang="en-US" dirty="0" err="1"/>
              <a:t>ikke</a:t>
            </a:r>
            <a:r>
              <a:rPr lang="en-US" dirty="0"/>
              <a:t> </a:t>
            </a:r>
            <a:r>
              <a:rPr lang="en-US" dirty="0" err="1"/>
              <a:t>være</a:t>
            </a:r>
            <a:r>
              <a:rPr lang="en-US" dirty="0"/>
              <a:t> </a:t>
            </a:r>
            <a:r>
              <a:rPr lang="en-US" dirty="0" err="1"/>
              <a:t>fullstendig</a:t>
            </a:r>
            <a:r>
              <a:rPr lang="en-US" dirty="0"/>
              <a:t> </a:t>
            </a:r>
            <a:r>
              <a:rPr lang="en-US" dirty="0" err="1"/>
              <a:t>flytende</a:t>
            </a:r>
            <a:r>
              <a:rPr lang="en-US" dirty="0"/>
              <a:t> og </a:t>
            </a:r>
            <a:r>
              <a:rPr lang="en-US" dirty="0" err="1"/>
              <a:t>foranderlig</a:t>
            </a:r>
            <a:r>
              <a:rPr lang="en-US" dirty="0"/>
              <a:t>. Det stemmer </a:t>
            </a:r>
            <a:r>
              <a:rPr lang="en-US" dirty="0" err="1"/>
              <a:t>ikke</a:t>
            </a:r>
            <a:r>
              <a:rPr lang="en-US" dirty="0"/>
              <a:t> med </a:t>
            </a:r>
            <a:r>
              <a:rPr lang="en-US" dirty="0" err="1"/>
              <a:t>menneskets</a:t>
            </a:r>
            <a:r>
              <a:rPr lang="en-US" dirty="0"/>
              <a:t> </a:t>
            </a:r>
            <a:r>
              <a:rPr lang="en-US" dirty="0" err="1"/>
              <a:t>erfaringer</a:t>
            </a:r>
            <a:r>
              <a:rPr lang="en-US" dirty="0"/>
              <a:t> og </a:t>
            </a:r>
            <a:r>
              <a:rPr lang="en-US" dirty="0" err="1"/>
              <a:t>opplevelse</a:t>
            </a:r>
            <a:r>
              <a:rPr lang="en-US" dirty="0"/>
              <a:t> av seg </a:t>
            </a:r>
            <a:r>
              <a:rPr lang="en-US" dirty="0" err="1"/>
              <a:t>selv</a:t>
            </a:r>
            <a:r>
              <a:rPr lang="en-US" dirty="0"/>
              <a:t>. Det </a:t>
            </a:r>
            <a:r>
              <a:rPr lang="en-US" dirty="0" err="1"/>
              <a:t>må</a:t>
            </a:r>
            <a:r>
              <a:rPr lang="en-US" dirty="0"/>
              <a:t> </a:t>
            </a:r>
            <a:r>
              <a:rPr lang="en-US" dirty="0" err="1"/>
              <a:t>være</a:t>
            </a:r>
            <a:r>
              <a:rPr lang="en-US" dirty="0"/>
              <a:t> </a:t>
            </a:r>
            <a:r>
              <a:rPr lang="en-US" dirty="0" err="1"/>
              <a:t>en</a:t>
            </a:r>
            <a:r>
              <a:rPr lang="en-US" dirty="0"/>
              <a:t> </a:t>
            </a:r>
            <a:r>
              <a:rPr lang="en-US" dirty="0" err="1"/>
              <a:t>kjerne</a:t>
            </a:r>
            <a:r>
              <a:rPr lang="en-US" dirty="0"/>
              <a:t> et </a:t>
            </a:r>
            <a:r>
              <a:rPr lang="en-US" dirty="0" err="1"/>
              <a:t>sted</a:t>
            </a:r>
            <a:r>
              <a:rPr lang="en-US" dirty="0"/>
              <a:t>. Noe </a:t>
            </a:r>
            <a:r>
              <a:rPr lang="en-US" dirty="0" err="1"/>
              <a:t>som</a:t>
            </a:r>
            <a:r>
              <a:rPr lang="en-US" dirty="0"/>
              <a:t> </a:t>
            </a:r>
            <a:r>
              <a:rPr lang="en-US" dirty="0" err="1"/>
              <a:t>gjør</a:t>
            </a:r>
            <a:r>
              <a:rPr lang="en-US" dirty="0"/>
              <a:t> 'meg' </a:t>
            </a:r>
            <a:r>
              <a:rPr lang="en-US" dirty="0" err="1"/>
              <a:t>til</a:t>
            </a:r>
            <a:r>
              <a:rPr lang="en-US" dirty="0"/>
              <a:t> meg. </a:t>
            </a:r>
            <a:r>
              <a:rPr lang="en-US" dirty="0" err="1"/>
              <a:t>Dermed</a:t>
            </a:r>
            <a:r>
              <a:rPr lang="en-US" dirty="0"/>
              <a:t> handler det </a:t>
            </a:r>
            <a:r>
              <a:rPr lang="en-US" dirty="0" err="1"/>
              <a:t>ikke</a:t>
            </a:r>
            <a:r>
              <a:rPr lang="en-US" dirty="0"/>
              <a:t> om å «</a:t>
            </a:r>
            <a:r>
              <a:rPr lang="en-US" dirty="0" err="1"/>
              <a:t>skape</a:t>
            </a:r>
            <a:r>
              <a:rPr lang="en-US" dirty="0"/>
              <a:t> deg </a:t>
            </a:r>
            <a:r>
              <a:rPr lang="en-US" dirty="0" err="1"/>
              <a:t>selv</a:t>
            </a:r>
            <a:r>
              <a:rPr lang="en-US" dirty="0"/>
              <a:t>», men om å </a:t>
            </a:r>
            <a:r>
              <a:rPr lang="en-US" dirty="0" err="1"/>
              <a:t>oppdage</a:t>
            </a:r>
            <a:r>
              <a:rPr lang="en-US" dirty="0"/>
              <a:t> </a:t>
            </a:r>
            <a:r>
              <a:rPr lang="en-US" dirty="0" err="1"/>
              <a:t>vår</a:t>
            </a:r>
            <a:r>
              <a:rPr lang="en-US" dirty="0"/>
              <a:t> </a:t>
            </a:r>
            <a:r>
              <a:rPr lang="en-US" dirty="0" err="1"/>
              <a:t>virkelige</a:t>
            </a:r>
            <a:r>
              <a:rPr lang="en-US" dirty="0"/>
              <a:t> </a:t>
            </a:r>
            <a:r>
              <a:rPr lang="en-US" dirty="0" err="1"/>
              <a:t>identitet</a:t>
            </a:r>
            <a:r>
              <a:rPr lang="en-US" dirty="0"/>
              <a:t> og </a:t>
            </a:r>
            <a:r>
              <a:rPr lang="en-US" dirty="0" err="1"/>
              <a:t>verdi</a:t>
            </a:r>
            <a:r>
              <a:rPr lang="en-US" dirty="0"/>
              <a:t> – </a:t>
            </a:r>
            <a:r>
              <a:rPr lang="en-US" dirty="0" err="1"/>
              <a:t>ikke</a:t>
            </a:r>
            <a:r>
              <a:rPr lang="en-US" dirty="0"/>
              <a:t> </a:t>
            </a:r>
            <a:r>
              <a:rPr lang="en-US" dirty="0" err="1"/>
              <a:t>som</a:t>
            </a:r>
            <a:r>
              <a:rPr lang="en-US" dirty="0"/>
              <a:t> </a:t>
            </a:r>
            <a:r>
              <a:rPr lang="en-US" dirty="0" err="1"/>
              <a:t>en</a:t>
            </a:r>
            <a:r>
              <a:rPr lang="en-US" dirty="0"/>
              <a:t> </a:t>
            </a:r>
            <a:r>
              <a:rPr lang="en-US" dirty="0" err="1"/>
              <a:t>prestasjon</a:t>
            </a:r>
            <a:r>
              <a:rPr lang="en-US" dirty="0"/>
              <a:t>, men </a:t>
            </a:r>
            <a:r>
              <a:rPr lang="en-US" dirty="0" err="1"/>
              <a:t>som</a:t>
            </a:r>
            <a:r>
              <a:rPr lang="en-US" dirty="0"/>
              <a:t> </a:t>
            </a:r>
            <a:r>
              <a:rPr lang="en-US" dirty="0" err="1"/>
              <a:t>en</a:t>
            </a:r>
            <a:r>
              <a:rPr lang="en-US" dirty="0"/>
              <a:t> gave – </a:t>
            </a:r>
            <a:r>
              <a:rPr lang="en-US" dirty="0" err="1"/>
              <a:t>gitt</a:t>
            </a:r>
            <a:r>
              <a:rPr lang="en-US" dirty="0"/>
              <a:t> av Gud. </a:t>
            </a:r>
            <a:r>
              <a:rPr lang="en-US" dirty="0" err="1"/>
              <a:t>Hvor</a:t>
            </a:r>
            <a:r>
              <a:rPr lang="en-US" dirty="0"/>
              <a:t> vi </a:t>
            </a:r>
            <a:r>
              <a:rPr lang="en-US" dirty="0" err="1"/>
              <a:t>forankrer</a:t>
            </a:r>
            <a:r>
              <a:rPr lang="en-US" dirty="0"/>
              <a:t> </a:t>
            </a:r>
            <a:r>
              <a:rPr lang="en-US" dirty="0" err="1"/>
              <a:t>vår</a:t>
            </a:r>
            <a:r>
              <a:rPr lang="en-US" dirty="0"/>
              <a:t> </a:t>
            </a:r>
            <a:r>
              <a:rPr lang="en-US" dirty="0" err="1"/>
              <a:t>identitet</a:t>
            </a:r>
            <a:r>
              <a:rPr lang="en-US" dirty="0"/>
              <a:t> </a:t>
            </a:r>
            <a:r>
              <a:rPr lang="en-US" dirty="0" err="1"/>
              <a:t>sier</a:t>
            </a:r>
            <a:r>
              <a:rPr lang="en-US" dirty="0"/>
              <a:t> </a:t>
            </a:r>
            <a:r>
              <a:rPr lang="en-US" dirty="0" err="1"/>
              <a:t>nemlig</a:t>
            </a:r>
            <a:r>
              <a:rPr lang="en-US" dirty="0"/>
              <a:t> </a:t>
            </a:r>
            <a:r>
              <a:rPr lang="en-US" dirty="0" err="1"/>
              <a:t>noe</a:t>
            </a:r>
            <a:r>
              <a:rPr lang="en-US" dirty="0"/>
              <a:t> om </a:t>
            </a:r>
            <a:r>
              <a:rPr lang="en-US" dirty="0" err="1"/>
              <a:t>hvor</a:t>
            </a:r>
            <a:r>
              <a:rPr lang="en-US" dirty="0"/>
              <a:t> vi </a:t>
            </a:r>
            <a:r>
              <a:rPr lang="en-US" dirty="0" err="1"/>
              <a:t>finner</a:t>
            </a:r>
            <a:r>
              <a:rPr lang="en-US" dirty="0"/>
              <a:t> </a:t>
            </a:r>
            <a:r>
              <a:rPr lang="en-US" dirty="0" err="1"/>
              <a:t>grunnlaget</a:t>
            </a:r>
            <a:r>
              <a:rPr lang="en-US" dirty="0"/>
              <a:t> for </a:t>
            </a:r>
            <a:r>
              <a:rPr lang="en-US" dirty="0" err="1"/>
              <a:t>mening</a:t>
            </a:r>
            <a:r>
              <a:rPr lang="en-US" dirty="0"/>
              <a:t> og </a:t>
            </a:r>
            <a:r>
              <a:rPr lang="en-US" dirty="0" err="1"/>
              <a:t>verdi</a:t>
            </a:r>
            <a:r>
              <a:rPr lang="en-US" dirty="0"/>
              <a:t>. </a:t>
            </a:r>
          </a:p>
          <a:p>
            <a:endParaRPr lang="en-US" dirty="0"/>
          </a:p>
          <a:p>
            <a:r>
              <a:rPr lang="en-US" dirty="0"/>
              <a:t>Kilde: Dick Keyes, les </a:t>
            </a:r>
            <a:r>
              <a:rPr lang="en-US" dirty="0" err="1"/>
              <a:t>mer</a:t>
            </a:r>
            <a:r>
              <a:rPr lang="en-US" dirty="0"/>
              <a:t> her: damaris-skole-grs.no/</a:t>
            </a:r>
            <a:r>
              <a:rPr lang="en-US" dirty="0" err="1"/>
              <a:t>hva</a:t>
            </a:r>
            <a:r>
              <a:rPr lang="en-US" dirty="0"/>
              <a:t>-er-</a:t>
            </a:r>
            <a:r>
              <a:rPr lang="en-US" dirty="0" err="1"/>
              <a:t>identitet</a:t>
            </a:r>
            <a:r>
              <a:rPr lang="en-US" dirty="0"/>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2290763" y="512763"/>
            <a:ext cx="4562475" cy="2566987"/>
          </a:xfrm>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871B2431-D351-4C6E-A3CF-9DFAC0E3E050}" type="slidenum">
              <a:rPr lang="cs-CZ" smtClean="0"/>
              <a:t>6</a:t>
            </a:fld>
            <a:endParaRPr lang="cs-CZ"/>
          </a:p>
        </p:txBody>
      </p:sp>
    </p:spTree>
    <p:extLst>
      <p:ext uri="{BB962C8B-B14F-4D97-AF65-F5344CB8AC3E}">
        <p14:creationId xmlns:p14="http://schemas.microsoft.com/office/powerpoint/2010/main" val="2803701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Repetisjon</a:t>
            </a:r>
          </a:p>
          <a:p>
            <a:endParaRPr lang="en-US"/>
          </a:p>
          <a:p>
            <a:r>
              <a:rPr lang="en-US"/>
              <a:t>I dag snakker om ofte om kjønn på fire forskjellige måter. Historisk har kjønn blitt forstått som det samme som biologisk kjønn. I dag er kjønnsforståelsen mer fragmentert, noe som skaper økt forvirring.</a:t>
            </a:r>
          </a:p>
          <a:p>
            <a:endParaRPr lang="en-US"/>
          </a:p>
          <a:p>
            <a:r>
              <a:rPr lang="en-US"/>
              <a:t>Det er viktig at elevene kjenner til språket og begrepene som blir brukt om kjønn, samtidig som de kan tenke kritisk rundt begrepene. Når vi snakker om hvilket kjønn noen virkelig er, bør det være med utgangspunkt i biologisk kjønn. Samtidig kan man respektere at noen sier at de føler seg som et annet kjønn, at noen oppfatter enkelte som et annet kjønn og at noen har registrert seg med et annet kjønn.</a:t>
            </a:r>
          </a:p>
          <a:p>
            <a:endParaRPr lang="en-US"/>
          </a:p>
          <a:p>
            <a:r>
              <a:rPr lang="en-US"/>
              <a:t>Dette endrer likevel ikke på hvilket kjønn noen virkelig er, som er basert på biologiske fakta.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811467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err="1"/>
              <a:t>Kommentar</a:t>
            </a:r>
            <a:r>
              <a:rPr lang="en-US" dirty="0"/>
              <a:t> </a:t>
            </a:r>
            <a:r>
              <a:rPr lang="en-US" dirty="0" err="1"/>
              <a:t>til</a:t>
            </a:r>
            <a:r>
              <a:rPr lang="en-US" dirty="0"/>
              <a:t> </a:t>
            </a:r>
            <a:r>
              <a:rPr lang="en-US" dirty="0" err="1"/>
              <a:t>læreren</a:t>
            </a:r>
            <a:r>
              <a:rPr lang="en-US" dirty="0"/>
              <a:t>:</a:t>
            </a:r>
          </a:p>
          <a:p>
            <a:endParaRPr lang="en-US" dirty="0"/>
          </a:p>
          <a:p>
            <a:r>
              <a:rPr lang="en-US" dirty="0" err="1"/>
              <a:t>Interkjønn</a:t>
            </a:r>
            <a:r>
              <a:rPr lang="en-US" dirty="0"/>
              <a:t> og </a:t>
            </a:r>
            <a:r>
              <a:rPr lang="en-US" dirty="0" err="1"/>
              <a:t>kjønnsdysfori</a:t>
            </a:r>
            <a:r>
              <a:rPr lang="en-US" dirty="0"/>
              <a:t> er </a:t>
            </a:r>
            <a:r>
              <a:rPr lang="en-US" dirty="0" err="1"/>
              <a:t>ikke</a:t>
            </a:r>
            <a:r>
              <a:rPr lang="en-US" dirty="0"/>
              <a:t> det </a:t>
            </a:r>
            <a:r>
              <a:rPr lang="en-US" dirty="0" err="1"/>
              <a:t>samme</a:t>
            </a:r>
            <a:r>
              <a:rPr lang="en-US" dirty="0"/>
              <a:t>, og det er </a:t>
            </a:r>
            <a:r>
              <a:rPr lang="en-US" dirty="0" err="1"/>
              <a:t>viktig</a:t>
            </a:r>
            <a:r>
              <a:rPr lang="en-US" dirty="0"/>
              <a:t> å </a:t>
            </a:r>
            <a:r>
              <a:rPr lang="en-US" dirty="0" err="1"/>
              <a:t>ikke</a:t>
            </a:r>
            <a:r>
              <a:rPr lang="en-US" dirty="0"/>
              <a:t> </a:t>
            </a:r>
            <a:r>
              <a:rPr lang="en-US" dirty="0" err="1"/>
              <a:t>sammenblande</a:t>
            </a:r>
            <a:r>
              <a:rPr lang="en-US" dirty="0"/>
              <a:t> </a:t>
            </a:r>
            <a:r>
              <a:rPr lang="en-US" dirty="0" err="1"/>
              <a:t>disse</a:t>
            </a:r>
            <a:r>
              <a:rPr lang="en-US" dirty="0"/>
              <a:t> </a:t>
            </a:r>
            <a:r>
              <a:rPr lang="en-US" dirty="0" err="1"/>
              <a:t>begrepene</a:t>
            </a:r>
            <a:r>
              <a:rPr lang="en-US" dirty="0"/>
              <a:t>.</a:t>
            </a:r>
          </a:p>
          <a:p>
            <a:endParaRPr lang="en-US" dirty="0"/>
          </a:p>
          <a:p>
            <a:r>
              <a:rPr lang="en-US" dirty="0"/>
              <a:t>Dette </a:t>
            </a:r>
            <a:r>
              <a:rPr lang="en-US" dirty="0" err="1"/>
              <a:t>skriver</a:t>
            </a:r>
            <a:r>
              <a:rPr lang="en-US" dirty="0"/>
              <a:t> den </a:t>
            </a:r>
            <a:r>
              <a:rPr lang="en-US" dirty="0" err="1"/>
              <a:t>kristne</a:t>
            </a:r>
            <a:r>
              <a:rPr lang="en-US" dirty="0"/>
              <a:t> </a:t>
            </a:r>
            <a:r>
              <a:rPr lang="en-US" dirty="0" err="1"/>
              <a:t>psykiateren</a:t>
            </a:r>
            <a:r>
              <a:rPr lang="en-US" dirty="0"/>
              <a:t> </a:t>
            </a:r>
            <a:r>
              <a:rPr lang="en-US" dirty="0" err="1"/>
              <a:t>Bjarte</a:t>
            </a:r>
            <a:r>
              <a:rPr lang="en-US" dirty="0"/>
              <a:t> </a:t>
            </a:r>
            <a:r>
              <a:rPr lang="en-US" dirty="0" err="1"/>
              <a:t>Sanne</a:t>
            </a:r>
            <a:r>
              <a:rPr lang="en-US" dirty="0"/>
              <a:t>, </a:t>
            </a:r>
            <a:r>
              <a:rPr lang="en-US" dirty="0" err="1"/>
              <a:t>i</a:t>
            </a:r>
            <a:r>
              <a:rPr lang="en-US" dirty="0"/>
              <a:t> </a:t>
            </a:r>
            <a:r>
              <a:rPr lang="en-US" dirty="0" err="1"/>
              <a:t>hans</a:t>
            </a:r>
            <a:r>
              <a:rPr lang="en-US" dirty="0"/>
              <a:t> nye </a:t>
            </a:r>
            <a:r>
              <a:rPr lang="en-US" dirty="0" err="1"/>
              <a:t>bok</a:t>
            </a:r>
            <a:r>
              <a:rPr lang="en-US" dirty="0"/>
              <a:t>, "</a:t>
            </a:r>
            <a:r>
              <a:rPr lang="en-US" dirty="0" err="1"/>
              <a:t>Sprukne</a:t>
            </a:r>
            <a:r>
              <a:rPr lang="en-US" dirty="0"/>
              <a:t> </a:t>
            </a:r>
            <a:r>
              <a:rPr lang="en-US" dirty="0" err="1"/>
              <a:t>brønner</a:t>
            </a:r>
            <a:r>
              <a:rPr lang="en-US" dirty="0"/>
              <a:t>. </a:t>
            </a:r>
            <a:r>
              <a:rPr lang="en-US" dirty="0" err="1"/>
              <a:t>Darwinisme</a:t>
            </a:r>
            <a:r>
              <a:rPr lang="en-US" dirty="0"/>
              <a:t> og </a:t>
            </a:r>
            <a:r>
              <a:rPr lang="en-US" dirty="0" err="1"/>
              <a:t>postmodernisme</a:t>
            </a:r>
            <a:r>
              <a:rPr lang="en-US" dirty="0"/>
              <a:t> </a:t>
            </a:r>
            <a:r>
              <a:rPr lang="en-US" dirty="0" err="1"/>
              <a:t>i</a:t>
            </a:r>
            <a:r>
              <a:rPr lang="en-US" dirty="0"/>
              <a:t> et </a:t>
            </a:r>
            <a:r>
              <a:rPr lang="en-US" dirty="0" err="1"/>
              <a:t>bibelsk</a:t>
            </a:r>
            <a:r>
              <a:rPr lang="en-US" dirty="0"/>
              <a:t> </a:t>
            </a:r>
            <a:r>
              <a:rPr lang="en-US" dirty="0" err="1"/>
              <a:t>perspektiv</a:t>
            </a:r>
            <a:r>
              <a:rPr lang="en-US" dirty="0"/>
              <a:t>". "</a:t>
            </a:r>
            <a:r>
              <a:rPr lang="en-US" dirty="0" err="1"/>
              <a:t>Noen</a:t>
            </a:r>
            <a:r>
              <a:rPr lang="en-US" dirty="0"/>
              <a:t> </a:t>
            </a:r>
            <a:r>
              <a:rPr lang="en-US" dirty="0" err="1"/>
              <a:t>bruker</a:t>
            </a:r>
            <a:r>
              <a:rPr lang="en-US" dirty="0"/>
              <a:t> </a:t>
            </a:r>
            <a:r>
              <a:rPr lang="en-US" dirty="0" err="1"/>
              <a:t>interkjønn</a:t>
            </a:r>
            <a:r>
              <a:rPr lang="en-US" dirty="0"/>
              <a:t> </a:t>
            </a:r>
            <a:r>
              <a:rPr lang="en-US" dirty="0" err="1"/>
              <a:t>som</a:t>
            </a:r>
            <a:r>
              <a:rPr lang="en-US" dirty="0"/>
              <a:t> argument for at det </a:t>
            </a:r>
            <a:r>
              <a:rPr lang="en-US" dirty="0" err="1"/>
              <a:t>ikke</a:t>
            </a:r>
            <a:r>
              <a:rPr lang="en-US" dirty="0"/>
              <a:t> bare </a:t>
            </a:r>
            <a:r>
              <a:rPr lang="en-US" dirty="0" err="1"/>
              <a:t>finnes</a:t>
            </a:r>
            <a:r>
              <a:rPr lang="en-US" dirty="0"/>
              <a:t> to </a:t>
            </a:r>
            <a:r>
              <a:rPr lang="en-US" dirty="0" err="1"/>
              <a:t>kjønn</a:t>
            </a:r>
            <a:r>
              <a:rPr lang="en-US" dirty="0"/>
              <a:t>, men </a:t>
            </a:r>
            <a:r>
              <a:rPr lang="en-US" dirty="0" err="1"/>
              <a:t>også</a:t>
            </a:r>
            <a:r>
              <a:rPr lang="en-US" dirty="0"/>
              <a:t> </a:t>
            </a:r>
            <a:r>
              <a:rPr lang="en-US" dirty="0" err="1"/>
              <a:t>ulike</a:t>
            </a:r>
            <a:r>
              <a:rPr lang="en-US" dirty="0"/>
              <a:t> </a:t>
            </a:r>
            <a:r>
              <a:rPr lang="en-US" dirty="0" err="1"/>
              <a:t>kjønn</a:t>
            </a:r>
            <a:r>
              <a:rPr lang="en-US" dirty="0"/>
              <a:t> "</a:t>
            </a:r>
            <a:r>
              <a:rPr lang="en-US" dirty="0" err="1"/>
              <a:t>mellom</a:t>
            </a:r>
            <a:r>
              <a:rPr lang="en-US" dirty="0"/>
              <a:t>" </a:t>
            </a:r>
            <a:r>
              <a:rPr lang="en-US" dirty="0" err="1"/>
              <a:t>han</a:t>
            </a:r>
            <a:r>
              <a:rPr lang="en-US" dirty="0"/>
              <a:t> - og </a:t>
            </a:r>
            <a:r>
              <a:rPr lang="en-US" dirty="0" err="1"/>
              <a:t>hunkjønn</a:t>
            </a:r>
            <a:r>
              <a:rPr lang="en-US" dirty="0"/>
              <a:t>. Et </a:t>
            </a:r>
            <a:r>
              <a:rPr lang="en-US" dirty="0" err="1"/>
              <a:t>slikt</a:t>
            </a:r>
            <a:r>
              <a:rPr lang="en-US" dirty="0"/>
              <a:t> argument er </a:t>
            </a:r>
            <a:r>
              <a:rPr lang="en-US" dirty="0" err="1"/>
              <a:t>derimot</a:t>
            </a:r>
            <a:r>
              <a:rPr lang="en-US" dirty="0"/>
              <a:t> </a:t>
            </a:r>
            <a:r>
              <a:rPr lang="en-US" dirty="0" err="1"/>
              <a:t>selvmotsigende</a:t>
            </a:r>
            <a:r>
              <a:rPr lang="en-US" dirty="0"/>
              <a:t>. </a:t>
            </a:r>
            <a:r>
              <a:rPr lang="en-US" dirty="0" err="1"/>
              <a:t>Interkjønn</a:t>
            </a:r>
            <a:r>
              <a:rPr lang="en-US" dirty="0"/>
              <a:t> er </a:t>
            </a:r>
            <a:r>
              <a:rPr lang="en-US" dirty="0" err="1"/>
              <a:t>en</a:t>
            </a:r>
            <a:r>
              <a:rPr lang="en-US" dirty="0"/>
              <a:t> </a:t>
            </a:r>
            <a:r>
              <a:rPr lang="en-US" dirty="0" err="1"/>
              <a:t>biologisk</a:t>
            </a:r>
            <a:r>
              <a:rPr lang="en-US" dirty="0"/>
              <a:t> </a:t>
            </a:r>
            <a:r>
              <a:rPr lang="en-US" dirty="0" err="1"/>
              <a:t>tilstand</a:t>
            </a:r>
            <a:r>
              <a:rPr lang="en-US" dirty="0"/>
              <a:t>, </a:t>
            </a:r>
            <a:r>
              <a:rPr lang="en-US" dirty="0" err="1"/>
              <a:t>mens</a:t>
            </a:r>
            <a:r>
              <a:rPr lang="en-US" dirty="0"/>
              <a:t> de </a:t>
            </a:r>
            <a:r>
              <a:rPr lang="en-US" dirty="0" err="1"/>
              <a:t>som</a:t>
            </a:r>
            <a:r>
              <a:rPr lang="en-US" dirty="0"/>
              <a:t> </a:t>
            </a:r>
            <a:r>
              <a:rPr lang="en-US" dirty="0" err="1"/>
              <a:t>argumenterer</a:t>
            </a:r>
            <a:r>
              <a:rPr lang="en-US" dirty="0"/>
              <a:t> for </a:t>
            </a:r>
            <a:r>
              <a:rPr lang="en-US" dirty="0" err="1"/>
              <a:t>flere</a:t>
            </a:r>
            <a:r>
              <a:rPr lang="en-US" dirty="0"/>
              <a:t> </a:t>
            </a:r>
            <a:r>
              <a:rPr lang="en-US" dirty="0" err="1"/>
              <a:t>kjønn</a:t>
            </a:r>
            <a:r>
              <a:rPr lang="en-US" dirty="0"/>
              <a:t> </a:t>
            </a:r>
            <a:r>
              <a:rPr lang="en-US" dirty="0" err="1"/>
              <a:t>normalt</a:t>
            </a:r>
            <a:r>
              <a:rPr lang="en-US" dirty="0"/>
              <a:t> </a:t>
            </a:r>
            <a:r>
              <a:rPr lang="en-US" dirty="0" err="1"/>
              <a:t>også</a:t>
            </a:r>
            <a:r>
              <a:rPr lang="en-US" dirty="0"/>
              <a:t> </a:t>
            </a:r>
            <a:r>
              <a:rPr lang="en-US" dirty="0" err="1"/>
              <a:t>hevder</a:t>
            </a:r>
            <a:r>
              <a:rPr lang="en-US" dirty="0"/>
              <a:t> at </a:t>
            </a:r>
            <a:r>
              <a:rPr lang="en-US" dirty="0" err="1"/>
              <a:t>biologien</a:t>
            </a:r>
            <a:r>
              <a:rPr lang="en-US" dirty="0"/>
              <a:t> er irrelevant for </a:t>
            </a:r>
            <a:r>
              <a:rPr lang="en-US" dirty="0" err="1"/>
              <a:t>kjønnsidentiteten</a:t>
            </a:r>
            <a:r>
              <a:rPr lang="en-US" dirty="0"/>
              <a:t>. Man </a:t>
            </a:r>
            <a:r>
              <a:rPr lang="en-US" dirty="0" err="1"/>
              <a:t>kan</a:t>
            </a:r>
            <a:r>
              <a:rPr lang="en-US" dirty="0"/>
              <a:t> </a:t>
            </a:r>
            <a:r>
              <a:rPr lang="en-US" dirty="0" err="1"/>
              <a:t>ikke</a:t>
            </a:r>
            <a:r>
              <a:rPr lang="en-US" dirty="0"/>
              <a:t> </a:t>
            </a:r>
            <a:r>
              <a:rPr lang="en-US" dirty="0" err="1"/>
              <a:t>si</a:t>
            </a:r>
            <a:r>
              <a:rPr lang="en-US" dirty="0"/>
              <a:t> </a:t>
            </a:r>
            <a:r>
              <a:rPr lang="en-US" dirty="0" err="1"/>
              <a:t>begge</a:t>
            </a:r>
            <a:r>
              <a:rPr lang="en-US" dirty="0"/>
              <a:t> </a:t>
            </a:r>
            <a:r>
              <a:rPr lang="en-US" dirty="0" err="1"/>
              <a:t>deler</a:t>
            </a:r>
            <a:r>
              <a:rPr lang="en-US" dirty="0"/>
              <a:t>. </a:t>
            </a:r>
            <a:r>
              <a:rPr lang="en-US" dirty="0" err="1"/>
              <a:t>Enten</a:t>
            </a:r>
            <a:r>
              <a:rPr lang="en-US" dirty="0"/>
              <a:t> </a:t>
            </a:r>
            <a:r>
              <a:rPr lang="en-US" dirty="0" err="1"/>
              <a:t>må</a:t>
            </a:r>
            <a:r>
              <a:rPr lang="en-US" dirty="0"/>
              <a:t> man </a:t>
            </a:r>
            <a:r>
              <a:rPr lang="en-US" dirty="0" err="1"/>
              <a:t>si</a:t>
            </a:r>
            <a:r>
              <a:rPr lang="en-US" dirty="0"/>
              <a:t> at </a:t>
            </a:r>
            <a:r>
              <a:rPr lang="en-US" dirty="0" err="1"/>
              <a:t>biologi</a:t>
            </a:r>
            <a:r>
              <a:rPr lang="en-US" dirty="0"/>
              <a:t> er </a:t>
            </a:r>
            <a:r>
              <a:rPr lang="en-US" dirty="0" err="1"/>
              <a:t>viktig</a:t>
            </a:r>
            <a:r>
              <a:rPr lang="en-US" dirty="0"/>
              <a:t> for </a:t>
            </a:r>
            <a:r>
              <a:rPr lang="en-US" dirty="0" err="1"/>
              <a:t>kjønnsidentitet</a:t>
            </a:r>
            <a:r>
              <a:rPr lang="en-US" dirty="0"/>
              <a:t> </a:t>
            </a:r>
            <a:r>
              <a:rPr lang="en-US" dirty="0" err="1"/>
              <a:t>eller</a:t>
            </a:r>
            <a:r>
              <a:rPr lang="en-US" dirty="0"/>
              <a:t> </a:t>
            </a:r>
            <a:r>
              <a:rPr lang="en-US" dirty="0" err="1"/>
              <a:t>så</a:t>
            </a:r>
            <a:r>
              <a:rPr lang="en-US" dirty="0"/>
              <a:t> </a:t>
            </a:r>
            <a:r>
              <a:rPr lang="en-US" dirty="0" err="1"/>
              <a:t>må</a:t>
            </a:r>
            <a:r>
              <a:rPr lang="en-US" dirty="0"/>
              <a:t> man </a:t>
            </a:r>
            <a:r>
              <a:rPr lang="en-US" dirty="0" err="1"/>
              <a:t>si</a:t>
            </a:r>
            <a:r>
              <a:rPr lang="en-US" dirty="0"/>
              <a:t> at </a:t>
            </a:r>
            <a:r>
              <a:rPr lang="en-US" dirty="0" err="1"/>
              <a:t>biologi</a:t>
            </a:r>
            <a:r>
              <a:rPr lang="en-US" dirty="0"/>
              <a:t> </a:t>
            </a:r>
            <a:r>
              <a:rPr lang="en-US" dirty="0" err="1"/>
              <a:t>ikke</a:t>
            </a:r>
            <a:r>
              <a:rPr lang="en-US" dirty="0"/>
              <a:t> er </a:t>
            </a:r>
            <a:r>
              <a:rPr lang="en-US" dirty="0" err="1"/>
              <a:t>viktig</a:t>
            </a:r>
            <a:r>
              <a:rPr lang="en-US" dirty="0"/>
              <a:t>. I det </a:t>
            </a:r>
            <a:r>
              <a:rPr lang="en-US" dirty="0" err="1"/>
              <a:t>siste</a:t>
            </a:r>
            <a:r>
              <a:rPr lang="en-US" dirty="0"/>
              <a:t> </a:t>
            </a:r>
            <a:r>
              <a:rPr lang="en-US" dirty="0" err="1"/>
              <a:t>tilfellet</a:t>
            </a:r>
            <a:r>
              <a:rPr lang="en-US" dirty="0"/>
              <a:t> </a:t>
            </a:r>
            <a:r>
              <a:rPr lang="en-US" dirty="0" err="1"/>
              <a:t>kan</a:t>
            </a:r>
            <a:r>
              <a:rPr lang="en-US" dirty="0"/>
              <a:t> man da </a:t>
            </a:r>
            <a:r>
              <a:rPr lang="en-US" dirty="0" err="1"/>
              <a:t>ikke</a:t>
            </a:r>
            <a:r>
              <a:rPr lang="en-US" dirty="0"/>
              <a:t> </a:t>
            </a:r>
            <a:r>
              <a:rPr lang="en-US" dirty="0" err="1"/>
              <a:t>bruke</a:t>
            </a:r>
            <a:r>
              <a:rPr lang="en-US" dirty="0"/>
              <a:t> </a:t>
            </a:r>
            <a:r>
              <a:rPr lang="en-US" dirty="0" err="1"/>
              <a:t>interkjønn</a:t>
            </a:r>
            <a:r>
              <a:rPr lang="en-US" dirty="0"/>
              <a:t> </a:t>
            </a:r>
            <a:r>
              <a:rPr lang="en-US" dirty="0" err="1"/>
              <a:t>som</a:t>
            </a:r>
            <a:r>
              <a:rPr lang="en-US" dirty="0"/>
              <a:t> argument for at det </a:t>
            </a:r>
            <a:r>
              <a:rPr lang="en-US" dirty="0" err="1"/>
              <a:t>finnes</a:t>
            </a:r>
            <a:r>
              <a:rPr lang="en-US" dirty="0"/>
              <a:t> </a:t>
            </a:r>
            <a:r>
              <a:rPr lang="en-US" dirty="0" err="1"/>
              <a:t>flere</a:t>
            </a:r>
            <a:r>
              <a:rPr lang="en-US" dirty="0"/>
              <a:t> </a:t>
            </a:r>
            <a:r>
              <a:rPr lang="en-US" dirty="0" err="1"/>
              <a:t>enn</a:t>
            </a:r>
            <a:r>
              <a:rPr lang="en-US" dirty="0"/>
              <a:t> to </a:t>
            </a:r>
            <a:r>
              <a:rPr lang="en-US" dirty="0" err="1"/>
              <a:t>kjønn</a:t>
            </a:r>
            <a:r>
              <a:rPr lang="en-US" dirty="0"/>
              <a:t>. Se </a:t>
            </a:r>
            <a:r>
              <a:rPr lang="en-US" dirty="0" err="1"/>
              <a:t>gjerne</a:t>
            </a:r>
            <a:r>
              <a:rPr lang="en-US" dirty="0"/>
              <a:t> "</a:t>
            </a:r>
            <a:r>
              <a:rPr lang="en-US" dirty="0" err="1"/>
              <a:t>Sprukne</a:t>
            </a:r>
            <a:r>
              <a:rPr lang="en-US" dirty="0"/>
              <a:t> </a:t>
            </a:r>
            <a:r>
              <a:rPr lang="en-US" dirty="0" err="1"/>
              <a:t>brønner</a:t>
            </a:r>
            <a:r>
              <a:rPr lang="en-US" dirty="0"/>
              <a:t>" av </a:t>
            </a:r>
            <a:r>
              <a:rPr lang="en-US" dirty="0" err="1"/>
              <a:t>Bjarte</a:t>
            </a:r>
            <a:r>
              <a:rPr lang="en-US" dirty="0"/>
              <a:t> </a:t>
            </a:r>
            <a:r>
              <a:rPr lang="en-US" dirty="0" err="1"/>
              <a:t>Sanne</a:t>
            </a:r>
            <a:r>
              <a:rPr lang="en-US" dirty="0"/>
              <a:t>, side 374, for mer." </a:t>
            </a:r>
          </a:p>
          <a:p>
            <a:endParaRPr lang="en-US" dirty="0"/>
          </a:p>
          <a:p>
            <a:endParaRPr lang="en-US" dirty="0"/>
          </a:p>
          <a:p>
            <a:r>
              <a:rPr lang="en-US" dirty="0" err="1"/>
              <a:t>Mennesker</a:t>
            </a:r>
            <a:r>
              <a:rPr lang="en-US" dirty="0"/>
              <a:t> med </a:t>
            </a:r>
            <a:r>
              <a:rPr lang="en-US" dirty="0" err="1"/>
              <a:t>kjønnsdysfori</a:t>
            </a:r>
            <a:r>
              <a:rPr lang="en-US" dirty="0"/>
              <a:t> er </a:t>
            </a:r>
            <a:r>
              <a:rPr lang="en-US" dirty="0" err="1"/>
              <a:t>nesten</a:t>
            </a:r>
            <a:r>
              <a:rPr lang="en-US" dirty="0"/>
              <a:t> </a:t>
            </a:r>
            <a:r>
              <a:rPr lang="en-US" dirty="0" err="1"/>
              <a:t>aldri</a:t>
            </a:r>
            <a:r>
              <a:rPr lang="en-US" dirty="0"/>
              <a:t> </a:t>
            </a:r>
            <a:r>
              <a:rPr lang="en-US" dirty="0" err="1"/>
              <a:t>interkjønn</a:t>
            </a:r>
            <a:r>
              <a:rPr lang="en-US" dirty="0"/>
              <a:t>. </a:t>
            </a:r>
            <a:r>
              <a:rPr lang="en-US" dirty="0" err="1"/>
              <a:t>Interkjønn</a:t>
            </a:r>
            <a:r>
              <a:rPr lang="en-US" dirty="0"/>
              <a:t> er et </a:t>
            </a:r>
            <a:r>
              <a:rPr lang="en-US" dirty="0" err="1"/>
              <a:t>veldig</a:t>
            </a:r>
            <a:r>
              <a:rPr lang="en-US" dirty="0"/>
              <a:t> </a:t>
            </a:r>
            <a:r>
              <a:rPr lang="en-US" dirty="0" err="1"/>
              <a:t>sjelden</a:t>
            </a:r>
            <a:r>
              <a:rPr lang="en-US" dirty="0"/>
              <a:t> </a:t>
            </a:r>
            <a:r>
              <a:rPr lang="en-US" dirty="0" err="1"/>
              <a:t>medisinsk</a:t>
            </a:r>
            <a:r>
              <a:rPr lang="en-US" dirty="0"/>
              <a:t> </a:t>
            </a:r>
            <a:r>
              <a:rPr lang="en-US" dirty="0" err="1"/>
              <a:t>avvik</a:t>
            </a:r>
            <a:r>
              <a:rPr lang="en-US" dirty="0"/>
              <a:t>. </a:t>
            </a:r>
            <a:r>
              <a:rPr lang="en-US" dirty="0" err="1"/>
              <a:t>Totalt</a:t>
            </a:r>
            <a:r>
              <a:rPr lang="en-US" dirty="0"/>
              <a:t> sett </a:t>
            </a:r>
            <a:r>
              <a:rPr lang="en-US" dirty="0" err="1"/>
              <a:t>opplever</a:t>
            </a:r>
            <a:r>
              <a:rPr lang="en-US" dirty="0"/>
              <a:t> </a:t>
            </a:r>
            <a:r>
              <a:rPr lang="en-US" dirty="0" err="1"/>
              <a:t>ganske</a:t>
            </a:r>
            <a:r>
              <a:rPr lang="en-US" dirty="0"/>
              <a:t> mange </a:t>
            </a:r>
            <a:r>
              <a:rPr lang="en-US" dirty="0" err="1"/>
              <a:t>flere</a:t>
            </a:r>
            <a:r>
              <a:rPr lang="en-US" dirty="0"/>
              <a:t> </a:t>
            </a:r>
            <a:r>
              <a:rPr lang="en-US" dirty="0" err="1"/>
              <a:t>kjønnsdysfori</a:t>
            </a:r>
            <a:r>
              <a:rPr lang="en-US" dirty="0"/>
              <a:t> </a:t>
            </a:r>
            <a:r>
              <a:rPr lang="en-US" dirty="0" err="1"/>
              <a:t>enn</a:t>
            </a:r>
            <a:r>
              <a:rPr lang="en-US" dirty="0"/>
              <a:t> det er </a:t>
            </a:r>
            <a:r>
              <a:rPr lang="en-US" dirty="0" err="1"/>
              <a:t>mennesker</a:t>
            </a:r>
            <a:r>
              <a:rPr lang="en-US" dirty="0"/>
              <a:t> med </a:t>
            </a:r>
            <a:r>
              <a:rPr lang="en-US" dirty="0" err="1"/>
              <a:t>interkjønn</a:t>
            </a:r>
            <a:r>
              <a:rPr lang="en-US" dirty="0"/>
              <a:t>. </a:t>
            </a:r>
            <a:r>
              <a:rPr lang="en-US" dirty="0" err="1"/>
              <a:t>Mennesker</a:t>
            </a:r>
            <a:r>
              <a:rPr lang="en-US" dirty="0"/>
              <a:t> med </a:t>
            </a:r>
            <a:r>
              <a:rPr lang="en-US" dirty="0" err="1"/>
              <a:t>kjønnsdysfori</a:t>
            </a:r>
            <a:r>
              <a:rPr lang="en-US" dirty="0"/>
              <a:t> </a:t>
            </a:r>
            <a:r>
              <a:rPr lang="en-US" dirty="0" err="1"/>
              <a:t>har</a:t>
            </a:r>
            <a:r>
              <a:rPr lang="en-US" dirty="0"/>
              <a:t> </a:t>
            </a:r>
            <a:r>
              <a:rPr lang="en-US" dirty="0" err="1"/>
              <a:t>også</a:t>
            </a:r>
            <a:r>
              <a:rPr lang="en-US" dirty="0"/>
              <a:t> </a:t>
            </a:r>
            <a:r>
              <a:rPr lang="en-US" dirty="0" err="1"/>
              <a:t>normalt</a:t>
            </a:r>
            <a:r>
              <a:rPr lang="en-US" dirty="0"/>
              <a:t> </a:t>
            </a:r>
            <a:r>
              <a:rPr lang="en-US" dirty="0" err="1"/>
              <a:t>helt</a:t>
            </a:r>
            <a:r>
              <a:rPr lang="en-US" dirty="0"/>
              <a:t> </a:t>
            </a:r>
            <a:r>
              <a:rPr lang="en-US" dirty="0" err="1"/>
              <a:t>friske</a:t>
            </a:r>
            <a:r>
              <a:rPr lang="en-US" dirty="0"/>
              <a:t> </a:t>
            </a:r>
            <a:r>
              <a:rPr lang="en-US" dirty="0" err="1"/>
              <a:t>kropper</a:t>
            </a:r>
            <a:r>
              <a:rPr lang="en-US" dirty="0"/>
              <a:t>. De </a:t>
            </a:r>
            <a:r>
              <a:rPr lang="en-US" dirty="0" err="1"/>
              <a:t>kjenner</a:t>
            </a:r>
            <a:r>
              <a:rPr lang="en-US" dirty="0"/>
              <a:t> </a:t>
            </a:r>
            <a:r>
              <a:rPr lang="en-US" dirty="0" err="1"/>
              <a:t>derimot</a:t>
            </a:r>
            <a:r>
              <a:rPr lang="en-US" dirty="0"/>
              <a:t> </a:t>
            </a:r>
            <a:r>
              <a:rPr lang="en-US" dirty="0" err="1"/>
              <a:t>på</a:t>
            </a:r>
            <a:r>
              <a:rPr lang="en-US" dirty="0"/>
              <a:t> et </a:t>
            </a:r>
            <a:r>
              <a:rPr lang="en-US" dirty="0" err="1"/>
              <a:t>psykisk</a:t>
            </a:r>
            <a:r>
              <a:rPr lang="en-US" dirty="0"/>
              <a:t> </a:t>
            </a:r>
            <a:r>
              <a:rPr lang="en-US" dirty="0" err="1"/>
              <a:t>ubehag</a:t>
            </a:r>
            <a:r>
              <a:rPr lang="en-US" dirty="0"/>
              <a:t> </a:t>
            </a:r>
            <a:r>
              <a:rPr lang="en-US" dirty="0" err="1"/>
              <a:t>ved</a:t>
            </a:r>
            <a:r>
              <a:rPr lang="en-US" dirty="0"/>
              <a:t> sin </a:t>
            </a:r>
            <a:r>
              <a:rPr lang="en-US" dirty="0" err="1"/>
              <a:t>kropp</a:t>
            </a:r>
            <a:r>
              <a:rPr lang="en-US" dirty="0"/>
              <a:t>/</a:t>
            </a:r>
            <a:r>
              <a:rPr lang="en-US" dirty="0" err="1"/>
              <a:t>kjønn</a:t>
            </a:r>
            <a:r>
              <a:rPr lang="en-US" dirty="0"/>
              <a:t>.</a:t>
            </a:r>
          </a:p>
          <a:p>
            <a:endParaRPr lang="en-US" dirty="0"/>
          </a:p>
          <a:p>
            <a:r>
              <a:rPr lang="en-US" dirty="0" err="1"/>
              <a:t>Tallene</a:t>
            </a:r>
            <a:r>
              <a:rPr lang="en-US" dirty="0"/>
              <a:t> </a:t>
            </a:r>
            <a:r>
              <a:rPr lang="en-US" dirty="0" err="1"/>
              <a:t>på</a:t>
            </a:r>
            <a:r>
              <a:rPr lang="en-US" dirty="0"/>
              <a:t> </a:t>
            </a:r>
            <a:r>
              <a:rPr lang="en-US" dirty="0" err="1"/>
              <a:t>antall</a:t>
            </a:r>
            <a:r>
              <a:rPr lang="en-US" dirty="0"/>
              <a:t> med </a:t>
            </a:r>
            <a:r>
              <a:rPr lang="en-US" dirty="0" err="1"/>
              <a:t>kjønnsdysfori</a:t>
            </a:r>
            <a:r>
              <a:rPr lang="en-US" dirty="0"/>
              <a:t> er </a:t>
            </a:r>
            <a:r>
              <a:rPr lang="en-US" dirty="0" err="1"/>
              <a:t>vanskelig</a:t>
            </a:r>
            <a:r>
              <a:rPr lang="en-US" dirty="0"/>
              <a:t> å </a:t>
            </a:r>
            <a:r>
              <a:rPr lang="en-US" dirty="0" err="1"/>
              <a:t>være</a:t>
            </a:r>
            <a:r>
              <a:rPr lang="en-US" dirty="0"/>
              <a:t> </a:t>
            </a:r>
            <a:r>
              <a:rPr lang="en-US" dirty="0" err="1"/>
              <a:t>helt</a:t>
            </a:r>
            <a:r>
              <a:rPr lang="en-US" dirty="0"/>
              <a:t> </a:t>
            </a:r>
            <a:r>
              <a:rPr lang="en-US" dirty="0" err="1"/>
              <a:t>sikker</a:t>
            </a:r>
            <a:r>
              <a:rPr lang="en-US" dirty="0"/>
              <a:t> </a:t>
            </a:r>
            <a:r>
              <a:rPr lang="en-US" dirty="0" err="1"/>
              <a:t>på</a:t>
            </a:r>
            <a:r>
              <a:rPr lang="en-US" dirty="0"/>
              <a:t>, men er </a:t>
            </a:r>
            <a:r>
              <a:rPr lang="en-US" dirty="0" err="1"/>
              <a:t>basert</a:t>
            </a:r>
            <a:r>
              <a:rPr lang="en-US" dirty="0"/>
              <a:t> </a:t>
            </a:r>
            <a:r>
              <a:rPr lang="en-US" dirty="0" err="1"/>
              <a:t>på</a:t>
            </a:r>
            <a:r>
              <a:rPr lang="en-US" dirty="0"/>
              <a:t> </a:t>
            </a:r>
            <a:r>
              <a:rPr lang="en-US" dirty="0" err="1"/>
              <a:t>Bufdir</a:t>
            </a:r>
            <a:r>
              <a:rPr lang="en-US" dirty="0"/>
              <a:t> sine tall. Se https://www.stortinget.no/no/Saker-og-publikasjoner/Publikasjoner/Representantforslag/2021-2022/dok8-202122-276s/?all=true.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Kommentar til læreren: </a:t>
            </a:r>
          </a:p>
          <a:p>
            <a:endParaRPr lang="en-US"/>
          </a:p>
          <a:p>
            <a:r>
              <a:rPr lang="en-US"/>
              <a:t>Victor ble født med uklart kjønn (interkjønn). Han ble siden operert, og behandlet som jente. Victor var ikke komfortabel med å bli behandlet som en jente.</a:t>
            </a:r>
          </a:p>
          <a:p>
            <a:endParaRPr lang="en-US"/>
          </a:p>
          <a:p>
            <a:r>
              <a:rPr lang="en-US"/>
              <a:t>Det kan være nyttig for elevene å få møte et eksempel fra virkeligheten på dette, samt å bruke denne historien som utgangspunkt for refleksjon rundt kjønn og biologi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Se historien om Victor her: https://vimeo.com/767799813.</a:t>
            </a:r>
          </a:p>
          <a:p>
            <a:r>
              <a:rPr lang="en-US"/>
              <a:t>Se fra 16:37 til 28:02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Forslag til flere spørsmål dersom det er behov for noen mer ledende spørsmål</a:t>
            </a:r>
          </a:p>
          <a:p>
            <a:endParaRPr lang="en-US"/>
          </a:p>
          <a:p>
            <a:r>
              <a:rPr lang="en-US"/>
              <a:t>1. Victor ble født med uklart kjønn (interkjønn). Han ble siden operert, og behandlet som jente. Hvorfor tror dere at Victor ikke var komfortabel med å bli behandlet som en jente?</a:t>
            </a:r>
          </a:p>
          <a:p>
            <a:endParaRPr lang="en-US"/>
          </a:p>
          <a:p>
            <a:r>
              <a:rPr lang="en-US"/>
              <a:t>2. Hvorfor kan historien om Victor lære oss at kjønn er medfødt (bestemt av biologi), og ikke noe vi bare lærer oss?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Interkjønn og kjønnsdysfori/ kjønnsinkongruens er ikke det samme. </a:t>
            </a:r>
          </a:p>
          <a:p>
            <a:endParaRPr lang="en-US"/>
          </a:p>
          <a:p>
            <a:r>
              <a:rPr lang="en-US"/>
              <a:t>Bakgrunnsinformasjon til læreren: </a:t>
            </a:r>
          </a:p>
          <a:p>
            <a:endParaRPr lang="en-US"/>
          </a:p>
          <a:p>
            <a:r>
              <a:rPr lang="en-US"/>
              <a:t>"Vi bør skille mellom hvordan vi mennesker er «skapt» og hvordan vi mennesker er «født». Det faktum at alle mennesker er skapt av Gud innebærer ikke at Gud faktisk ønsker – ja, at det er hans plan – at noen mennesker skal oppleve en konflikt mellom sitt biologiske kjønn og sitt opplevde kjønn. </a:t>
            </a:r>
          </a:p>
          <a:p>
            <a:endParaRPr lang="en-US"/>
          </a:p>
          <a:p>
            <a:r>
              <a:rPr lang="en-US"/>
              <a:t>Faktum er at ingen av oss blir født uten noen feil eller noen avvik, selv om er skapt verdifulle og unike. Vi opplever alle at noe er galt med oss. Vi er alle egoistiske, selvopptatte og kan ha følelser som er plagsomme eller feilaktige. Det er ikke fordi Gud vil at det skal være slik eller har ønsket å skape oss slik.</a:t>
            </a:r>
          </a:p>
          <a:p>
            <a:endParaRPr lang="en-US"/>
          </a:p>
          <a:p>
            <a:r>
              <a:rPr lang="en-US"/>
              <a:t>Likevel er vi alle kalt til å tjene Gud. Det gjelder også de som kjemper med sin kjønnsidentitet eller sin seksualitet. Vi blir ikke diskvalifisert i Guds rike av å stå overfor utfordringer. Men å bekrefte at alle mennesker, også transpersoner, er akseptert av Gud betyr ikke at det er god teologi å erklære at det finnes flere enn to kjønn eller at Gud har skapt et kjønnsmangfold.</a:t>
            </a:r>
          </a:p>
          <a:p>
            <a:endParaRPr lang="en-US"/>
          </a:p>
          <a:p>
            <a:r>
              <a:rPr lang="en-US"/>
              <a:t>Vi skal ikke avfeie fortellinger fra mennesker som presenterer seg som «ikke-binære». Men kristen tenkning må fastholde at kjønn først og fremst er noe Gud har skapt, ikke noe den enkelte definerer ut ifra en subjektiv følelse."</a:t>
            </a:r>
          </a:p>
          <a:p>
            <a:endParaRPr lang="en-US"/>
          </a:p>
          <a:p>
            <a:r>
              <a:rPr lang="en-US"/>
              <a:t>https://www.dagen.no/meninger/espen-ottosen-skapt-sann-eller-fodt-sann/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Personer som er i denne fasen, må møtes med varsomhet og respekt.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ideo" Target="https://vimeo.com/767799813" TargetMode="External"/><Relationship Id="rId4" Type="http://schemas.openxmlformats.org/officeDocument/2006/relationships/image" Target="../media/image43.jpeg"/></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45.jpeg"/></Relationships>
</file>

<file path=ppt/slides/_rels/slide14.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4.jpeg"/><Relationship Id="rId7" Type="http://schemas.openxmlformats.org/officeDocument/2006/relationships/image" Target="../media/image46.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45.jpeg"/></Relationships>
</file>

<file path=ppt/slides/_rels/slide1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12.png"/><Relationship Id="rId7" Type="http://schemas.openxmlformats.org/officeDocument/2006/relationships/image" Target="../media/image51.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13.svg"/><Relationship Id="rId9" Type="http://schemas.openxmlformats.org/officeDocument/2006/relationships/image" Target="../media/image53.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54.png"/><Relationship Id="rId4" Type="http://schemas.openxmlformats.org/officeDocument/2006/relationships/image" Target="../media/image13.svg"/></Relationships>
</file>

<file path=ppt/slides/_rels/slide1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56.svg"/></Relationships>
</file>

<file path=ppt/slides/_rels/slide19.xml.rels><?xml version="1.0" encoding="UTF-8" standalone="yes"?>
<Relationships xmlns="http://schemas.openxmlformats.org/package/2006/relationships"><Relationship Id="rId3" Type="http://schemas.openxmlformats.org/officeDocument/2006/relationships/image" Target="../media/image58.svg"/><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3.svg"/><Relationship Id="rId7" Type="http://schemas.openxmlformats.org/officeDocument/2006/relationships/image" Target="../media/image9.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5.svg"/><Relationship Id="rId5" Type="http://schemas.openxmlformats.org/officeDocument/2006/relationships/image" Target="../media/image11.svg"/><Relationship Id="rId10" Type="http://schemas.openxmlformats.org/officeDocument/2006/relationships/image" Target="../media/image4.png"/><Relationship Id="rId4" Type="http://schemas.openxmlformats.org/officeDocument/2006/relationships/image" Target="../media/image10.png"/><Relationship Id="rId9" Type="http://schemas.openxmlformats.org/officeDocument/2006/relationships/image" Target="../media/image7.svg"/></Relationships>
</file>

<file path=ppt/slides/_rels/slide6.xml.rels><?xml version="1.0" encoding="UTF-8" standalone="yes"?>
<Relationships xmlns="http://schemas.openxmlformats.org/package/2006/relationships"><Relationship Id="rId8" Type="http://schemas.openxmlformats.org/officeDocument/2006/relationships/image" Target="../media/image5.svg"/><Relationship Id="rId13" Type="http://schemas.openxmlformats.org/officeDocument/2006/relationships/image" Target="../media/image20.png"/><Relationship Id="rId3" Type="http://schemas.openxmlformats.org/officeDocument/2006/relationships/image" Target="../media/image14.png"/><Relationship Id="rId7" Type="http://schemas.openxmlformats.org/officeDocument/2006/relationships/image" Target="../media/image4.png"/><Relationship Id="rId12" Type="http://schemas.openxmlformats.org/officeDocument/2006/relationships/image" Target="../media/image19.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svg"/><Relationship Id="rId11" Type="http://schemas.openxmlformats.org/officeDocument/2006/relationships/image" Target="../media/image18.png"/><Relationship Id="rId5" Type="http://schemas.openxmlformats.org/officeDocument/2006/relationships/image" Target="../media/image6.png"/><Relationship Id="rId10" Type="http://schemas.openxmlformats.org/officeDocument/2006/relationships/image" Target="../media/image17.svg"/><Relationship Id="rId4" Type="http://schemas.openxmlformats.org/officeDocument/2006/relationships/image" Target="../media/image15.svg"/><Relationship Id="rId9" Type="http://schemas.openxmlformats.org/officeDocument/2006/relationships/image" Target="../media/image16.png"/><Relationship Id="rId14" Type="http://schemas.openxmlformats.org/officeDocument/2006/relationships/image" Target="../media/image21.svg"/></Relationships>
</file>

<file path=ppt/slides/_rels/slide7.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sv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5.sv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33.svg"/><Relationship Id="rId7" Type="http://schemas.openxmlformats.org/officeDocument/2006/relationships/image" Target="../media/image37.sv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svg"/><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8" Type="http://schemas.openxmlformats.org/officeDocument/2006/relationships/image" Target="../media/image39.svg"/><Relationship Id="rId13" Type="http://schemas.openxmlformats.org/officeDocument/2006/relationships/image" Target="../media/image40.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23.sv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7.svg"/><Relationship Id="rId11" Type="http://schemas.openxmlformats.org/officeDocument/2006/relationships/image" Target="../media/image22.png"/><Relationship Id="rId5" Type="http://schemas.openxmlformats.org/officeDocument/2006/relationships/image" Target="../media/image36.png"/><Relationship Id="rId10" Type="http://schemas.openxmlformats.org/officeDocument/2006/relationships/image" Target="../media/image25.svg"/><Relationship Id="rId4" Type="http://schemas.openxmlformats.org/officeDocument/2006/relationships/image" Target="../media/image35.svg"/><Relationship Id="rId9" Type="http://schemas.openxmlformats.org/officeDocument/2006/relationships/image" Target="../media/image24.png"/><Relationship Id="rId14" Type="http://schemas.openxmlformats.org/officeDocument/2006/relationships/image" Target="../media/image41.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2687B"/>
        </a:solidFill>
        <a:effectLst/>
      </p:bgPr>
    </p:bg>
    <p:spTree>
      <p:nvGrpSpPr>
        <p:cNvPr id="1" name=""/>
        <p:cNvGrpSpPr/>
        <p:nvPr/>
      </p:nvGrpSpPr>
      <p:grpSpPr>
        <a:xfrm>
          <a:off x="0" y="0"/>
          <a:ext cx="0" cy="0"/>
          <a:chOff x="0" y="0"/>
          <a:chExt cx="0" cy="0"/>
        </a:xfrm>
      </p:grpSpPr>
      <p:sp>
        <p:nvSpPr>
          <p:cNvPr id="2" name="Freeform 2"/>
          <p:cNvSpPr/>
          <p:nvPr/>
        </p:nvSpPr>
        <p:spPr>
          <a:xfrm>
            <a:off x="-236339" y="5050036"/>
            <a:ext cx="7094339" cy="7094339"/>
          </a:xfrm>
          <a:custGeom>
            <a:avLst/>
            <a:gdLst/>
            <a:ahLst/>
            <a:cxnLst/>
            <a:rect l="l" t="t" r="r" b="b"/>
            <a:pathLst>
              <a:path w="7094339" h="7094339">
                <a:moveTo>
                  <a:pt x="0" y="0"/>
                </a:moveTo>
                <a:lnTo>
                  <a:pt x="7094339" y="0"/>
                </a:lnTo>
                <a:lnTo>
                  <a:pt x="7094339" y="7094339"/>
                </a:lnTo>
                <a:lnTo>
                  <a:pt x="0" y="7094339"/>
                </a:lnTo>
                <a:lnTo>
                  <a:pt x="0" y="0"/>
                </a:lnTo>
                <a:close/>
              </a:path>
            </a:pathLst>
          </a:custGeom>
          <a:blipFill>
            <a:blip r:embed="rId2"/>
            <a:stretch>
              <a:fillRect/>
            </a:stretch>
          </a:blipFill>
        </p:spPr>
        <p:txBody>
          <a:bodyPr/>
          <a:lstStyle/>
          <a:p>
            <a:endParaRPr lang="nb-NO"/>
          </a:p>
        </p:txBody>
      </p:sp>
      <p:sp>
        <p:nvSpPr>
          <p:cNvPr id="3" name="Freeform 3"/>
          <p:cNvSpPr/>
          <p:nvPr/>
        </p:nvSpPr>
        <p:spPr>
          <a:xfrm>
            <a:off x="0" y="0"/>
            <a:ext cx="6858000" cy="5143500"/>
          </a:xfrm>
          <a:custGeom>
            <a:avLst/>
            <a:gdLst/>
            <a:ahLst/>
            <a:cxnLst/>
            <a:rect l="l" t="t" r="r" b="b"/>
            <a:pathLst>
              <a:path w="6858000" h="5143500">
                <a:moveTo>
                  <a:pt x="0" y="0"/>
                </a:moveTo>
                <a:lnTo>
                  <a:pt x="6858000" y="0"/>
                </a:lnTo>
                <a:lnTo>
                  <a:pt x="6858000" y="5143500"/>
                </a:lnTo>
                <a:lnTo>
                  <a:pt x="0" y="5143500"/>
                </a:lnTo>
                <a:lnTo>
                  <a:pt x="0" y="0"/>
                </a:lnTo>
                <a:close/>
              </a:path>
            </a:pathLst>
          </a:custGeom>
          <a:blipFill>
            <a:blip r:embed="rId3"/>
            <a:stretch>
              <a:fillRect/>
            </a:stretch>
          </a:blipFill>
        </p:spPr>
        <p:txBody>
          <a:bodyPr/>
          <a:lstStyle/>
          <a:p>
            <a:endParaRPr lang="nb-NO"/>
          </a:p>
        </p:txBody>
      </p:sp>
      <p:sp>
        <p:nvSpPr>
          <p:cNvPr id="4" name="TextBox 4"/>
          <p:cNvSpPr txBox="1"/>
          <p:nvPr/>
        </p:nvSpPr>
        <p:spPr>
          <a:xfrm>
            <a:off x="8470833" y="1039414"/>
            <a:ext cx="9358312" cy="8430819"/>
          </a:xfrm>
          <a:prstGeom prst="rect">
            <a:avLst/>
          </a:prstGeom>
        </p:spPr>
        <p:txBody>
          <a:bodyPr lIns="0" tIns="0" rIns="0" bIns="0" rtlCol="0" anchor="t">
            <a:spAutoFit/>
          </a:bodyPr>
          <a:lstStyle/>
          <a:p>
            <a:pPr algn="l">
              <a:lnSpc>
                <a:spcPts val="21797"/>
              </a:lnSpc>
            </a:pPr>
            <a:r>
              <a:rPr lang="en-US" sz="21797" b="1">
                <a:solidFill>
                  <a:srgbClr val="EAA55B"/>
                </a:solidFill>
                <a:latin typeface="Big Shoulders Display Bold"/>
                <a:ea typeface="Big Shoulders Display Bold"/>
                <a:cs typeface="Big Shoulders Display Bold"/>
                <a:sym typeface="Big Shoulders Display Bold"/>
              </a:rPr>
              <a:t>SKAPT  </a:t>
            </a:r>
          </a:p>
          <a:p>
            <a:pPr algn="l">
              <a:lnSpc>
                <a:spcPts val="21797"/>
              </a:lnSpc>
            </a:pPr>
            <a:r>
              <a:rPr lang="en-US" sz="21797" b="1">
                <a:solidFill>
                  <a:srgbClr val="EAA55B"/>
                </a:solidFill>
                <a:latin typeface="Big Shoulders Display Bold"/>
                <a:ea typeface="Big Shoulders Display Bold"/>
                <a:cs typeface="Big Shoulders Display Bold"/>
                <a:sym typeface="Big Shoulders Display Bold"/>
              </a:rPr>
              <a:t>OG</a:t>
            </a:r>
          </a:p>
          <a:p>
            <a:pPr algn="l">
              <a:lnSpc>
                <a:spcPts val="21797"/>
              </a:lnSpc>
            </a:pPr>
            <a:r>
              <a:rPr lang="en-US" sz="21797" b="1">
                <a:solidFill>
                  <a:srgbClr val="EAA55B"/>
                </a:solidFill>
                <a:latin typeface="Big Shoulders Display Bold"/>
                <a:ea typeface="Big Shoulders Display Bold"/>
                <a:cs typeface="Big Shoulders Display Bold"/>
                <a:sym typeface="Big Shoulders Display Bold"/>
              </a:rPr>
              <a:t>ELSKET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ECD7D"/>
        </a:solidFill>
        <a:effectLst/>
      </p:bgPr>
    </p:bg>
    <p:spTree>
      <p:nvGrpSpPr>
        <p:cNvPr id="1" name=""/>
        <p:cNvGrpSpPr/>
        <p:nvPr/>
      </p:nvGrpSpPr>
      <p:grpSpPr>
        <a:xfrm>
          <a:off x="0" y="0"/>
          <a:ext cx="0" cy="0"/>
          <a:chOff x="0" y="0"/>
          <a:chExt cx="0" cy="0"/>
        </a:xfrm>
      </p:grpSpPr>
      <p:sp>
        <p:nvSpPr>
          <p:cNvPr id="2" name="Freeform 2"/>
          <p:cNvSpPr/>
          <p:nvPr/>
        </p:nvSpPr>
        <p:spPr>
          <a:xfrm>
            <a:off x="1644013" y="1547768"/>
            <a:ext cx="14999974" cy="8324728"/>
          </a:xfrm>
          <a:custGeom>
            <a:avLst/>
            <a:gdLst/>
            <a:ahLst/>
            <a:cxnLst/>
            <a:rect l="l" t="t" r="r" b="b"/>
            <a:pathLst>
              <a:path w="14999974" h="8324728">
                <a:moveTo>
                  <a:pt x="0" y="0"/>
                </a:moveTo>
                <a:lnTo>
                  <a:pt x="14999974" y="0"/>
                </a:lnTo>
                <a:lnTo>
                  <a:pt x="14999974" y="8324728"/>
                </a:lnTo>
                <a:lnTo>
                  <a:pt x="0" y="8324728"/>
                </a:lnTo>
                <a:lnTo>
                  <a:pt x="0" y="0"/>
                </a:lnTo>
                <a:close/>
              </a:path>
            </a:pathLst>
          </a:custGeom>
          <a:blipFill>
            <a:blip r:embed="rId3"/>
            <a:stretch>
              <a:fillRect/>
            </a:stretch>
          </a:blipFill>
        </p:spPr>
        <p:txBody>
          <a:bodyPr/>
          <a:lstStyle/>
          <a:p>
            <a:endParaRPr lang="nb-NO"/>
          </a:p>
        </p:txBody>
      </p:sp>
      <p:sp>
        <p:nvSpPr>
          <p:cNvPr id="3" name="TextBox 3"/>
          <p:cNvSpPr txBox="1"/>
          <p:nvPr/>
        </p:nvSpPr>
        <p:spPr>
          <a:xfrm>
            <a:off x="3755827" y="-56876"/>
            <a:ext cx="10776347" cy="1604644"/>
          </a:xfrm>
          <a:prstGeom prst="rect">
            <a:avLst/>
          </a:prstGeom>
        </p:spPr>
        <p:txBody>
          <a:bodyPr lIns="0" tIns="0" rIns="0" bIns="0" rtlCol="0" anchor="t">
            <a:spAutoFit/>
          </a:bodyPr>
          <a:lstStyle/>
          <a:p>
            <a:pPr algn="ctr">
              <a:lnSpc>
                <a:spcPts val="12880"/>
              </a:lnSpc>
            </a:pPr>
            <a:r>
              <a:rPr lang="en-US" sz="9200" b="1">
                <a:solidFill>
                  <a:srgbClr val="000000"/>
                </a:solidFill>
                <a:latin typeface="Arimo Bold"/>
                <a:ea typeface="Arimo Bold"/>
                <a:cs typeface="Arimo Bold"/>
                <a:sym typeface="Arimo Bold"/>
              </a:rPr>
              <a:t>Historien om Victor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ECD7D"/>
        </a:solidFill>
        <a:effectLst/>
      </p:bgPr>
    </p:bg>
    <p:spTree>
      <p:nvGrpSpPr>
        <p:cNvPr id="1" name=""/>
        <p:cNvGrpSpPr/>
        <p:nvPr/>
      </p:nvGrpSpPr>
      <p:grpSpPr>
        <a:xfrm>
          <a:off x="0" y="0"/>
          <a:ext cx="0" cy="0"/>
          <a:chOff x="0" y="0"/>
          <a:chExt cx="0" cy="0"/>
        </a:xfrm>
      </p:grpSpPr>
      <p:pic>
        <p:nvPicPr>
          <p:cNvPr id="2" name="Picture 2"/>
          <p:cNvPicPr>
            <a:picLocks noChangeAspect="1"/>
          </p:cNvPicPr>
          <p:nvPr>
            <a:videoFile r:link="rId1"/>
          </p:nvPr>
        </p:nvPicPr>
        <p:blipFill>
          <a:blip r:embed="rId4"/>
          <a:stretch>
            <a:fillRect/>
          </a:stretch>
        </p:blipFill>
        <p:spPr>
          <a:xfrm>
            <a:off x="0" y="0"/>
            <a:ext cx="18259425" cy="10287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ECD7D"/>
        </a:solidFill>
        <a:effectLst/>
      </p:bgPr>
    </p:bg>
    <p:spTree>
      <p:nvGrpSpPr>
        <p:cNvPr id="1" name=""/>
        <p:cNvGrpSpPr/>
        <p:nvPr/>
      </p:nvGrpSpPr>
      <p:grpSpPr>
        <a:xfrm>
          <a:off x="0" y="0"/>
          <a:ext cx="0" cy="0"/>
          <a:chOff x="0" y="0"/>
          <a:chExt cx="0" cy="0"/>
        </a:xfrm>
      </p:grpSpPr>
      <p:sp>
        <p:nvSpPr>
          <p:cNvPr id="2" name="TextBox 2"/>
          <p:cNvSpPr txBox="1"/>
          <p:nvPr/>
        </p:nvSpPr>
        <p:spPr>
          <a:xfrm>
            <a:off x="7745350" y="3745021"/>
            <a:ext cx="9513950" cy="3017358"/>
          </a:xfrm>
          <a:prstGeom prst="rect">
            <a:avLst/>
          </a:prstGeom>
        </p:spPr>
        <p:txBody>
          <a:bodyPr lIns="0" tIns="0" rIns="0" bIns="0" rtlCol="0" anchor="t">
            <a:spAutoFit/>
          </a:bodyPr>
          <a:lstStyle/>
          <a:p>
            <a:pPr algn="l">
              <a:lnSpc>
                <a:spcPts val="7979"/>
              </a:lnSpc>
            </a:pPr>
            <a:r>
              <a:rPr lang="en-US" sz="5699">
                <a:solidFill>
                  <a:srgbClr val="000000"/>
                </a:solidFill>
                <a:latin typeface="Arimo"/>
                <a:ea typeface="Arimo"/>
                <a:cs typeface="Arimo"/>
                <a:sym typeface="Arimo"/>
              </a:rPr>
              <a:t>Hva forteller Victors historie om kjønn som noe medfødt eller noe tillært?</a:t>
            </a:r>
          </a:p>
        </p:txBody>
      </p:sp>
      <p:grpSp>
        <p:nvGrpSpPr>
          <p:cNvPr id="3" name="Group 3"/>
          <p:cNvGrpSpPr/>
          <p:nvPr/>
        </p:nvGrpSpPr>
        <p:grpSpPr>
          <a:xfrm>
            <a:off x="784130" y="2759065"/>
            <a:ext cx="5904366" cy="7299129"/>
            <a:chOff x="0" y="0"/>
            <a:chExt cx="657485" cy="812800"/>
          </a:xfrm>
        </p:grpSpPr>
        <p:sp>
          <p:nvSpPr>
            <p:cNvPr id="4" name="Freeform 4"/>
            <p:cNvSpPr/>
            <p:nvPr/>
          </p:nvSpPr>
          <p:spPr>
            <a:xfrm>
              <a:off x="0" y="0"/>
              <a:ext cx="657485" cy="812800"/>
            </a:xfrm>
            <a:custGeom>
              <a:avLst/>
              <a:gdLst/>
              <a:ahLst/>
              <a:cxnLst/>
              <a:rect l="l" t="t" r="r" b="b"/>
              <a:pathLst>
                <a:path w="657485" h="812800">
                  <a:moveTo>
                    <a:pt x="328743" y="0"/>
                  </a:moveTo>
                  <a:cubicBezTo>
                    <a:pt x="147183" y="0"/>
                    <a:pt x="0" y="181951"/>
                    <a:pt x="0" y="406400"/>
                  </a:cubicBezTo>
                  <a:cubicBezTo>
                    <a:pt x="0" y="630849"/>
                    <a:pt x="147183" y="812800"/>
                    <a:pt x="328743" y="812800"/>
                  </a:cubicBezTo>
                  <a:cubicBezTo>
                    <a:pt x="510302" y="812800"/>
                    <a:pt x="657485" y="630849"/>
                    <a:pt x="657485" y="406400"/>
                  </a:cubicBezTo>
                  <a:cubicBezTo>
                    <a:pt x="657485" y="181951"/>
                    <a:pt x="510302" y="0"/>
                    <a:pt x="328743" y="0"/>
                  </a:cubicBezTo>
                  <a:close/>
                </a:path>
              </a:pathLst>
            </a:custGeom>
            <a:blipFill>
              <a:blip r:embed="rId3"/>
              <a:stretch>
                <a:fillRect l="-81387" t="-5546" r="-103857" b="-22509"/>
              </a:stretch>
            </a:blipFill>
          </p:spPr>
          <p:txBody>
            <a:bodyPr/>
            <a:lstStyle/>
            <a:p>
              <a:endParaRPr lang="nb-NO"/>
            </a:p>
          </p:txBody>
        </p:sp>
      </p:grpSp>
      <p:grpSp>
        <p:nvGrpSpPr>
          <p:cNvPr id="5" name="Group 5"/>
          <p:cNvGrpSpPr/>
          <p:nvPr/>
        </p:nvGrpSpPr>
        <p:grpSpPr>
          <a:xfrm>
            <a:off x="784130" y="320934"/>
            <a:ext cx="17071301" cy="1957862"/>
            <a:chOff x="0" y="0"/>
            <a:chExt cx="4496145" cy="515651"/>
          </a:xfrm>
        </p:grpSpPr>
        <p:sp>
          <p:nvSpPr>
            <p:cNvPr id="6" name="Freeform 6"/>
            <p:cNvSpPr/>
            <p:nvPr/>
          </p:nvSpPr>
          <p:spPr>
            <a:xfrm>
              <a:off x="0" y="0"/>
              <a:ext cx="4496145" cy="515651"/>
            </a:xfrm>
            <a:custGeom>
              <a:avLst/>
              <a:gdLst/>
              <a:ahLst/>
              <a:cxnLst/>
              <a:rect l="l" t="t" r="r" b="b"/>
              <a:pathLst>
                <a:path w="4496145" h="515651">
                  <a:moveTo>
                    <a:pt x="23129" y="0"/>
                  </a:moveTo>
                  <a:lnTo>
                    <a:pt x="4473016" y="0"/>
                  </a:lnTo>
                  <a:cubicBezTo>
                    <a:pt x="4485790" y="0"/>
                    <a:pt x="4496145" y="10355"/>
                    <a:pt x="4496145" y="23129"/>
                  </a:cubicBezTo>
                  <a:lnTo>
                    <a:pt x="4496145" y="492522"/>
                  </a:lnTo>
                  <a:cubicBezTo>
                    <a:pt x="4496145" y="498656"/>
                    <a:pt x="4493708" y="504539"/>
                    <a:pt x="4489371" y="508877"/>
                  </a:cubicBezTo>
                  <a:cubicBezTo>
                    <a:pt x="4485033" y="513214"/>
                    <a:pt x="4479150" y="515651"/>
                    <a:pt x="4473016" y="515651"/>
                  </a:cubicBezTo>
                  <a:lnTo>
                    <a:pt x="23129" y="515651"/>
                  </a:lnTo>
                  <a:cubicBezTo>
                    <a:pt x="16995" y="515651"/>
                    <a:pt x="11112" y="513214"/>
                    <a:pt x="6774" y="508877"/>
                  </a:cubicBezTo>
                  <a:cubicBezTo>
                    <a:pt x="2437" y="504539"/>
                    <a:pt x="0" y="498656"/>
                    <a:pt x="0" y="492522"/>
                  </a:cubicBezTo>
                  <a:lnTo>
                    <a:pt x="0" y="23129"/>
                  </a:lnTo>
                  <a:cubicBezTo>
                    <a:pt x="0" y="16995"/>
                    <a:pt x="2437" y="11112"/>
                    <a:pt x="6774" y="6774"/>
                  </a:cubicBezTo>
                  <a:cubicBezTo>
                    <a:pt x="11112" y="2437"/>
                    <a:pt x="16995" y="0"/>
                    <a:pt x="23129" y="0"/>
                  </a:cubicBezTo>
                  <a:close/>
                </a:path>
              </a:pathLst>
            </a:custGeom>
            <a:solidFill>
              <a:srgbClr val="EAA55B"/>
            </a:solidFill>
          </p:spPr>
          <p:txBody>
            <a:bodyPr/>
            <a:lstStyle/>
            <a:p>
              <a:endParaRPr lang="nb-NO"/>
            </a:p>
          </p:txBody>
        </p:sp>
        <p:sp>
          <p:nvSpPr>
            <p:cNvPr id="7" name="TextBox 7"/>
            <p:cNvSpPr txBox="1"/>
            <p:nvPr/>
          </p:nvSpPr>
          <p:spPr>
            <a:xfrm>
              <a:off x="0" y="-47625"/>
              <a:ext cx="4496145" cy="563276"/>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3462960" y="332469"/>
            <a:ext cx="11362081" cy="1706193"/>
          </a:xfrm>
          <a:prstGeom prst="rect">
            <a:avLst/>
          </a:prstGeom>
        </p:spPr>
        <p:txBody>
          <a:bodyPr lIns="0" tIns="0" rIns="0" bIns="0" rtlCol="0" anchor="t">
            <a:spAutoFit/>
          </a:bodyPr>
          <a:lstStyle/>
          <a:p>
            <a:pPr algn="ctr">
              <a:lnSpc>
                <a:spcPts val="13579"/>
              </a:lnSpc>
            </a:pPr>
            <a:r>
              <a:rPr lang="en-US" sz="9699" b="1">
                <a:solidFill>
                  <a:srgbClr val="000000"/>
                </a:solidFill>
                <a:latin typeface="Arimo Bold"/>
                <a:ea typeface="Arimo Bold"/>
                <a:cs typeface="Arimo Bold"/>
                <a:sym typeface="Arimo Bold"/>
              </a:rPr>
              <a:t>Historien om Victor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71A9D8"/>
        </a:solidFill>
        <a:effectLst/>
      </p:bgPr>
    </p:bg>
    <p:spTree>
      <p:nvGrpSpPr>
        <p:cNvPr id="1" name=""/>
        <p:cNvGrpSpPr/>
        <p:nvPr/>
      </p:nvGrpSpPr>
      <p:grpSpPr>
        <a:xfrm>
          <a:off x="0" y="0"/>
          <a:ext cx="0" cy="0"/>
          <a:chOff x="0" y="0"/>
          <a:chExt cx="0" cy="0"/>
        </a:xfrm>
      </p:grpSpPr>
      <p:sp>
        <p:nvSpPr>
          <p:cNvPr id="2" name="Freeform 2"/>
          <p:cNvSpPr/>
          <p:nvPr/>
        </p:nvSpPr>
        <p:spPr>
          <a:xfrm>
            <a:off x="11115243" y="5637896"/>
            <a:ext cx="6144057" cy="4093478"/>
          </a:xfrm>
          <a:custGeom>
            <a:avLst/>
            <a:gdLst/>
            <a:ahLst/>
            <a:cxnLst/>
            <a:rect l="l" t="t" r="r" b="b"/>
            <a:pathLst>
              <a:path w="6144057" h="4093478">
                <a:moveTo>
                  <a:pt x="0" y="0"/>
                </a:moveTo>
                <a:lnTo>
                  <a:pt x="6144057" y="0"/>
                </a:lnTo>
                <a:lnTo>
                  <a:pt x="6144057" y="4093478"/>
                </a:lnTo>
                <a:lnTo>
                  <a:pt x="0" y="4093478"/>
                </a:lnTo>
                <a:lnTo>
                  <a:pt x="0" y="0"/>
                </a:lnTo>
                <a:close/>
              </a:path>
            </a:pathLst>
          </a:custGeom>
          <a:blipFill>
            <a:blip r:embed="rId3"/>
            <a:stretch>
              <a:fillRect/>
            </a:stretch>
          </a:blipFill>
        </p:spPr>
        <p:txBody>
          <a:bodyPr/>
          <a:lstStyle/>
          <a:p>
            <a:endParaRPr lang="nb-NO"/>
          </a:p>
        </p:txBody>
      </p:sp>
      <p:sp>
        <p:nvSpPr>
          <p:cNvPr id="3" name="Freeform 3"/>
          <p:cNvSpPr/>
          <p:nvPr/>
        </p:nvSpPr>
        <p:spPr>
          <a:xfrm>
            <a:off x="1028700" y="5637896"/>
            <a:ext cx="6144057" cy="4093478"/>
          </a:xfrm>
          <a:custGeom>
            <a:avLst/>
            <a:gdLst/>
            <a:ahLst/>
            <a:cxnLst/>
            <a:rect l="l" t="t" r="r" b="b"/>
            <a:pathLst>
              <a:path w="6144057" h="4093478">
                <a:moveTo>
                  <a:pt x="0" y="0"/>
                </a:moveTo>
                <a:lnTo>
                  <a:pt x="6144057" y="0"/>
                </a:lnTo>
                <a:lnTo>
                  <a:pt x="6144057" y="4093478"/>
                </a:lnTo>
                <a:lnTo>
                  <a:pt x="0" y="4093478"/>
                </a:lnTo>
                <a:lnTo>
                  <a:pt x="0" y="0"/>
                </a:lnTo>
                <a:close/>
              </a:path>
            </a:pathLst>
          </a:custGeom>
          <a:blipFill>
            <a:blip r:embed="rId4"/>
            <a:stretch>
              <a:fillRect/>
            </a:stretch>
          </a:blipFill>
        </p:spPr>
        <p:txBody>
          <a:bodyPr/>
          <a:lstStyle/>
          <a:p>
            <a:endParaRPr lang="nb-NO"/>
          </a:p>
        </p:txBody>
      </p:sp>
      <p:sp>
        <p:nvSpPr>
          <p:cNvPr id="4" name="Freeform 4"/>
          <p:cNvSpPr/>
          <p:nvPr/>
        </p:nvSpPr>
        <p:spPr>
          <a:xfrm>
            <a:off x="663613" y="226347"/>
            <a:ext cx="17008256" cy="3337870"/>
          </a:xfrm>
          <a:custGeom>
            <a:avLst/>
            <a:gdLst/>
            <a:ahLst/>
            <a:cxnLst/>
            <a:rect l="l" t="t" r="r" b="b"/>
            <a:pathLst>
              <a:path w="17008256" h="3337870">
                <a:moveTo>
                  <a:pt x="0" y="0"/>
                </a:moveTo>
                <a:lnTo>
                  <a:pt x="17008255" y="0"/>
                </a:lnTo>
                <a:lnTo>
                  <a:pt x="17008255" y="3337870"/>
                </a:lnTo>
                <a:lnTo>
                  <a:pt x="0" y="333787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nb-NO"/>
          </a:p>
        </p:txBody>
      </p:sp>
      <p:sp>
        <p:nvSpPr>
          <p:cNvPr id="5" name="TextBox 5"/>
          <p:cNvSpPr txBox="1"/>
          <p:nvPr/>
        </p:nvSpPr>
        <p:spPr>
          <a:xfrm>
            <a:off x="1387881" y="474954"/>
            <a:ext cx="15512238" cy="2470138"/>
          </a:xfrm>
          <a:prstGeom prst="rect">
            <a:avLst/>
          </a:prstGeom>
        </p:spPr>
        <p:txBody>
          <a:bodyPr lIns="0" tIns="0" rIns="0" bIns="0" rtlCol="0" anchor="t">
            <a:spAutoFit/>
          </a:bodyPr>
          <a:lstStyle/>
          <a:p>
            <a:pPr algn="ctr">
              <a:lnSpc>
                <a:spcPts val="9800"/>
              </a:lnSpc>
            </a:pPr>
            <a:r>
              <a:rPr lang="en-US" sz="7000" b="1">
                <a:solidFill>
                  <a:srgbClr val="000000"/>
                </a:solidFill>
                <a:latin typeface="Arimo Bold"/>
                <a:ea typeface="Arimo Bold"/>
                <a:cs typeface="Arimo Bold"/>
                <a:sym typeface="Arimo Bold"/>
              </a:rPr>
              <a:t>Hva om noen ikke føler seg komfortabel i eget kjønn?</a:t>
            </a:r>
          </a:p>
        </p:txBody>
      </p:sp>
      <p:sp>
        <p:nvSpPr>
          <p:cNvPr id="6" name="TextBox 6"/>
          <p:cNvSpPr txBox="1"/>
          <p:nvPr/>
        </p:nvSpPr>
        <p:spPr>
          <a:xfrm>
            <a:off x="1028700" y="3459442"/>
            <a:ext cx="17734366" cy="1555115"/>
          </a:xfrm>
          <a:prstGeom prst="rect">
            <a:avLst/>
          </a:prstGeom>
        </p:spPr>
        <p:txBody>
          <a:bodyPr lIns="0" tIns="0" rIns="0" bIns="0" rtlCol="0" anchor="t">
            <a:spAutoFit/>
          </a:bodyPr>
          <a:lstStyle/>
          <a:p>
            <a:pPr algn="l">
              <a:lnSpc>
                <a:spcPts val="6160"/>
              </a:lnSpc>
            </a:pPr>
            <a:endParaRPr/>
          </a:p>
          <a:p>
            <a:pPr algn="l">
              <a:lnSpc>
                <a:spcPts val="6160"/>
              </a:lnSpc>
            </a:pPr>
            <a:r>
              <a:rPr lang="en-US" sz="4400">
                <a:solidFill>
                  <a:srgbClr val="000000"/>
                </a:solidFill>
                <a:latin typeface="Arimo"/>
                <a:ea typeface="Arimo"/>
                <a:cs typeface="Arimo"/>
                <a:sym typeface="Arimo"/>
              </a:rPr>
              <a:t>Det kalles </a:t>
            </a:r>
            <a:r>
              <a:rPr lang="en-US" sz="4400" b="1">
                <a:solidFill>
                  <a:srgbClr val="000000"/>
                </a:solidFill>
                <a:latin typeface="Arimo Bold"/>
                <a:ea typeface="Arimo Bold"/>
                <a:cs typeface="Arimo Bold"/>
                <a:sym typeface="Arimo Bold"/>
              </a:rPr>
              <a:t>KJØNNSDYSFORI</a:t>
            </a:r>
            <a:r>
              <a:rPr lang="en-US" sz="4400">
                <a:solidFill>
                  <a:srgbClr val="000000"/>
                </a:solidFill>
                <a:latin typeface="Arimo"/>
                <a:ea typeface="Arimo"/>
                <a:cs typeface="Arimo"/>
                <a:sym typeface="Arimo"/>
              </a:rPr>
              <a:t> eller </a:t>
            </a:r>
            <a:r>
              <a:rPr lang="en-US" sz="4400" b="1">
                <a:solidFill>
                  <a:srgbClr val="000000"/>
                </a:solidFill>
                <a:latin typeface="Arimo Bold"/>
                <a:ea typeface="Arimo Bold"/>
                <a:cs typeface="Arimo Bold"/>
                <a:sym typeface="Arimo Bold"/>
              </a:rPr>
              <a:t>KJØNNSINKONGRUENS</a:t>
            </a:r>
            <a:r>
              <a:rPr lang="en-US" sz="4400">
                <a:solidFill>
                  <a:srgbClr val="000000"/>
                </a:solidFill>
                <a:latin typeface="Arimo"/>
                <a:ea typeface="Arimo"/>
                <a:cs typeface="Arimo"/>
                <a:sym typeface="Arimo"/>
              </a:rPr>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71A9D8"/>
        </a:solidFill>
        <a:effectLst/>
      </p:bgPr>
    </p:bg>
    <p:spTree>
      <p:nvGrpSpPr>
        <p:cNvPr id="1" name=""/>
        <p:cNvGrpSpPr/>
        <p:nvPr/>
      </p:nvGrpSpPr>
      <p:grpSpPr>
        <a:xfrm>
          <a:off x="0" y="0"/>
          <a:ext cx="0" cy="0"/>
          <a:chOff x="0" y="0"/>
          <a:chExt cx="0" cy="0"/>
        </a:xfrm>
      </p:grpSpPr>
      <p:sp>
        <p:nvSpPr>
          <p:cNvPr id="2" name="Freeform 2"/>
          <p:cNvSpPr/>
          <p:nvPr/>
        </p:nvSpPr>
        <p:spPr>
          <a:xfrm>
            <a:off x="9950629" y="6327389"/>
            <a:ext cx="4387465" cy="3654016"/>
          </a:xfrm>
          <a:custGeom>
            <a:avLst/>
            <a:gdLst/>
            <a:ahLst/>
            <a:cxnLst/>
            <a:rect l="l" t="t" r="r" b="b"/>
            <a:pathLst>
              <a:path w="4387465" h="3654016">
                <a:moveTo>
                  <a:pt x="0" y="0"/>
                </a:moveTo>
                <a:lnTo>
                  <a:pt x="4387465" y="0"/>
                </a:lnTo>
                <a:lnTo>
                  <a:pt x="4387465" y="3654016"/>
                </a:lnTo>
                <a:lnTo>
                  <a:pt x="0" y="3654016"/>
                </a:lnTo>
                <a:lnTo>
                  <a:pt x="0" y="0"/>
                </a:lnTo>
                <a:close/>
              </a:path>
            </a:pathLst>
          </a:custGeom>
          <a:blipFill>
            <a:blip r:embed="rId3"/>
            <a:stretch>
              <a:fillRect l="-25002"/>
            </a:stretch>
          </a:blipFill>
        </p:spPr>
        <p:txBody>
          <a:bodyPr/>
          <a:lstStyle/>
          <a:p>
            <a:endParaRPr lang="nb-NO"/>
          </a:p>
        </p:txBody>
      </p:sp>
      <p:sp>
        <p:nvSpPr>
          <p:cNvPr id="3" name="Freeform 3"/>
          <p:cNvSpPr/>
          <p:nvPr/>
        </p:nvSpPr>
        <p:spPr>
          <a:xfrm>
            <a:off x="3035104" y="6452023"/>
            <a:ext cx="4548222" cy="3529382"/>
          </a:xfrm>
          <a:custGeom>
            <a:avLst/>
            <a:gdLst/>
            <a:ahLst/>
            <a:cxnLst/>
            <a:rect l="l" t="t" r="r" b="b"/>
            <a:pathLst>
              <a:path w="4548222" h="3529382">
                <a:moveTo>
                  <a:pt x="0" y="0"/>
                </a:moveTo>
                <a:lnTo>
                  <a:pt x="4548222" y="0"/>
                </a:lnTo>
                <a:lnTo>
                  <a:pt x="4548222" y="3529382"/>
                </a:lnTo>
                <a:lnTo>
                  <a:pt x="0" y="3529382"/>
                </a:lnTo>
                <a:lnTo>
                  <a:pt x="0" y="0"/>
                </a:lnTo>
                <a:close/>
              </a:path>
            </a:pathLst>
          </a:custGeom>
          <a:blipFill>
            <a:blip r:embed="rId4"/>
            <a:stretch>
              <a:fillRect t="-7432" r="-33786" b="-7432"/>
            </a:stretch>
          </a:blipFill>
        </p:spPr>
        <p:txBody>
          <a:bodyPr/>
          <a:lstStyle/>
          <a:p>
            <a:endParaRPr lang="nb-NO"/>
          </a:p>
        </p:txBody>
      </p:sp>
      <p:sp>
        <p:nvSpPr>
          <p:cNvPr id="4" name="Freeform 4"/>
          <p:cNvSpPr/>
          <p:nvPr/>
        </p:nvSpPr>
        <p:spPr>
          <a:xfrm>
            <a:off x="663613" y="226347"/>
            <a:ext cx="17008256" cy="3337870"/>
          </a:xfrm>
          <a:custGeom>
            <a:avLst/>
            <a:gdLst/>
            <a:ahLst/>
            <a:cxnLst/>
            <a:rect l="l" t="t" r="r" b="b"/>
            <a:pathLst>
              <a:path w="17008256" h="3337870">
                <a:moveTo>
                  <a:pt x="0" y="0"/>
                </a:moveTo>
                <a:lnTo>
                  <a:pt x="17008255" y="0"/>
                </a:lnTo>
                <a:lnTo>
                  <a:pt x="17008255" y="3337870"/>
                </a:lnTo>
                <a:lnTo>
                  <a:pt x="0" y="333787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nb-NO"/>
          </a:p>
        </p:txBody>
      </p:sp>
      <p:sp>
        <p:nvSpPr>
          <p:cNvPr id="5" name="Freeform 5"/>
          <p:cNvSpPr/>
          <p:nvPr/>
        </p:nvSpPr>
        <p:spPr>
          <a:xfrm rot="-581183">
            <a:off x="7194982" y="6969397"/>
            <a:ext cx="3142848" cy="2494635"/>
          </a:xfrm>
          <a:custGeom>
            <a:avLst/>
            <a:gdLst/>
            <a:ahLst/>
            <a:cxnLst/>
            <a:rect l="l" t="t" r="r" b="b"/>
            <a:pathLst>
              <a:path w="3142848" h="2494635">
                <a:moveTo>
                  <a:pt x="0" y="0"/>
                </a:moveTo>
                <a:lnTo>
                  <a:pt x="3142847" y="0"/>
                </a:lnTo>
                <a:lnTo>
                  <a:pt x="3142847" y="2494635"/>
                </a:lnTo>
                <a:lnTo>
                  <a:pt x="0" y="249463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nb-NO"/>
          </a:p>
        </p:txBody>
      </p:sp>
      <p:sp>
        <p:nvSpPr>
          <p:cNvPr id="6" name="TextBox 6"/>
          <p:cNvSpPr txBox="1"/>
          <p:nvPr/>
        </p:nvSpPr>
        <p:spPr>
          <a:xfrm>
            <a:off x="1028700" y="419035"/>
            <a:ext cx="16278081" cy="2470138"/>
          </a:xfrm>
          <a:prstGeom prst="rect">
            <a:avLst/>
          </a:prstGeom>
        </p:spPr>
        <p:txBody>
          <a:bodyPr lIns="0" tIns="0" rIns="0" bIns="0" rtlCol="0" anchor="t">
            <a:spAutoFit/>
          </a:bodyPr>
          <a:lstStyle/>
          <a:p>
            <a:pPr algn="ctr">
              <a:lnSpc>
                <a:spcPts val="9800"/>
              </a:lnSpc>
            </a:pPr>
            <a:r>
              <a:rPr lang="en-US" sz="7000" b="1">
                <a:solidFill>
                  <a:srgbClr val="000000"/>
                </a:solidFill>
                <a:latin typeface="Arimo Bold"/>
                <a:ea typeface="Arimo Bold"/>
                <a:cs typeface="Arimo Bold"/>
                <a:sym typeface="Arimo Bold"/>
              </a:rPr>
              <a:t>Hva om noen ikke føler seg komfortabel i eget kjønn?</a:t>
            </a:r>
          </a:p>
        </p:txBody>
      </p:sp>
      <p:sp>
        <p:nvSpPr>
          <p:cNvPr id="7" name="TextBox 7"/>
          <p:cNvSpPr txBox="1"/>
          <p:nvPr/>
        </p:nvSpPr>
        <p:spPr>
          <a:xfrm>
            <a:off x="1528762" y="3816630"/>
            <a:ext cx="14019616" cy="3117215"/>
          </a:xfrm>
          <a:prstGeom prst="rect">
            <a:avLst/>
          </a:prstGeom>
        </p:spPr>
        <p:txBody>
          <a:bodyPr lIns="0" tIns="0" rIns="0" bIns="0" rtlCol="0" anchor="t">
            <a:spAutoFit/>
          </a:bodyPr>
          <a:lstStyle/>
          <a:p>
            <a:pPr marL="949964" lvl="1" indent="-474982" algn="l">
              <a:lnSpc>
                <a:spcPts val="6160"/>
              </a:lnSpc>
              <a:buFont typeface="Arial"/>
              <a:buChar char="•"/>
            </a:pPr>
            <a:r>
              <a:rPr lang="en-US" sz="4400" dirty="0" err="1">
                <a:solidFill>
                  <a:srgbClr val="000000"/>
                </a:solidFill>
                <a:latin typeface="Arimo"/>
                <a:ea typeface="Arimo"/>
                <a:cs typeface="Arimo"/>
                <a:sym typeface="Arimo"/>
              </a:rPr>
              <a:t>Mennesker</a:t>
            </a:r>
            <a:r>
              <a:rPr lang="en-US" sz="4400" dirty="0">
                <a:solidFill>
                  <a:srgbClr val="000000"/>
                </a:solidFill>
                <a:latin typeface="Arimo"/>
                <a:ea typeface="Arimo"/>
                <a:cs typeface="Arimo"/>
                <a:sym typeface="Arimo"/>
              </a:rPr>
              <a:t> med </a:t>
            </a:r>
            <a:r>
              <a:rPr lang="en-US" sz="4400" dirty="0" err="1">
                <a:solidFill>
                  <a:srgbClr val="000000"/>
                </a:solidFill>
                <a:latin typeface="Arimo"/>
                <a:ea typeface="Arimo"/>
                <a:cs typeface="Arimo"/>
                <a:sym typeface="Arimo"/>
              </a:rPr>
              <a:t>kjønnsdysfori</a:t>
            </a:r>
            <a:r>
              <a:rPr lang="en-US" sz="4400" dirty="0">
                <a:solidFill>
                  <a:srgbClr val="000000"/>
                </a:solidFill>
                <a:latin typeface="Arimo"/>
                <a:ea typeface="Arimo"/>
                <a:cs typeface="Arimo"/>
                <a:sym typeface="Arimo"/>
              </a:rPr>
              <a:t> </a:t>
            </a:r>
            <a:r>
              <a:rPr lang="en-US" sz="4400" dirty="0" err="1">
                <a:solidFill>
                  <a:srgbClr val="000000"/>
                </a:solidFill>
                <a:latin typeface="Arimo"/>
                <a:ea typeface="Arimo"/>
                <a:cs typeface="Arimo"/>
                <a:sym typeface="Arimo"/>
              </a:rPr>
              <a:t>kan</a:t>
            </a:r>
            <a:r>
              <a:rPr lang="en-US" sz="4400" dirty="0">
                <a:solidFill>
                  <a:srgbClr val="000000"/>
                </a:solidFill>
                <a:latin typeface="Arimo"/>
                <a:ea typeface="Arimo"/>
                <a:cs typeface="Arimo"/>
                <a:sym typeface="Arimo"/>
              </a:rPr>
              <a:t> ha </a:t>
            </a:r>
            <a:r>
              <a:rPr lang="en-US" sz="4400" dirty="0" err="1">
                <a:solidFill>
                  <a:srgbClr val="000000"/>
                </a:solidFill>
                <a:latin typeface="Arimo"/>
                <a:ea typeface="Arimo"/>
                <a:cs typeface="Arimo"/>
                <a:sym typeface="Arimo"/>
              </a:rPr>
              <a:t>behov</a:t>
            </a:r>
            <a:r>
              <a:rPr lang="en-US" sz="4400" dirty="0">
                <a:solidFill>
                  <a:srgbClr val="000000"/>
                </a:solidFill>
                <a:latin typeface="Arimo"/>
                <a:ea typeface="Arimo"/>
                <a:cs typeface="Arimo"/>
                <a:sym typeface="Arimo"/>
              </a:rPr>
              <a:t> for å </a:t>
            </a:r>
            <a:r>
              <a:rPr lang="en-US" sz="4400" dirty="0" err="1">
                <a:solidFill>
                  <a:srgbClr val="000000"/>
                </a:solidFill>
                <a:latin typeface="Arimo"/>
                <a:ea typeface="Arimo"/>
                <a:cs typeface="Arimo"/>
                <a:sym typeface="Arimo"/>
              </a:rPr>
              <a:t>snakke</a:t>
            </a:r>
            <a:r>
              <a:rPr lang="en-US" sz="4400" dirty="0">
                <a:solidFill>
                  <a:srgbClr val="000000"/>
                </a:solidFill>
                <a:latin typeface="Arimo"/>
                <a:ea typeface="Arimo"/>
                <a:cs typeface="Arimo"/>
                <a:sym typeface="Arimo"/>
              </a:rPr>
              <a:t> med </a:t>
            </a:r>
            <a:r>
              <a:rPr lang="en-US" sz="4400" dirty="0" err="1">
                <a:solidFill>
                  <a:srgbClr val="000000"/>
                </a:solidFill>
                <a:latin typeface="Arimo"/>
                <a:ea typeface="Arimo"/>
                <a:cs typeface="Arimo"/>
                <a:sym typeface="Arimo"/>
              </a:rPr>
              <a:t>noen</a:t>
            </a:r>
            <a:r>
              <a:rPr lang="en-US" sz="4400" dirty="0">
                <a:solidFill>
                  <a:srgbClr val="000000"/>
                </a:solidFill>
                <a:latin typeface="Arimo"/>
                <a:ea typeface="Arimo"/>
                <a:cs typeface="Arimo"/>
                <a:sym typeface="Arimo"/>
              </a:rPr>
              <a:t> om det </a:t>
            </a:r>
            <a:r>
              <a:rPr lang="en-US" sz="4400" dirty="0" err="1">
                <a:solidFill>
                  <a:srgbClr val="000000"/>
                </a:solidFill>
                <a:latin typeface="Arimo"/>
                <a:ea typeface="Arimo"/>
                <a:cs typeface="Arimo"/>
                <a:sym typeface="Arimo"/>
              </a:rPr>
              <a:t>som</a:t>
            </a:r>
            <a:r>
              <a:rPr lang="en-US" sz="4400" dirty="0">
                <a:solidFill>
                  <a:srgbClr val="000000"/>
                </a:solidFill>
                <a:latin typeface="Arimo"/>
                <a:ea typeface="Arimo"/>
                <a:cs typeface="Arimo"/>
                <a:sym typeface="Arimo"/>
              </a:rPr>
              <a:t> er </a:t>
            </a:r>
            <a:r>
              <a:rPr lang="en-US" sz="4400" dirty="0" err="1">
                <a:solidFill>
                  <a:srgbClr val="000000"/>
                </a:solidFill>
                <a:latin typeface="Arimo"/>
                <a:ea typeface="Arimo"/>
                <a:cs typeface="Arimo"/>
                <a:sym typeface="Arimo"/>
              </a:rPr>
              <a:t>vanskelig</a:t>
            </a:r>
            <a:r>
              <a:rPr lang="en-US" sz="4400" dirty="0">
                <a:solidFill>
                  <a:srgbClr val="000000"/>
                </a:solidFill>
                <a:latin typeface="Arimo"/>
                <a:ea typeface="Arimo"/>
                <a:cs typeface="Arimo"/>
                <a:sym typeface="Arimo"/>
              </a:rPr>
              <a:t>.</a:t>
            </a:r>
          </a:p>
          <a:p>
            <a:pPr marL="949964" lvl="1" indent="-474982" algn="l">
              <a:lnSpc>
                <a:spcPts val="6160"/>
              </a:lnSpc>
              <a:buFont typeface="Arial"/>
              <a:buChar char="•"/>
            </a:pPr>
            <a:r>
              <a:rPr lang="en-US" sz="4400" dirty="0">
                <a:solidFill>
                  <a:srgbClr val="000000"/>
                </a:solidFill>
                <a:latin typeface="Arimo"/>
                <a:ea typeface="Arimo"/>
                <a:cs typeface="Arimo"/>
                <a:sym typeface="Arimo"/>
              </a:rPr>
              <a:t>De </a:t>
            </a:r>
            <a:r>
              <a:rPr lang="en-US" sz="4400" dirty="0" err="1">
                <a:solidFill>
                  <a:srgbClr val="000000"/>
                </a:solidFill>
                <a:latin typeface="Arimo"/>
                <a:ea typeface="Arimo"/>
                <a:cs typeface="Arimo"/>
                <a:sym typeface="Arimo"/>
              </a:rPr>
              <a:t>må</a:t>
            </a:r>
            <a:r>
              <a:rPr lang="en-US" sz="4400" dirty="0">
                <a:solidFill>
                  <a:srgbClr val="000000"/>
                </a:solidFill>
                <a:latin typeface="Arimo"/>
                <a:ea typeface="Arimo"/>
                <a:cs typeface="Arimo"/>
                <a:sym typeface="Arimo"/>
              </a:rPr>
              <a:t> </a:t>
            </a:r>
            <a:r>
              <a:rPr lang="en-US" sz="4400" dirty="0" err="1">
                <a:solidFill>
                  <a:srgbClr val="000000"/>
                </a:solidFill>
                <a:latin typeface="Arimo"/>
                <a:ea typeface="Arimo"/>
                <a:cs typeface="Arimo"/>
                <a:sym typeface="Arimo"/>
              </a:rPr>
              <a:t>møtes</a:t>
            </a:r>
            <a:r>
              <a:rPr lang="en-US" sz="4400" dirty="0">
                <a:solidFill>
                  <a:srgbClr val="000000"/>
                </a:solidFill>
                <a:latin typeface="Arimo"/>
                <a:ea typeface="Arimo"/>
                <a:cs typeface="Arimo"/>
                <a:sym typeface="Arimo"/>
              </a:rPr>
              <a:t> med </a:t>
            </a:r>
            <a:r>
              <a:rPr lang="en-US" sz="4400" dirty="0" err="1">
                <a:solidFill>
                  <a:srgbClr val="000000"/>
                </a:solidFill>
                <a:latin typeface="Arimo"/>
                <a:ea typeface="Arimo"/>
                <a:cs typeface="Arimo"/>
                <a:sym typeface="Arimo"/>
              </a:rPr>
              <a:t>kjærlighet</a:t>
            </a:r>
            <a:r>
              <a:rPr lang="en-US" sz="4400" dirty="0">
                <a:solidFill>
                  <a:srgbClr val="000000"/>
                </a:solidFill>
                <a:latin typeface="Arimo"/>
                <a:ea typeface="Arimo"/>
                <a:cs typeface="Arimo"/>
                <a:sym typeface="Arimo"/>
              </a:rPr>
              <a:t> og </a:t>
            </a:r>
            <a:r>
              <a:rPr lang="en-US" sz="4400" dirty="0" err="1">
                <a:solidFill>
                  <a:srgbClr val="000000"/>
                </a:solidFill>
                <a:latin typeface="Arimo"/>
                <a:ea typeface="Arimo"/>
                <a:cs typeface="Arimo"/>
                <a:sym typeface="Arimo"/>
              </a:rPr>
              <a:t>respekt</a:t>
            </a:r>
            <a:r>
              <a:rPr lang="en-US" sz="4400" dirty="0">
                <a:solidFill>
                  <a:srgbClr val="000000"/>
                </a:solidFill>
                <a:latin typeface="Arimo"/>
                <a:ea typeface="Arimo"/>
                <a:cs typeface="Arimo"/>
                <a:sym typeface="Arimo"/>
              </a:rPr>
              <a:t>.</a:t>
            </a:r>
          </a:p>
          <a:p>
            <a:pPr algn="l">
              <a:lnSpc>
                <a:spcPts val="6160"/>
              </a:lnSpc>
            </a:pPr>
            <a:endParaRPr lang="en-US" sz="4400" dirty="0">
              <a:solidFill>
                <a:srgbClr val="000000"/>
              </a:solidFill>
              <a:latin typeface="Arimo"/>
              <a:ea typeface="Arimo"/>
              <a:cs typeface="Arimo"/>
              <a:sym typeface="Arim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71A9D8"/>
        </a:solidFill>
        <a:effectLst/>
      </p:bgPr>
    </p:bg>
    <p:spTree>
      <p:nvGrpSpPr>
        <p:cNvPr id="1" name=""/>
        <p:cNvGrpSpPr/>
        <p:nvPr/>
      </p:nvGrpSpPr>
      <p:grpSpPr>
        <a:xfrm>
          <a:off x="0" y="0"/>
          <a:ext cx="0" cy="0"/>
          <a:chOff x="0" y="0"/>
          <a:chExt cx="0" cy="0"/>
        </a:xfrm>
      </p:grpSpPr>
      <p:sp>
        <p:nvSpPr>
          <p:cNvPr id="2" name="Freeform 2"/>
          <p:cNvSpPr/>
          <p:nvPr/>
        </p:nvSpPr>
        <p:spPr>
          <a:xfrm>
            <a:off x="2603339" y="1851779"/>
            <a:ext cx="13081321" cy="8051224"/>
          </a:xfrm>
          <a:custGeom>
            <a:avLst/>
            <a:gdLst/>
            <a:ahLst/>
            <a:cxnLst/>
            <a:rect l="l" t="t" r="r" b="b"/>
            <a:pathLst>
              <a:path w="13081321" h="8051224">
                <a:moveTo>
                  <a:pt x="0" y="0"/>
                </a:moveTo>
                <a:lnTo>
                  <a:pt x="13081322" y="0"/>
                </a:lnTo>
                <a:lnTo>
                  <a:pt x="13081322" y="8051223"/>
                </a:lnTo>
                <a:lnTo>
                  <a:pt x="0" y="8051223"/>
                </a:lnTo>
                <a:lnTo>
                  <a:pt x="0" y="0"/>
                </a:lnTo>
                <a:close/>
              </a:path>
            </a:pathLst>
          </a:custGeom>
          <a:blipFill>
            <a:blip r:embed="rId3"/>
            <a:stretch>
              <a:fillRect/>
            </a:stretch>
          </a:blipFill>
        </p:spPr>
        <p:txBody>
          <a:bodyPr/>
          <a:lstStyle/>
          <a:p>
            <a:endParaRPr lang="nb-NO"/>
          </a:p>
        </p:txBody>
      </p:sp>
      <p:sp>
        <p:nvSpPr>
          <p:cNvPr id="3" name="TextBox 3"/>
          <p:cNvSpPr txBox="1"/>
          <p:nvPr/>
        </p:nvSpPr>
        <p:spPr>
          <a:xfrm>
            <a:off x="634084" y="495941"/>
            <a:ext cx="17019832" cy="998207"/>
          </a:xfrm>
          <a:prstGeom prst="rect">
            <a:avLst/>
          </a:prstGeom>
        </p:spPr>
        <p:txBody>
          <a:bodyPr lIns="0" tIns="0" rIns="0" bIns="0" rtlCol="0" anchor="t">
            <a:spAutoFit/>
          </a:bodyPr>
          <a:lstStyle/>
          <a:p>
            <a:pPr algn="ctr">
              <a:lnSpc>
                <a:spcPts val="7980"/>
              </a:lnSpc>
            </a:pPr>
            <a:r>
              <a:rPr lang="en-US" sz="5700" b="1">
                <a:solidFill>
                  <a:srgbClr val="000000"/>
                </a:solidFill>
                <a:latin typeface="Arimo Bold"/>
                <a:ea typeface="Arimo Bold"/>
                <a:cs typeface="Arimo Bold"/>
                <a:sym typeface="Arimo Bold"/>
              </a:rPr>
              <a:t>Mange flere opplever kjønnsdysfori i dag enn før</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ECD7D"/>
        </a:solidFill>
        <a:effectLst/>
      </p:bgPr>
    </p:bg>
    <p:spTree>
      <p:nvGrpSpPr>
        <p:cNvPr id="1" name=""/>
        <p:cNvGrpSpPr/>
        <p:nvPr/>
      </p:nvGrpSpPr>
      <p:grpSpPr>
        <a:xfrm>
          <a:off x="0" y="0"/>
          <a:ext cx="0" cy="0"/>
          <a:chOff x="0" y="0"/>
          <a:chExt cx="0" cy="0"/>
        </a:xfrm>
      </p:grpSpPr>
      <p:sp>
        <p:nvSpPr>
          <p:cNvPr id="2" name="Freeform 2"/>
          <p:cNvSpPr/>
          <p:nvPr/>
        </p:nvSpPr>
        <p:spPr>
          <a:xfrm>
            <a:off x="639872" y="312614"/>
            <a:ext cx="17008256" cy="3337870"/>
          </a:xfrm>
          <a:custGeom>
            <a:avLst/>
            <a:gdLst/>
            <a:ahLst/>
            <a:cxnLst/>
            <a:rect l="l" t="t" r="r" b="b"/>
            <a:pathLst>
              <a:path w="17008256" h="3337870">
                <a:moveTo>
                  <a:pt x="0" y="0"/>
                </a:moveTo>
                <a:lnTo>
                  <a:pt x="17008256" y="0"/>
                </a:lnTo>
                <a:lnTo>
                  <a:pt x="17008256" y="3337870"/>
                </a:lnTo>
                <a:lnTo>
                  <a:pt x="0" y="333787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nb-NO"/>
          </a:p>
        </p:txBody>
      </p:sp>
      <p:sp>
        <p:nvSpPr>
          <p:cNvPr id="3" name="Freeform 3"/>
          <p:cNvSpPr/>
          <p:nvPr/>
        </p:nvSpPr>
        <p:spPr>
          <a:xfrm>
            <a:off x="413326" y="8696437"/>
            <a:ext cx="1267323" cy="1225846"/>
          </a:xfrm>
          <a:custGeom>
            <a:avLst/>
            <a:gdLst/>
            <a:ahLst/>
            <a:cxnLst/>
            <a:rect l="l" t="t" r="r" b="b"/>
            <a:pathLst>
              <a:path w="1267323" h="1225846">
                <a:moveTo>
                  <a:pt x="0" y="0"/>
                </a:moveTo>
                <a:lnTo>
                  <a:pt x="1267322" y="0"/>
                </a:lnTo>
                <a:lnTo>
                  <a:pt x="1267322" y="1225847"/>
                </a:lnTo>
                <a:lnTo>
                  <a:pt x="0" y="122584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nb-NO" dirty="0"/>
          </a:p>
        </p:txBody>
      </p:sp>
      <p:sp>
        <p:nvSpPr>
          <p:cNvPr id="4" name="Freeform 4"/>
          <p:cNvSpPr/>
          <p:nvPr/>
        </p:nvSpPr>
        <p:spPr>
          <a:xfrm>
            <a:off x="480941" y="4500707"/>
            <a:ext cx="998300" cy="1089550"/>
          </a:xfrm>
          <a:custGeom>
            <a:avLst/>
            <a:gdLst/>
            <a:ahLst/>
            <a:cxnLst/>
            <a:rect l="l" t="t" r="r" b="b"/>
            <a:pathLst>
              <a:path w="998300" h="1089550">
                <a:moveTo>
                  <a:pt x="0" y="0"/>
                </a:moveTo>
                <a:lnTo>
                  <a:pt x="998300" y="0"/>
                </a:lnTo>
                <a:lnTo>
                  <a:pt x="998300" y="1089549"/>
                </a:lnTo>
                <a:lnTo>
                  <a:pt x="0" y="108954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nb-NO"/>
          </a:p>
        </p:txBody>
      </p:sp>
      <p:grpSp>
        <p:nvGrpSpPr>
          <p:cNvPr id="5" name="Group 5"/>
          <p:cNvGrpSpPr/>
          <p:nvPr/>
        </p:nvGrpSpPr>
        <p:grpSpPr>
          <a:xfrm>
            <a:off x="1988772" y="8767689"/>
            <a:ext cx="15797000" cy="1154594"/>
            <a:chOff x="0" y="0"/>
            <a:chExt cx="4160527" cy="304091"/>
          </a:xfrm>
        </p:grpSpPr>
        <p:sp>
          <p:nvSpPr>
            <p:cNvPr id="6" name="Freeform 6"/>
            <p:cNvSpPr/>
            <p:nvPr/>
          </p:nvSpPr>
          <p:spPr>
            <a:xfrm>
              <a:off x="0" y="0"/>
              <a:ext cx="4160527" cy="304091"/>
            </a:xfrm>
            <a:custGeom>
              <a:avLst/>
              <a:gdLst/>
              <a:ahLst/>
              <a:cxnLst/>
              <a:rect l="l" t="t" r="r" b="b"/>
              <a:pathLst>
                <a:path w="4160527" h="304091">
                  <a:moveTo>
                    <a:pt x="24994" y="0"/>
                  </a:moveTo>
                  <a:lnTo>
                    <a:pt x="4135532" y="0"/>
                  </a:lnTo>
                  <a:cubicBezTo>
                    <a:pt x="4142161" y="0"/>
                    <a:pt x="4148518" y="2633"/>
                    <a:pt x="4153206" y="7321"/>
                  </a:cubicBezTo>
                  <a:cubicBezTo>
                    <a:pt x="4157893" y="12008"/>
                    <a:pt x="4160527" y="18366"/>
                    <a:pt x="4160527" y="24994"/>
                  </a:cubicBezTo>
                  <a:lnTo>
                    <a:pt x="4160527" y="279096"/>
                  </a:lnTo>
                  <a:cubicBezTo>
                    <a:pt x="4160527" y="285725"/>
                    <a:pt x="4157893" y="292083"/>
                    <a:pt x="4153206" y="296770"/>
                  </a:cubicBezTo>
                  <a:cubicBezTo>
                    <a:pt x="4148518" y="301457"/>
                    <a:pt x="4142161" y="304091"/>
                    <a:pt x="4135532" y="304091"/>
                  </a:cubicBezTo>
                  <a:lnTo>
                    <a:pt x="24994" y="304091"/>
                  </a:lnTo>
                  <a:cubicBezTo>
                    <a:pt x="18366" y="304091"/>
                    <a:pt x="12008" y="301457"/>
                    <a:pt x="7321" y="296770"/>
                  </a:cubicBezTo>
                  <a:cubicBezTo>
                    <a:pt x="2633" y="292083"/>
                    <a:pt x="0" y="285725"/>
                    <a:pt x="0" y="279096"/>
                  </a:cubicBezTo>
                  <a:lnTo>
                    <a:pt x="0" y="24994"/>
                  </a:lnTo>
                  <a:cubicBezTo>
                    <a:pt x="0" y="18366"/>
                    <a:pt x="2633" y="12008"/>
                    <a:pt x="7321" y="7321"/>
                  </a:cubicBezTo>
                  <a:cubicBezTo>
                    <a:pt x="12008" y="2633"/>
                    <a:pt x="18366" y="0"/>
                    <a:pt x="24994" y="0"/>
                  </a:cubicBezTo>
                  <a:close/>
                </a:path>
              </a:pathLst>
            </a:custGeom>
            <a:solidFill>
              <a:srgbClr val="FCF6DB"/>
            </a:solidFill>
          </p:spPr>
          <p:txBody>
            <a:bodyPr/>
            <a:lstStyle/>
            <a:p>
              <a:endParaRPr lang="nb-NO"/>
            </a:p>
          </p:txBody>
        </p:sp>
        <p:sp>
          <p:nvSpPr>
            <p:cNvPr id="7" name="TextBox 7"/>
            <p:cNvSpPr txBox="1"/>
            <p:nvPr/>
          </p:nvSpPr>
          <p:spPr>
            <a:xfrm>
              <a:off x="0" y="-47625"/>
              <a:ext cx="4160527" cy="351716"/>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680648" y="6175625"/>
            <a:ext cx="15967480" cy="1227423"/>
            <a:chOff x="0" y="0"/>
            <a:chExt cx="4205427" cy="323272"/>
          </a:xfrm>
        </p:grpSpPr>
        <p:sp>
          <p:nvSpPr>
            <p:cNvPr id="9" name="Freeform 9"/>
            <p:cNvSpPr/>
            <p:nvPr/>
          </p:nvSpPr>
          <p:spPr>
            <a:xfrm>
              <a:off x="0" y="0"/>
              <a:ext cx="4205427" cy="323272"/>
            </a:xfrm>
            <a:custGeom>
              <a:avLst/>
              <a:gdLst/>
              <a:ahLst/>
              <a:cxnLst/>
              <a:rect l="l" t="t" r="r" b="b"/>
              <a:pathLst>
                <a:path w="4205427" h="323272">
                  <a:moveTo>
                    <a:pt x="24728" y="0"/>
                  </a:moveTo>
                  <a:lnTo>
                    <a:pt x="4180699" y="0"/>
                  </a:lnTo>
                  <a:cubicBezTo>
                    <a:pt x="4187257" y="0"/>
                    <a:pt x="4193547" y="2605"/>
                    <a:pt x="4198184" y="7243"/>
                  </a:cubicBezTo>
                  <a:cubicBezTo>
                    <a:pt x="4202821" y="11880"/>
                    <a:pt x="4205427" y="18169"/>
                    <a:pt x="4205427" y="24728"/>
                  </a:cubicBezTo>
                  <a:lnTo>
                    <a:pt x="4205427" y="298544"/>
                  </a:lnTo>
                  <a:cubicBezTo>
                    <a:pt x="4205427" y="312201"/>
                    <a:pt x="4194356" y="323272"/>
                    <a:pt x="4180699" y="323272"/>
                  </a:cubicBezTo>
                  <a:lnTo>
                    <a:pt x="24728" y="323272"/>
                  </a:lnTo>
                  <a:cubicBezTo>
                    <a:pt x="18169" y="323272"/>
                    <a:pt x="11880" y="320667"/>
                    <a:pt x="7243" y="316029"/>
                  </a:cubicBezTo>
                  <a:cubicBezTo>
                    <a:pt x="2605" y="311392"/>
                    <a:pt x="0" y="305103"/>
                    <a:pt x="0" y="298544"/>
                  </a:cubicBezTo>
                  <a:lnTo>
                    <a:pt x="0" y="24728"/>
                  </a:lnTo>
                  <a:cubicBezTo>
                    <a:pt x="0" y="18169"/>
                    <a:pt x="2605" y="11880"/>
                    <a:pt x="7243" y="7243"/>
                  </a:cubicBezTo>
                  <a:cubicBezTo>
                    <a:pt x="11880" y="2605"/>
                    <a:pt x="18169" y="0"/>
                    <a:pt x="24728" y="0"/>
                  </a:cubicBezTo>
                  <a:close/>
                </a:path>
              </a:pathLst>
            </a:custGeom>
            <a:solidFill>
              <a:srgbClr val="FCF6DB"/>
            </a:solidFill>
          </p:spPr>
          <p:txBody>
            <a:bodyPr/>
            <a:lstStyle/>
            <a:p>
              <a:endParaRPr lang="nb-NO"/>
            </a:p>
          </p:txBody>
        </p:sp>
        <p:sp>
          <p:nvSpPr>
            <p:cNvPr id="10" name="TextBox 10"/>
            <p:cNvSpPr txBox="1"/>
            <p:nvPr/>
          </p:nvSpPr>
          <p:spPr>
            <a:xfrm>
              <a:off x="0" y="-47625"/>
              <a:ext cx="4205427" cy="370897"/>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1680648" y="4500707"/>
            <a:ext cx="15967480" cy="1289830"/>
            <a:chOff x="0" y="0"/>
            <a:chExt cx="4205427" cy="339708"/>
          </a:xfrm>
        </p:grpSpPr>
        <p:sp>
          <p:nvSpPr>
            <p:cNvPr id="12" name="Freeform 12"/>
            <p:cNvSpPr/>
            <p:nvPr/>
          </p:nvSpPr>
          <p:spPr>
            <a:xfrm>
              <a:off x="0" y="0"/>
              <a:ext cx="4205427" cy="339708"/>
            </a:xfrm>
            <a:custGeom>
              <a:avLst/>
              <a:gdLst/>
              <a:ahLst/>
              <a:cxnLst/>
              <a:rect l="l" t="t" r="r" b="b"/>
              <a:pathLst>
                <a:path w="4205427" h="339708">
                  <a:moveTo>
                    <a:pt x="24728" y="0"/>
                  </a:moveTo>
                  <a:lnTo>
                    <a:pt x="4180699" y="0"/>
                  </a:lnTo>
                  <a:cubicBezTo>
                    <a:pt x="4187257" y="0"/>
                    <a:pt x="4193547" y="2605"/>
                    <a:pt x="4198184" y="7243"/>
                  </a:cubicBezTo>
                  <a:cubicBezTo>
                    <a:pt x="4202821" y="11880"/>
                    <a:pt x="4205427" y="18169"/>
                    <a:pt x="4205427" y="24728"/>
                  </a:cubicBezTo>
                  <a:lnTo>
                    <a:pt x="4205427" y="314981"/>
                  </a:lnTo>
                  <a:cubicBezTo>
                    <a:pt x="4205427" y="321539"/>
                    <a:pt x="4202821" y="327828"/>
                    <a:pt x="4198184" y="332466"/>
                  </a:cubicBezTo>
                  <a:cubicBezTo>
                    <a:pt x="4193547" y="337103"/>
                    <a:pt x="4187257" y="339708"/>
                    <a:pt x="4180699" y="339708"/>
                  </a:cubicBezTo>
                  <a:lnTo>
                    <a:pt x="24728" y="339708"/>
                  </a:lnTo>
                  <a:cubicBezTo>
                    <a:pt x="18169" y="339708"/>
                    <a:pt x="11880" y="337103"/>
                    <a:pt x="7243" y="332466"/>
                  </a:cubicBezTo>
                  <a:cubicBezTo>
                    <a:pt x="2605" y="327828"/>
                    <a:pt x="0" y="321539"/>
                    <a:pt x="0" y="314981"/>
                  </a:cubicBezTo>
                  <a:lnTo>
                    <a:pt x="0" y="24728"/>
                  </a:lnTo>
                  <a:cubicBezTo>
                    <a:pt x="0" y="18169"/>
                    <a:pt x="2605" y="11880"/>
                    <a:pt x="7243" y="7243"/>
                  </a:cubicBezTo>
                  <a:cubicBezTo>
                    <a:pt x="11880" y="2605"/>
                    <a:pt x="18169" y="0"/>
                    <a:pt x="24728" y="0"/>
                  </a:cubicBezTo>
                  <a:close/>
                </a:path>
              </a:pathLst>
            </a:custGeom>
            <a:solidFill>
              <a:srgbClr val="FCF6DB"/>
            </a:solidFill>
          </p:spPr>
          <p:txBody>
            <a:bodyPr/>
            <a:lstStyle/>
            <a:p>
              <a:endParaRPr lang="nb-NO"/>
            </a:p>
          </p:txBody>
        </p:sp>
        <p:sp>
          <p:nvSpPr>
            <p:cNvPr id="13" name="TextBox 13"/>
            <p:cNvSpPr txBox="1"/>
            <p:nvPr/>
          </p:nvSpPr>
          <p:spPr>
            <a:xfrm>
              <a:off x="0" y="-47625"/>
              <a:ext cx="4205427" cy="387333"/>
            </a:xfrm>
            <a:prstGeom prst="rect">
              <a:avLst/>
            </a:prstGeom>
          </p:spPr>
          <p:txBody>
            <a:bodyPr lIns="50800" tIns="50800" rIns="50800" bIns="50800" rtlCol="0" anchor="ctr"/>
            <a:lstStyle/>
            <a:p>
              <a:pPr algn="ctr">
                <a:lnSpc>
                  <a:spcPts val="2659"/>
                </a:lnSpc>
              </a:pPr>
              <a:endParaRPr/>
            </a:p>
          </p:txBody>
        </p:sp>
      </p:grpSp>
      <p:sp>
        <p:nvSpPr>
          <p:cNvPr id="14" name="Freeform 14"/>
          <p:cNvSpPr/>
          <p:nvPr/>
        </p:nvSpPr>
        <p:spPr>
          <a:xfrm>
            <a:off x="572832" y="6079185"/>
            <a:ext cx="906409" cy="1105376"/>
          </a:xfrm>
          <a:custGeom>
            <a:avLst/>
            <a:gdLst/>
            <a:ahLst/>
            <a:cxnLst/>
            <a:rect l="l" t="t" r="r" b="b"/>
            <a:pathLst>
              <a:path w="906409" h="1105376">
                <a:moveTo>
                  <a:pt x="0" y="0"/>
                </a:moveTo>
                <a:lnTo>
                  <a:pt x="906409" y="0"/>
                </a:lnTo>
                <a:lnTo>
                  <a:pt x="906409" y="1105376"/>
                </a:lnTo>
                <a:lnTo>
                  <a:pt x="0" y="1105376"/>
                </a:lnTo>
                <a:lnTo>
                  <a:pt x="0" y="0"/>
                </a:lnTo>
                <a:close/>
              </a:path>
            </a:pathLst>
          </a:custGeom>
          <a:blipFill>
            <a:blip r:embed="rId9"/>
            <a:stretch>
              <a:fillRect/>
            </a:stretch>
          </a:blipFill>
        </p:spPr>
        <p:txBody>
          <a:bodyPr/>
          <a:lstStyle/>
          <a:p>
            <a:endParaRPr lang="nb-NO"/>
          </a:p>
        </p:txBody>
      </p:sp>
      <p:sp>
        <p:nvSpPr>
          <p:cNvPr id="15" name="TextBox 15"/>
          <p:cNvSpPr txBox="1"/>
          <p:nvPr/>
        </p:nvSpPr>
        <p:spPr>
          <a:xfrm>
            <a:off x="1479241" y="660755"/>
            <a:ext cx="15226119" cy="2470138"/>
          </a:xfrm>
          <a:prstGeom prst="rect">
            <a:avLst/>
          </a:prstGeom>
        </p:spPr>
        <p:txBody>
          <a:bodyPr lIns="0" tIns="0" rIns="0" bIns="0" rtlCol="0" anchor="t">
            <a:spAutoFit/>
          </a:bodyPr>
          <a:lstStyle/>
          <a:p>
            <a:pPr algn="ctr">
              <a:lnSpc>
                <a:spcPts val="9800"/>
              </a:lnSpc>
            </a:pPr>
            <a:r>
              <a:rPr lang="en-US" sz="7000" b="1">
                <a:solidFill>
                  <a:srgbClr val="000000"/>
                </a:solidFill>
                <a:latin typeface="Arimo Bold"/>
                <a:ea typeface="Arimo Bold"/>
                <a:cs typeface="Arimo Bold"/>
                <a:sym typeface="Arimo Bold"/>
              </a:rPr>
              <a:t>Ikke én enkel forklaring på hvorfor noen opplever kjønnsdysfori</a:t>
            </a:r>
          </a:p>
        </p:txBody>
      </p:sp>
      <p:sp>
        <p:nvSpPr>
          <p:cNvPr id="16" name="TextBox 16"/>
          <p:cNvSpPr txBox="1"/>
          <p:nvPr/>
        </p:nvSpPr>
        <p:spPr>
          <a:xfrm>
            <a:off x="2261882" y="8905554"/>
            <a:ext cx="13181848" cy="774090"/>
          </a:xfrm>
          <a:prstGeom prst="rect">
            <a:avLst/>
          </a:prstGeom>
        </p:spPr>
        <p:txBody>
          <a:bodyPr lIns="0" tIns="0" rIns="0" bIns="0" rtlCol="0" anchor="t">
            <a:spAutoFit/>
          </a:bodyPr>
          <a:lstStyle/>
          <a:p>
            <a:pPr algn="l">
              <a:lnSpc>
                <a:spcPts val="6160"/>
              </a:lnSpc>
              <a:spcBef>
                <a:spcPct val="0"/>
              </a:spcBef>
            </a:pPr>
            <a:r>
              <a:rPr lang="en-US" sz="4400" b="1" dirty="0">
                <a:solidFill>
                  <a:srgbClr val="000000"/>
                </a:solidFill>
                <a:latin typeface="Arimo Bold"/>
                <a:ea typeface="Arimo Bold"/>
                <a:cs typeface="Arimo Bold"/>
                <a:sym typeface="Arimo Bold"/>
              </a:rPr>
              <a:t>BIOLOGISK:</a:t>
            </a:r>
            <a:r>
              <a:rPr lang="en-US" sz="4400" dirty="0">
                <a:solidFill>
                  <a:srgbClr val="000000"/>
                </a:solidFill>
                <a:latin typeface="Arimo"/>
                <a:ea typeface="Arimo"/>
                <a:cs typeface="Arimo"/>
                <a:sym typeface="Arimo"/>
              </a:rPr>
              <a:t> </a:t>
            </a:r>
            <a:r>
              <a:rPr lang="en-US" sz="4400" dirty="0" err="1">
                <a:solidFill>
                  <a:srgbClr val="000000"/>
                </a:solidFill>
                <a:latin typeface="Arimo"/>
                <a:ea typeface="Arimo"/>
                <a:cs typeface="Arimo"/>
                <a:sym typeface="Arimo"/>
              </a:rPr>
              <a:t>hormonforstyrrelser</a:t>
            </a:r>
            <a:r>
              <a:rPr lang="en-US" sz="4400" dirty="0">
                <a:solidFill>
                  <a:srgbClr val="000000"/>
                </a:solidFill>
                <a:latin typeface="Arimo"/>
                <a:ea typeface="Arimo"/>
                <a:cs typeface="Arimo"/>
                <a:sym typeface="Arimo"/>
              </a:rPr>
              <a:t> </a:t>
            </a:r>
            <a:r>
              <a:rPr lang="en-US" sz="4400" dirty="0" err="1">
                <a:solidFill>
                  <a:srgbClr val="000000"/>
                </a:solidFill>
                <a:latin typeface="Arimo"/>
                <a:ea typeface="Arimo"/>
                <a:cs typeface="Arimo"/>
                <a:sym typeface="Arimo"/>
              </a:rPr>
              <a:t>på</a:t>
            </a:r>
            <a:r>
              <a:rPr lang="en-US" sz="4400" dirty="0">
                <a:solidFill>
                  <a:srgbClr val="000000"/>
                </a:solidFill>
                <a:latin typeface="Arimo"/>
                <a:ea typeface="Arimo"/>
                <a:cs typeface="Arimo"/>
                <a:sym typeface="Arimo"/>
              </a:rPr>
              <a:t> </a:t>
            </a:r>
            <a:r>
              <a:rPr lang="en-US" sz="4400" dirty="0" err="1">
                <a:solidFill>
                  <a:srgbClr val="000000"/>
                </a:solidFill>
                <a:latin typeface="Arimo"/>
                <a:ea typeface="Arimo"/>
                <a:cs typeface="Arimo"/>
                <a:sym typeface="Arimo"/>
              </a:rPr>
              <a:t>forsterstadiet</a:t>
            </a:r>
            <a:endParaRPr lang="en-US" sz="4400" dirty="0">
              <a:solidFill>
                <a:srgbClr val="000000"/>
              </a:solidFill>
              <a:latin typeface="Arimo"/>
              <a:ea typeface="Arimo"/>
              <a:cs typeface="Arimo"/>
              <a:sym typeface="Arimo"/>
            </a:endParaRPr>
          </a:p>
        </p:txBody>
      </p:sp>
      <p:sp>
        <p:nvSpPr>
          <p:cNvPr id="17" name="TextBox 17"/>
          <p:cNvSpPr txBox="1"/>
          <p:nvPr/>
        </p:nvSpPr>
        <p:spPr>
          <a:xfrm>
            <a:off x="1988772" y="6332111"/>
            <a:ext cx="14310456" cy="800153"/>
          </a:xfrm>
          <a:prstGeom prst="rect">
            <a:avLst/>
          </a:prstGeom>
        </p:spPr>
        <p:txBody>
          <a:bodyPr lIns="0" tIns="0" rIns="0" bIns="0" rtlCol="0" anchor="t">
            <a:spAutoFit/>
          </a:bodyPr>
          <a:lstStyle/>
          <a:p>
            <a:pPr algn="l">
              <a:lnSpc>
                <a:spcPts val="6300"/>
              </a:lnSpc>
              <a:spcBef>
                <a:spcPct val="0"/>
              </a:spcBef>
            </a:pPr>
            <a:r>
              <a:rPr lang="en-US" sz="4500" b="1" dirty="0">
                <a:solidFill>
                  <a:srgbClr val="000000"/>
                </a:solidFill>
                <a:latin typeface="Arimo Bold"/>
                <a:ea typeface="Arimo Bold"/>
                <a:cs typeface="Arimo Bold"/>
                <a:sym typeface="Arimo Bold"/>
              </a:rPr>
              <a:t>PSYKOLOGISK: </a:t>
            </a:r>
            <a:r>
              <a:rPr lang="en-US" sz="4500" dirty="0" err="1">
                <a:solidFill>
                  <a:srgbClr val="000000"/>
                </a:solidFill>
                <a:latin typeface="Arimo"/>
                <a:ea typeface="Arimo"/>
                <a:cs typeface="Arimo"/>
                <a:sym typeface="Arimo"/>
              </a:rPr>
              <a:t>psykiske</a:t>
            </a:r>
            <a:r>
              <a:rPr lang="en-US" sz="4500" dirty="0">
                <a:solidFill>
                  <a:srgbClr val="000000"/>
                </a:solidFill>
                <a:latin typeface="Arimo"/>
                <a:ea typeface="Arimo"/>
                <a:cs typeface="Arimo"/>
                <a:sym typeface="Arimo"/>
              </a:rPr>
              <a:t> </a:t>
            </a:r>
            <a:r>
              <a:rPr lang="en-US" sz="4500" dirty="0" err="1">
                <a:solidFill>
                  <a:srgbClr val="000000"/>
                </a:solidFill>
                <a:latin typeface="Arimo"/>
                <a:ea typeface="Arimo"/>
                <a:cs typeface="Arimo"/>
                <a:sym typeface="Arimo"/>
              </a:rPr>
              <a:t>utfordringer</a:t>
            </a:r>
            <a:r>
              <a:rPr lang="en-US" sz="4500" dirty="0">
                <a:solidFill>
                  <a:srgbClr val="000000"/>
                </a:solidFill>
                <a:latin typeface="Arimo"/>
                <a:ea typeface="Arimo"/>
                <a:cs typeface="Arimo"/>
                <a:sym typeface="Arimo"/>
              </a:rPr>
              <a:t>/</a:t>
            </a:r>
            <a:r>
              <a:rPr lang="en-US" sz="4500" dirty="0" err="1">
                <a:solidFill>
                  <a:srgbClr val="000000"/>
                </a:solidFill>
                <a:latin typeface="Arimo"/>
                <a:ea typeface="Arimo"/>
                <a:cs typeface="Arimo"/>
                <a:sym typeface="Arimo"/>
              </a:rPr>
              <a:t>traumer</a:t>
            </a:r>
            <a:endParaRPr lang="en-US" sz="4500" dirty="0">
              <a:solidFill>
                <a:srgbClr val="000000"/>
              </a:solidFill>
              <a:latin typeface="Arimo"/>
              <a:ea typeface="Arimo"/>
              <a:cs typeface="Arimo"/>
              <a:sym typeface="Arimo"/>
            </a:endParaRPr>
          </a:p>
        </p:txBody>
      </p:sp>
      <p:sp>
        <p:nvSpPr>
          <p:cNvPr id="18" name="TextBox 18"/>
          <p:cNvSpPr txBox="1"/>
          <p:nvPr/>
        </p:nvSpPr>
        <p:spPr>
          <a:xfrm>
            <a:off x="1865982" y="4704067"/>
            <a:ext cx="15596812" cy="774090"/>
          </a:xfrm>
          <a:prstGeom prst="rect">
            <a:avLst/>
          </a:prstGeom>
        </p:spPr>
        <p:txBody>
          <a:bodyPr lIns="0" tIns="0" rIns="0" bIns="0" rtlCol="0" anchor="t">
            <a:spAutoFit/>
          </a:bodyPr>
          <a:lstStyle/>
          <a:p>
            <a:pPr algn="l">
              <a:lnSpc>
                <a:spcPts val="6160"/>
              </a:lnSpc>
              <a:spcBef>
                <a:spcPct val="0"/>
              </a:spcBef>
            </a:pPr>
            <a:r>
              <a:rPr lang="en-US" sz="4400" b="1" dirty="0">
                <a:solidFill>
                  <a:srgbClr val="000000"/>
                </a:solidFill>
                <a:latin typeface="Arimo Bold"/>
                <a:ea typeface="Arimo Bold"/>
                <a:cs typeface="Arimo Bold"/>
                <a:sym typeface="Arimo Bold"/>
              </a:rPr>
              <a:t>KULTURELT: </a:t>
            </a:r>
            <a:r>
              <a:rPr lang="en-US" sz="4400" dirty="0" err="1">
                <a:solidFill>
                  <a:srgbClr val="000000"/>
                </a:solidFill>
                <a:latin typeface="Arimo"/>
                <a:ea typeface="Arimo"/>
                <a:cs typeface="Arimo"/>
                <a:sym typeface="Arimo"/>
              </a:rPr>
              <a:t>trange</a:t>
            </a:r>
            <a:r>
              <a:rPr lang="en-US" sz="4400" dirty="0">
                <a:solidFill>
                  <a:srgbClr val="000000"/>
                </a:solidFill>
                <a:latin typeface="Arimo"/>
                <a:ea typeface="Arimo"/>
                <a:cs typeface="Arimo"/>
                <a:sym typeface="Arimo"/>
              </a:rPr>
              <a:t> </a:t>
            </a:r>
            <a:r>
              <a:rPr lang="en-US" sz="4400" dirty="0" err="1">
                <a:solidFill>
                  <a:srgbClr val="000000"/>
                </a:solidFill>
                <a:latin typeface="Arimo"/>
                <a:ea typeface="Arimo"/>
                <a:cs typeface="Arimo"/>
                <a:sym typeface="Arimo"/>
              </a:rPr>
              <a:t>kjønnsroller</a:t>
            </a:r>
            <a:r>
              <a:rPr lang="en-US" sz="4400" dirty="0">
                <a:solidFill>
                  <a:srgbClr val="000000"/>
                </a:solidFill>
                <a:latin typeface="Arimo"/>
                <a:ea typeface="Arimo"/>
                <a:cs typeface="Arimo"/>
                <a:sym typeface="Arimo"/>
              </a:rPr>
              <a:t>, </a:t>
            </a:r>
            <a:r>
              <a:rPr lang="en-US" sz="4400" dirty="0" err="1">
                <a:solidFill>
                  <a:srgbClr val="000000"/>
                </a:solidFill>
                <a:latin typeface="Arimo"/>
                <a:ea typeface="Arimo"/>
                <a:cs typeface="Arimo"/>
                <a:sym typeface="Arimo"/>
              </a:rPr>
              <a:t>sosial</a:t>
            </a:r>
            <a:r>
              <a:rPr lang="en-US" sz="4400" dirty="0">
                <a:solidFill>
                  <a:srgbClr val="000000"/>
                </a:solidFill>
                <a:latin typeface="Arimo"/>
                <a:ea typeface="Arimo"/>
                <a:cs typeface="Arimo"/>
                <a:sym typeface="Arimo"/>
              </a:rPr>
              <a:t> </a:t>
            </a:r>
            <a:r>
              <a:rPr lang="en-US" sz="4400" dirty="0" err="1">
                <a:solidFill>
                  <a:srgbClr val="000000"/>
                </a:solidFill>
                <a:latin typeface="Arimo"/>
                <a:ea typeface="Arimo"/>
                <a:cs typeface="Arimo"/>
                <a:sym typeface="Arimo"/>
              </a:rPr>
              <a:t>smitte</a:t>
            </a:r>
            <a:r>
              <a:rPr lang="en-US" sz="4400" dirty="0">
                <a:solidFill>
                  <a:srgbClr val="000000"/>
                </a:solidFill>
                <a:latin typeface="Arimo"/>
                <a:ea typeface="Arimo"/>
                <a:cs typeface="Arimo"/>
                <a:sym typeface="Arimo"/>
              </a:rPr>
              <a:t>/</a:t>
            </a:r>
            <a:r>
              <a:rPr lang="en-US" sz="4400" dirty="0" err="1">
                <a:solidFill>
                  <a:srgbClr val="000000"/>
                </a:solidFill>
                <a:latin typeface="Arimo"/>
                <a:ea typeface="Arimo"/>
                <a:cs typeface="Arimo"/>
                <a:sym typeface="Arimo"/>
              </a:rPr>
              <a:t>rollemodeller</a:t>
            </a:r>
            <a:r>
              <a:rPr lang="en-US" sz="4400" dirty="0">
                <a:solidFill>
                  <a:srgbClr val="000000"/>
                </a:solidFill>
                <a:latin typeface="Arimo"/>
                <a:ea typeface="Arimo"/>
                <a:cs typeface="Arimo"/>
                <a:sym typeface="Arimo"/>
              </a:rPr>
              <a:t> </a:t>
            </a:r>
          </a:p>
        </p:txBody>
      </p:sp>
      <p:sp>
        <p:nvSpPr>
          <p:cNvPr id="19" name="AutoShape 19"/>
          <p:cNvSpPr/>
          <p:nvPr/>
        </p:nvSpPr>
        <p:spPr>
          <a:xfrm>
            <a:off x="5715000" y="8115300"/>
            <a:ext cx="6492240" cy="0"/>
          </a:xfrm>
          <a:prstGeom prst="line">
            <a:avLst/>
          </a:prstGeom>
          <a:ln w="38100" cap="flat">
            <a:solidFill>
              <a:srgbClr val="000000"/>
            </a:solidFill>
            <a:prstDash val="solid"/>
            <a:headEnd type="none" w="sm" len="sm"/>
            <a:tailEnd type="none" w="sm" len="sm"/>
          </a:ln>
        </p:spPr>
        <p:txBody>
          <a:bodyPr/>
          <a:lstStyle/>
          <a:p>
            <a:endParaRPr lang="nb-NO"/>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4" grpId="0" animBg="1"/>
      <p:bldP spid="16" grpId="0"/>
      <p:bldP spid="17" grpId="0"/>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71A9D8"/>
        </a:solidFill>
        <a:effectLst/>
      </p:bgPr>
    </p:bg>
    <p:spTree>
      <p:nvGrpSpPr>
        <p:cNvPr id="1" name=""/>
        <p:cNvGrpSpPr/>
        <p:nvPr/>
      </p:nvGrpSpPr>
      <p:grpSpPr>
        <a:xfrm>
          <a:off x="0" y="0"/>
          <a:ext cx="0" cy="0"/>
          <a:chOff x="0" y="0"/>
          <a:chExt cx="0" cy="0"/>
        </a:xfrm>
      </p:grpSpPr>
      <p:sp>
        <p:nvSpPr>
          <p:cNvPr id="2" name="Freeform 2"/>
          <p:cNvSpPr/>
          <p:nvPr/>
        </p:nvSpPr>
        <p:spPr>
          <a:xfrm>
            <a:off x="663613" y="366086"/>
            <a:ext cx="17008256" cy="3337870"/>
          </a:xfrm>
          <a:custGeom>
            <a:avLst/>
            <a:gdLst/>
            <a:ahLst/>
            <a:cxnLst/>
            <a:rect l="l" t="t" r="r" b="b"/>
            <a:pathLst>
              <a:path w="17008256" h="3337870">
                <a:moveTo>
                  <a:pt x="0" y="0"/>
                </a:moveTo>
                <a:lnTo>
                  <a:pt x="17008255" y="0"/>
                </a:lnTo>
                <a:lnTo>
                  <a:pt x="17008255" y="3337870"/>
                </a:lnTo>
                <a:lnTo>
                  <a:pt x="0" y="333787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nb-NO"/>
          </a:p>
        </p:txBody>
      </p:sp>
      <p:sp>
        <p:nvSpPr>
          <p:cNvPr id="3" name="Freeform 3"/>
          <p:cNvSpPr/>
          <p:nvPr/>
        </p:nvSpPr>
        <p:spPr>
          <a:xfrm>
            <a:off x="235532" y="3725665"/>
            <a:ext cx="8932209" cy="5973415"/>
          </a:xfrm>
          <a:custGeom>
            <a:avLst/>
            <a:gdLst/>
            <a:ahLst/>
            <a:cxnLst/>
            <a:rect l="l" t="t" r="r" b="b"/>
            <a:pathLst>
              <a:path w="8932209" h="5973415">
                <a:moveTo>
                  <a:pt x="0" y="0"/>
                </a:moveTo>
                <a:lnTo>
                  <a:pt x="8932209" y="0"/>
                </a:lnTo>
                <a:lnTo>
                  <a:pt x="8932209" y="5973415"/>
                </a:lnTo>
                <a:lnTo>
                  <a:pt x="0" y="5973415"/>
                </a:lnTo>
                <a:lnTo>
                  <a:pt x="0" y="0"/>
                </a:lnTo>
                <a:close/>
              </a:path>
            </a:pathLst>
          </a:custGeom>
          <a:blipFill>
            <a:blip r:embed="rId5"/>
            <a:stretch>
              <a:fillRect/>
            </a:stretch>
          </a:blipFill>
        </p:spPr>
        <p:txBody>
          <a:bodyPr/>
          <a:lstStyle/>
          <a:p>
            <a:endParaRPr lang="nb-NO"/>
          </a:p>
        </p:txBody>
      </p:sp>
      <p:sp>
        <p:nvSpPr>
          <p:cNvPr id="4" name="TextBox 4"/>
          <p:cNvSpPr txBox="1"/>
          <p:nvPr/>
        </p:nvSpPr>
        <p:spPr>
          <a:xfrm>
            <a:off x="1004959" y="706270"/>
            <a:ext cx="16278081" cy="2352702"/>
          </a:xfrm>
          <a:prstGeom prst="rect">
            <a:avLst/>
          </a:prstGeom>
        </p:spPr>
        <p:txBody>
          <a:bodyPr lIns="0" tIns="0" rIns="0" bIns="0" rtlCol="0" anchor="t">
            <a:spAutoFit/>
          </a:bodyPr>
          <a:lstStyle/>
          <a:p>
            <a:pPr algn="ctr">
              <a:lnSpc>
                <a:spcPts val="18898"/>
              </a:lnSpc>
            </a:pPr>
            <a:r>
              <a:rPr lang="en-US" sz="13498" b="1">
                <a:solidFill>
                  <a:srgbClr val="000000"/>
                </a:solidFill>
                <a:latin typeface="Arimo Bold"/>
                <a:ea typeface="Arimo Bold"/>
                <a:cs typeface="Arimo Bold"/>
                <a:sym typeface="Arimo Bold"/>
              </a:rPr>
              <a:t>Transpersoner</a:t>
            </a:r>
          </a:p>
        </p:txBody>
      </p:sp>
      <p:sp>
        <p:nvSpPr>
          <p:cNvPr id="5" name="TextBox 5"/>
          <p:cNvSpPr txBox="1"/>
          <p:nvPr/>
        </p:nvSpPr>
        <p:spPr>
          <a:xfrm>
            <a:off x="9319106" y="3608706"/>
            <a:ext cx="8352763" cy="5649594"/>
          </a:xfrm>
          <a:prstGeom prst="rect">
            <a:avLst/>
          </a:prstGeom>
        </p:spPr>
        <p:txBody>
          <a:bodyPr lIns="0" tIns="0" rIns="0" bIns="0" rtlCol="0" anchor="t">
            <a:spAutoFit/>
          </a:bodyPr>
          <a:lstStyle/>
          <a:p>
            <a:pPr algn="l">
              <a:lnSpc>
                <a:spcPts val="4620"/>
              </a:lnSpc>
            </a:pPr>
            <a:endParaRPr dirty="0"/>
          </a:p>
          <a:p>
            <a:pPr marL="885195" lvl="1" indent="-442598" algn="l">
              <a:lnSpc>
                <a:spcPts val="5740"/>
              </a:lnSpc>
              <a:buFont typeface="Arial"/>
              <a:buChar char="•"/>
            </a:pPr>
            <a:r>
              <a:rPr lang="en-US" sz="4100" dirty="0">
                <a:solidFill>
                  <a:srgbClr val="000000"/>
                </a:solidFill>
                <a:latin typeface="Arimo"/>
                <a:ea typeface="Arimo"/>
                <a:cs typeface="Arimo"/>
                <a:sym typeface="Arimo"/>
              </a:rPr>
              <a:t>“</a:t>
            </a:r>
            <a:r>
              <a:rPr lang="en-US" sz="4100" dirty="0" err="1">
                <a:solidFill>
                  <a:srgbClr val="000000"/>
                </a:solidFill>
                <a:latin typeface="Arimo"/>
                <a:ea typeface="Arimo"/>
                <a:cs typeface="Arimo"/>
                <a:sym typeface="Arimo"/>
              </a:rPr>
              <a:t>Transkvinne</a:t>
            </a:r>
            <a:r>
              <a:rPr lang="en-US" sz="4100" dirty="0">
                <a:solidFill>
                  <a:srgbClr val="000000"/>
                </a:solidFill>
                <a:latin typeface="Arimo"/>
                <a:ea typeface="Arimo"/>
                <a:cs typeface="Arimo"/>
                <a:sym typeface="Arimo"/>
              </a:rPr>
              <a:t>” </a:t>
            </a:r>
            <a:r>
              <a:rPr lang="en-US" sz="4100" dirty="0" err="1">
                <a:solidFill>
                  <a:srgbClr val="000000"/>
                </a:solidFill>
                <a:latin typeface="Arimo"/>
                <a:ea typeface="Arimo"/>
                <a:cs typeface="Arimo"/>
                <a:sym typeface="Arimo"/>
              </a:rPr>
              <a:t>brukes</a:t>
            </a:r>
            <a:r>
              <a:rPr lang="en-US" sz="4100" dirty="0">
                <a:solidFill>
                  <a:srgbClr val="000000"/>
                </a:solidFill>
                <a:latin typeface="Arimo"/>
                <a:ea typeface="Arimo"/>
                <a:cs typeface="Arimo"/>
                <a:sym typeface="Arimo"/>
              </a:rPr>
              <a:t> om </a:t>
            </a:r>
            <a:r>
              <a:rPr lang="en-US" sz="4100" dirty="0" err="1">
                <a:solidFill>
                  <a:srgbClr val="000000"/>
                </a:solidFill>
                <a:latin typeface="Arimo"/>
                <a:ea typeface="Arimo"/>
                <a:cs typeface="Arimo"/>
                <a:sym typeface="Arimo"/>
              </a:rPr>
              <a:t>mann</a:t>
            </a:r>
            <a:r>
              <a:rPr lang="en-US" sz="4100" dirty="0">
                <a:solidFill>
                  <a:srgbClr val="000000"/>
                </a:solidFill>
                <a:latin typeface="Arimo"/>
                <a:ea typeface="Arimo"/>
                <a:cs typeface="Arimo"/>
                <a:sym typeface="Arimo"/>
              </a:rPr>
              <a:t> </a:t>
            </a:r>
            <a:r>
              <a:rPr lang="en-US" sz="4100" dirty="0" err="1">
                <a:solidFill>
                  <a:srgbClr val="000000"/>
                </a:solidFill>
                <a:latin typeface="Arimo"/>
                <a:ea typeface="Arimo"/>
                <a:cs typeface="Arimo"/>
                <a:sym typeface="Arimo"/>
              </a:rPr>
              <a:t>som</a:t>
            </a:r>
            <a:r>
              <a:rPr lang="en-US" sz="4100" dirty="0">
                <a:solidFill>
                  <a:srgbClr val="000000"/>
                </a:solidFill>
                <a:latin typeface="Arimo"/>
                <a:ea typeface="Arimo"/>
                <a:cs typeface="Arimo"/>
                <a:sym typeface="Arimo"/>
              </a:rPr>
              <a:t> </a:t>
            </a:r>
            <a:r>
              <a:rPr lang="en-US" sz="4100" dirty="0" err="1">
                <a:solidFill>
                  <a:srgbClr val="000000"/>
                </a:solidFill>
                <a:latin typeface="Arimo"/>
                <a:ea typeface="Arimo"/>
                <a:cs typeface="Arimo"/>
                <a:sym typeface="Arimo"/>
              </a:rPr>
              <a:t>identifiserer</a:t>
            </a:r>
            <a:r>
              <a:rPr lang="en-US" sz="4100" dirty="0">
                <a:solidFill>
                  <a:srgbClr val="000000"/>
                </a:solidFill>
                <a:latin typeface="Arimo"/>
                <a:ea typeface="Arimo"/>
                <a:cs typeface="Arimo"/>
                <a:sym typeface="Arimo"/>
              </a:rPr>
              <a:t> seg </a:t>
            </a:r>
            <a:r>
              <a:rPr lang="en-US" sz="4100" dirty="0" err="1">
                <a:solidFill>
                  <a:srgbClr val="000000"/>
                </a:solidFill>
                <a:latin typeface="Arimo"/>
                <a:ea typeface="Arimo"/>
                <a:cs typeface="Arimo"/>
                <a:sym typeface="Arimo"/>
              </a:rPr>
              <a:t>som</a:t>
            </a:r>
            <a:r>
              <a:rPr lang="en-US" sz="4100" dirty="0">
                <a:solidFill>
                  <a:srgbClr val="000000"/>
                </a:solidFill>
                <a:latin typeface="Arimo"/>
                <a:ea typeface="Arimo"/>
                <a:cs typeface="Arimo"/>
                <a:sym typeface="Arimo"/>
              </a:rPr>
              <a:t> </a:t>
            </a:r>
            <a:r>
              <a:rPr lang="en-US" sz="4100" dirty="0" err="1">
                <a:solidFill>
                  <a:srgbClr val="000000"/>
                </a:solidFill>
                <a:latin typeface="Arimo"/>
                <a:ea typeface="Arimo"/>
                <a:cs typeface="Arimo"/>
                <a:sym typeface="Arimo"/>
              </a:rPr>
              <a:t>kvinne</a:t>
            </a:r>
            <a:r>
              <a:rPr lang="en-US" sz="4100" dirty="0">
                <a:solidFill>
                  <a:srgbClr val="000000"/>
                </a:solidFill>
                <a:latin typeface="Arimo"/>
                <a:ea typeface="Arimo"/>
                <a:cs typeface="Arimo"/>
                <a:sym typeface="Arimo"/>
              </a:rPr>
              <a:t>. </a:t>
            </a:r>
          </a:p>
          <a:p>
            <a:pPr algn="l">
              <a:lnSpc>
                <a:spcPts val="5740"/>
              </a:lnSpc>
            </a:pPr>
            <a:endParaRPr lang="en-US" sz="4100" dirty="0">
              <a:solidFill>
                <a:srgbClr val="000000"/>
              </a:solidFill>
              <a:latin typeface="Arimo"/>
              <a:ea typeface="Arimo"/>
              <a:cs typeface="Arimo"/>
              <a:sym typeface="Arimo"/>
            </a:endParaRPr>
          </a:p>
          <a:p>
            <a:pPr marL="885195" lvl="1" indent="-442598" algn="l">
              <a:lnSpc>
                <a:spcPts val="5740"/>
              </a:lnSpc>
              <a:buFont typeface="Arial"/>
              <a:buChar char="•"/>
            </a:pPr>
            <a:r>
              <a:rPr lang="en-US" sz="4100" dirty="0">
                <a:solidFill>
                  <a:srgbClr val="000000"/>
                </a:solidFill>
                <a:latin typeface="Arimo"/>
                <a:ea typeface="Arimo"/>
                <a:cs typeface="Arimo"/>
                <a:sym typeface="Arimo"/>
              </a:rPr>
              <a:t>“</a:t>
            </a:r>
            <a:r>
              <a:rPr lang="en-US" sz="4100" dirty="0" err="1">
                <a:solidFill>
                  <a:srgbClr val="000000"/>
                </a:solidFill>
                <a:latin typeface="Arimo"/>
                <a:ea typeface="Arimo"/>
                <a:cs typeface="Arimo"/>
                <a:sym typeface="Arimo"/>
              </a:rPr>
              <a:t>Transmann</a:t>
            </a:r>
            <a:r>
              <a:rPr lang="en-US" sz="4100" dirty="0">
                <a:solidFill>
                  <a:srgbClr val="000000"/>
                </a:solidFill>
                <a:latin typeface="Arimo"/>
                <a:ea typeface="Arimo"/>
                <a:cs typeface="Arimo"/>
                <a:sym typeface="Arimo"/>
              </a:rPr>
              <a:t>” </a:t>
            </a:r>
            <a:r>
              <a:rPr lang="en-US" sz="4100" dirty="0" err="1">
                <a:solidFill>
                  <a:srgbClr val="000000"/>
                </a:solidFill>
                <a:latin typeface="Arimo"/>
                <a:ea typeface="Arimo"/>
                <a:cs typeface="Arimo"/>
                <a:sym typeface="Arimo"/>
              </a:rPr>
              <a:t>brukes</a:t>
            </a:r>
            <a:r>
              <a:rPr lang="en-US" sz="4100" dirty="0">
                <a:solidFill>
                  <a:srgbClr val="000000"/>
                </a:solidFill>
                <a:latin typeface="Arimo"/>
                <a:ea typeface="Arimo"/>
                <a:cs typeface="Arimo"/>
                <a:sym typeface="Arimo"/>
              </a:rPr>
              <a:t> om </a:t>
            </a:r>
            <a:r>
              <a:rPr lang="en-US" sz="4100" dirty="0" err="1">
                <a:solidFill>
                  <a:srgbClr val="000000"/>
                </a:solidFill>
                <a:latin typeface="Arimo"/>
                <a:ea typeface="Arimo"/>
                <a:cs typeface="Arimo"/>
                <a:sym typeface="Arimo"/>
              </a:rPr>
              <a:t>kvinne</a:t>
            </a:r>
            <a:r>
              <a:rPr lang="en-US" sz="4100" dirty="0">
                <a:solidFill>
                  <a:srgbClr val="000000"/>
                </a:solidFill>
                <a:latin typeface="Arimo"/>
                <a:ea typeface="Arimo"/>
                <a:cs typeface="Arimo"/>
                <a:sym typeface="Arimo"/>
              </a:rPr>
              <a:t> </a:t>
            </a:r>
            <a:r>
              <a:rPr lang="en-US" sz="4100" dirty="0" err="1">
                <a:solidFill>
                  <a:srgbClr val="000000"/>
                </a:solidFill>
                <a:latin typeface="Arimo"/>
                <a:ea typeface="Arimo"/>
                <a:cs typeface="Arimo"/>
                <a:sym typeface="Arimo"/>
              </a:rPr>
              <a:t>som</a:t>
            </a:r>
            <a:r>
              <a:rPr lang="en-US" sz="4100" dirty="0">
                <a:solidFill>
                  <a:srgbClr val="000000"/>
                </a:solidFill>
                <a:latin typeface="Arimo"/>
                <a:ea typeface="Arimo"/>
                <a:cs typeface="Arimo"/>
                <a:sym typeface="Arimo"/>
              </a:rPr>
              <a:t> </a:t>
            </a:r>
            <a:r>
              <a:rPr lang="en-US" sz="4100" dirty="0" err="1">
                <a:solidFill>
                  <a:srgbClr val="000000"/>
                </a:solidFill>
                <a:latin typeface="Arimo"/>
                <a:ea typeface="Arimo"/>
                <a:cs typeface="Arimo"/>
                <a:sym typeface="Arimo"/>
              </a:rPr>
              <a:t>identifiserer</a:t>
            </a:r>
            <a:r>
              <a:rPr lang="en-US" sz="4100" dirty="0">
                <a:solidFill>
                  <a:srgbClr val="000000"/>
                </a:solidFill>
                <a:latin typeface="Arimo"/>
                <a:ea typeface="Arimo"/>
                <a:cs typeface="Arimo"/>
                <a:sym typeface="Arimo"/>
              </a:rPr>
              <a:t> seg </a:t>
            </a:r>
            <a:r>
              <a:rPr lang="en-US" sz="4100" dirty="0" err="1">
                <a:solidFill>
                  <a:srgbClr val="000000"/>
                </a:solidFill>
                <a:latin typeface="Arimo"/>
                <a:ea typeface="Arimo"/>
                <a:cs typeface="Arimo"/>
                <a:sym typeface="Arimo"/>
              </a:rPr>
              <a:t>som</a:t>
            </a:r>
            <a:r>
              <a:rPr lang="en-US" sz="4100" dirty="0">
                <a:solidFill>
                  <a:srgbClr val="000000"/>
                </a:solidFill>
                <a:latin typeface="Arimo"/>
                <a:ea typeface="Arimo"/>
                <a:cs typeface="Arimo"/>
                <a:sym typeface="Arimo"/>
              </a:rPr>
              <a:t> </a:t>
            </a:r>
            <a:r>
              <a:rPr lang="en-US" sz="4100" dirty="0" err="1">
                <a:solidFill>
                  <a:srgbClr val="000000"/>
                </a:solidFill>
                <a:latin typeface="Arimo"/>
                <a:ea typeface="Arimo"/>
                <a:cs typeface="Arimo"/>
                <a:sym typeface="Arimo"/>
              </a:rPr>
              <a:t>mann</a:t>
            </a:r>
            <a:r>
              <a:rPr lang="en-US" sz="4100" dirty="0">
                <a:solidFill>
                  <a:srgbClr val="000000"/>
                </a:solidFill>
                <a:latin typeface="Arimo"/>
                <a:ea typeface="Arimo"/>
                <a:cs typeface="Arimo"/>
                <a:sym typeface="Arimo"/>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71A9D8"/>
        </a:solidFill>
        <a:effectLst/>
      </p:bgPr>
    </p:bg>
    <p:spTree>
      <p:nvGrpSpPr>
        <p:cNvPr id="1" name=""/>
        <p:cNvGrpSpPr/>
        <p:nvPr/>
      </p:nvGrpSpPr>
      <p:grpSpPr>
        <a:xfrm>
          <a:off x="0" y="0"/>
          <a:ext cx="0" cy="0"/>
          <a:chOff x="0" y="0"/>
          <a:chExt cx="0" cy="0"/>
        </a:xfrm>
      </p:grpSpPr>
      <p:sp>
        <p:nvSpPr>
          <p:cNvPr id="2" name="Freeform 2"/>
          <p:cNvSpPr/>
          <p:nvPr/>
        </p:nvSpPr>
        <p:spPr>
          <a:xfrm>
            <a:off x="13830243" y="4723723"/>
            <a:ext cx="3748159" cy="3748159"/>
          </a:xfrm>
          <a:custGeom>
            <a:avLst/>
            <a:gdLst/>
            <a:ahLst/>
            <a:cxnLst/>
            <a:rect l="l" t="t" r="r" b="b"/>
            <a:pathLst>
              <a:path w="3748159" h="3748159">
                <a:moveTo>
                  <a:pt x="0" y="0"/>
                </a:moveTo>
                <a:lnTo>
                  <a:pt x="3748158" y="0"/>
                </a:lnTo>
                <a:lnTo>
                  <a:pt x="3748158" y="3748159"/>
                </a:lnTo>
                <a:lnTo>
                  <a:pt x="0" y="374815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nb-NO"/>
          </a:p>
        </p:txBody>
      </p:sp>
      <p:grpSp>
        <p:nvGrpSpPr>
          <p:cNvPr id="3" name="Group 3"/>
          <p:cNvGrpSpPr/>
          <p:nvPr/>
        </p:nvGrpSpPr>
        <p:grpSpPr>
          <a:xfrm>
            <a:off x="855174" y="555625"/>
            <a:ext cx="16723227" cy="3086100"/>
            <a:chOff x="0" y="0"/>
            <a:chExt cx="4404471" cy="812800"/>
          </a:xfrm>
        </p:grpSpPr>
        <p:sp>
          <p:nvSpPr>
            <p:cNvPr id="4" name="Freeform 4"/>
            <p:cNvSpPr/>
            <p:nvPr/>
          </p:nvSpPr>
          <p:spPr>
            <a:xfrm>
              <a:off x="0" y="0"/>
              <a:ext cx="4404471" cy="812800"/>
            </a:xfrm>
            <a:custGeom>
              <a:avLst/>
              <a:gdLst/>
              <a:ahLst/>
              <a:cxnLst/>
              <a:rect l="l" t="t" r="r" b="b"/>
              <a:pathLst>
                <a:path w="4404471" h="812800">
                  <a:moveTo>
                    <a:pt x="23610" y="0"/>
                  </a:moveTo>
                  <a:lnTo>
                    <a:pt x="4380861" y="0"/>
                  </a:lnTo>
                  <a:cubicBezTo>
                    <a:pt x="4387123" y="0"/>
                    <a:pt x="4393128" y="2487"/>
                    <a:pt x="4397556" y="6915"/>
                  </a:cubicBezTo>
                  <a:cubicBezTo>
                    <a:pt x="4401984" y="11343"/>
                    <a:pt x="4404471" y="17348"/>
                    <a:pt x="4404471" y="23610"/>
                  </a:cubicBezTo>
                  <a:lnTo>
                    <a:pt x="4404471" y="789190"/>
                  </a:lnTo>
                  <a:cubicBezTo>
                    <a:pt x="4404471" y="795452"/>
                    <a:pt x="4401984" y="801457"/>
                    <a:pt x="4397556" y="805885"/>
                  </a:cubicBezTo>
                  <a:cubicBezTo>
                    <a:pt x="4393128" y="810313"/>
                    <a:pt x="4387123" y="812800"/>
                    <a:pt x="4380861" y="812800"/>
                  </a:cubicBezTo>
                  <a:lnTo>
                    <a:pt x="23610" y="812800"/>
                  </a:lnTo>
                  <a:cubicBezTo>
                    <a:pt x="17348" y="812800"/>
                    <a:pt x="11343" y="810313"/>
                    <a:pt x="6915" y="805885"/>
                  </a:cubicBezTo>
                  <a:cubicBezTo>
                    <a:pt x="2487" y="801457"/>
                    <a:pt x="0" y="795452"/>
                    <a:pt x="0" y="789190"/>
                  </a:cubicBezTo>
                  <a:lnTo>
                    <a:pt x="0" y="23610"/>
                  </a:lnTo>
                  <a:cubicBezTo>
                    <a:pt x="0" y="17348"/>
                    <a:pt x="2487" y="11343"/>
                    <a:pt x="6915" y="6915"/>
                  </a:cubicBezTo>
                  <a:cubicBezTo>
                    <a:pt x="11343" y="2487"/>
                    <a:pt x="17348" y="0"/>
                    <a:pt x="23610" y="0"/>
                  </a:cubicBezTo>
                  <a:close/>
                </a:path>
              </a:pathLst>
            </a:custGeom>
            <a:solidFill>
              <a:srgbClr val="FECD7D"/>
            </a:solidFill>
          </p:spPr>
          <p:txBody>
            <a:bodyPr/>
            <a:lstStyle/>
            <a:p>
              <a:endParaRPr lang="nb-NO"/>
            </a:p>
          </p:txBody>
        </p:sp>
        <p:sp>
          <p:nvSpPr>
            <p:cNvPr id="5" name="TextBox 5"/>
            <p:cNvSpPr txBox="1"/>
            <p:nvPr/>
          </p:nvSpPr>
          <p:spPr>
            <a:xfrm>
              <a:off x="0" y="-47625"/>
              <a:ext cx="4404471" cy="86042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975254" y="4723723"/>
            <a:ext cx="3086100" cy="4094225"/>
            <a:chOff x="0" y="0"/>
            <a:chExt cx="812800" cy="1078314"/>
          </a:xfrm>
        </p:grpSpPr>
        <p:sp>
          <p:nvSpPr>
            <p:cNvPr id="7" name="Freeform 7"/>
            <p:cNvSpPr/>
            <p:nvPr/>
          </p:nvSpPr>
          <p:spPr>
            <a:xfrm>
              <a:off x="0" y="0"/>
              <a:ext cx="812800" cy="1078314"/>
            </a:xfrm>
            <a:custGeom>
              <a:avLst/>
              <a:gdLst/>
              <a:ahLst/>
              <a:cxnLst/>
              <a:rect l="l" t="t" r="r" b="b"/>
              <a:pathLst>
                <a:path w="812800" h="1078314">
                  <a:moveTo>
                    <a:pt x="406400" y="0"/>
                  </a:moveTo>
                  <a:cubicBezTo>
                    <a:pt x="181951" y="0"/>
                    <a:pt x="0" y="241389"/>
                    <a:pt x="0" y="539157"/>
                  </a:cubicBezTo>
                  <a:cubicBezTo>
                    <a:pt x="0" y="836926"/>
                    <a:pt x="181951" y="1078314"/>
                    <a:pt x="406400" y="1078314"/>
                  </a:cubicBezTo>
                  <a:cubicBezTo>
                    <a:pt x="630849" y="1078314"/>
                    <a:pt x="812800" y="836926"/>
                    <a:pt x="812800" y="539157"/>
                  </a:cubicBezTo>
                  <a:cubicBezTo>
                    <a:pt x="812800" y="241389"/>
                    <a:pt x="630849" y="0"/>
                    <a:pt x="406400" y="0"/>
                  </a:cubicBezTo>
                  <a:close/>
                </a:path>
              </a:pathLst>
            </a:custGeom>
            <a:solidFill>
              <a:srgbClr val="FFF4F0"/>
            </a:solidFill>
          </p:spPr>
          <p:txBody>
            <a:bodyPr/>
            <a:lstStyle/>
            <a:p>
              <a:endParaRPr lang="nb-NO"/>
            </a:p>
          </p:txBody>
        </p:sp>
        <p:sp>
          <p:nvSpPr>
            <p:cNvPr id="8" name="TextBox 8"/>
            <p:cNvSpPr txBox="1"/>
            <p:nvPr/>
          </p:nvSpPr>
          <p:spPr>
            <a:xfrm>
              <a:off x="76200" y="53467"/>
              <a:ext cx="660400" cy="923755"/>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a:off x="1220161" y="5143500"/>
            <a:ext cx="2688720" cy="3117356"/>
          </a:xfrm>
          <a:custGeom>
            <a:avLst/>
            <a:gdLst/>
            <a:ahLst/>
            <a:cxnLst/>
            <a:rect l="l" t="t" r="r" b="b"/>
            <a:pathLst>
              <a:path w="2688720" h="3117356">
                <a:moveTo>
                  <a:pt x="0" y="0"/>
                </a:moveTo>
                <a:lnTo>
                  <a:pt x="2688720" y="0"/>
                </a:lnTo>
                <a:lnTo>
                  <a:pt x="2688720" y="3117356"/>
                </a:lnTo>
                <a:lnTo>
                  <a:pt x="0" y="311735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nb-NO"/>
          </a:p>
        </p:txBody>
      </p:sp>
      <p:sp>
        <p:nvSpPr>
          <p:cNvPr id="10" name="TextBox 10"/>
          <p:cNvSpPr txBox="1"/>
          <p:nvPr/>
        </p:nvSpPr>
        <p:spPr>
          <a:xfrm>
            <a:off x="4918708" y="4244307"/>
            <a:ext cx="8592433" cy="4573642"/>
          </a:xfrm>
          <a:prstGeom prst="rect">
            <a:avLst/>
          </a:prstGeom>
        </p:spPr>
        <p:txBody>
          <a:bodyPr lIns="0" tIns="0" rIns="0" bIns="0" rtlCol="0" anchor="t">
            <a:spAutoFit/>
          </a:bodyPr>
          <a:lstStyle/>
          <a:p>
            <a:pPr algn="l">
              <a:lnSpc>
                <a:spcPts val="7259"/>
              </a:lnSpc>
              <a:spcBef>
                <a:spcPct val="0"/>
              </a:spcBef>
            </a:pPr>
            <a:r>
              <a:rPr lang="en-US" sz="5185" dirty="0" err="1">
                <a:solidFill>
                  <a:srgbClr val="000000"/>
                </a:solidFill>
                <a:latin typeface="Arimo"/>
                <a:ea typeface="Arimo"/>
                <a:cs typeface="Arimo"/>
                <a:sym typeface="Arimo"/>
              </a:rPr>
              <a:t>På</a:t>
            </a:r>
            <a:r>
              <a:rPr lang="en-US" sz="5185" dirty="0">
                <a:solidFill>
                  <a:srgbClr val="000000"/>
                </a:solidFill>
                <a:latin typeface="Arimo"/>
                <a:ea typeface="Arimo"/>
                <a:cs typeface="Arimo"/>
                <a:sym typeface="Arimo"/>
              </a:rPr>
              <a:t> </a:t>
            </a:r>
            <a:r>
              <a:rPr lang="en-US" sz="5185" dirty="0" err="1">
                <a:solidFill>
                  <a:srgbClr val="000000"/>
                </a:solidFill>
                <a:latin typeface="Arimo"/>
                <a:ea typeface="Arimo"/>
                <a:cs typeface="Arimo"/>
                <a:sym typeface="Arimo"/>
              </a:rPr>
              <a:t>samme</a:t>
            </a:r>
            <a:r>
              <a:rPr lang="en-US" sz="5185" dirty="0">
                <a:solidFill>
                  <a:srgbClr val="000000"/>
                </a:solidFill>
                <a:latin typeface="Arimo"/>
                <a:ea typeface="Arimo"/>
                <a:cs typeface="Arimo"/>
                <a:sym typeface="Arimo"/>
              </a:rPr>
              <a:t> </a:t>
            </a:r>
            <a:r>
              <a:rPr lang="en-US" sz="5185" dirty="0" err="1">
                <a:solidFill>
                  <a:srgbClr val="000000"/>
                </a:solidFill>
                <a:latin typeface="Arimo"/>
                <a:ea typeface="Arimo"/>
                <a:cs typeface="Arimo"/>
                <a:sym typeface="Arimo"/>
              </a:rPr>
              <a:t>måte</a:t>
            </a:r>
            <a:r>
              <a:rPr lang="en-US" sz="5185" dirty="0">
                <a:solidFill>
                  <a:srgbClr val="000000"/>
                </a:solidFill>
                <a:latin typeface="Arimo"/>
                <a:ea typeface="Arimo"/>
                <a:cs typeface="Arimo"/>
                <a:sym typeface="Arimo"/>
              </a:rPr>
              <a:t> </a:t>
            </a:r>
            <a:r>
              <a:rPr lang="en-US" sz="5185" dirty="0" err="1">
                <a:solidFill>
                  <a:srgbClr val="000000"/>
                </a:solidFill>
                <a:latin typeface="Arimo"/>
                <a:ea typeface="Arimo"/>
                <a:cs typeface="Arimo"/>
                <a:sym typeface="Arimo"/>
              </a:rPr>
              <a:t>som</a:t>
            </a:r>
            <a:r>
              <a:rPr lang="en-US" sz="5185" dirty="0">
                <a:solidFill>
                  <a:srgbClr val="000000"/>
                </a:solidFill>
                <a:latin typeface="Arimo"/>
                <a:ea typeface="Arimo"/>
                <a:cs typeface="Arimo"/>
                <a:sym typeface="Arimo"/>
              </a:rPr>
              <a:t> </a:t>
            </a:r>
            <a:r>
              <a:rPr lang="en-US" sz="5185" dirty="0" err="1">
                <a:solidFill>
                  <a:srgbClr val="000000"/>
                </a:solidFill>
                <a:latin typeface="Arimo"/>
                <a:ea typeface="Arimo"/>
                <a:cs typeface="Arimo"/>
                <a:sym typeface="Arimo"/>
              </a:rPr>
              <a:t>fingeravtrykket</a:t>
            </a:r>
            <a:r>
              <a:rPr lang="en-US" sz="5185" dirty="0">
                <a:solidFill>
                  <a:srgbClr val="000000"/>
                </a:solidFill>
                <a:latin typeface="Arimo"/>
                <a:ea typeface="Arimo"/>
                <a:cs typeface="Arimo"/>
                <a:sym typeface="Arimo"/>
              </a:rPr>
              <a:t> er </a:t>
            </a:r>
            <a:r>
              <a:rPr lang="en-US" sz="5185" dirty="0" err="1">
                <a:solidFill>
                  <a:srgbClr val="000000"/>
                </a:solidFill>
                <a:latin typeface="Arimo"/>
                <a:ea typeface="Arimo"/>
                <a:cs typeface="Arimo"/>
                <a:sym typeface="Arimo"/>
              </a:rPr>
              <a:t>unikt</a:t>
            </a:r>
            <a:r>
              <a:rPr lang="en-US" sz="5185" dirty="0">
                <a:solidFill>
                  <a:srgbClr val="000000"/>
                </a:solidFill>
                <a:latin typeface="Arimo"/>
                <a:ea typeface="Arimo"/>
                <a:cs typeface="Arimo"/>
                <a:sym typeface="Arimo"/>
              </a:rPr>
              <a:t> og </a:t>
            </a:r>
            <a:r>
              <a:rPr lang="en-US" sz="5185" dirty="0" err="1">
                <a:solidFill>
                  <a:srgbClr val="000000"/>
                </a:solidFill>
                <a:latin typeface="Arimo"/>
                <a:ea typeface="Arimo"/>
                <a:cs typeface="Arimo"/>
                <a:sym typeface="Arimo"/>
              </a:rPr>
              <a:t>medfødt</a:t>
            </a:r>
            <a:r>
              <a:rPr lang="en-US" sz="5185" dirty="0">
                <a:solidFill>
                  <a:srgbClr val="000000"/>
                </a:solidFill>
                <a:latin typeface="Arimo"/>
                <a:ea typeface="Arimo"/>
                <a:cs typeface="Arimo"/>
                <a:sym typeface="Arimo"/>
              </a:rPr>
              <a:t>, er din </a:t>
            </a:r>
            <a:r>
              <a:rPr lang="en-US" sz="5185" dirty="0" err="1">
                <a:solidFill>
                  <a:srgbClr val="000000"/>
                </a:solidFill>
                <a:latin typeface="Arimo"/>
                <a:ea typeface="Arimo"/>
                <a:cs typeface="Arimo"/>
                <a:sym typeface="Arimo"/>
              </a:rPr>
              <a:t>identitet</a:t>
            </a:r>
            <a:r>
              <a:rPr lang="en-US" sz="5185" dirty="0">
                <a:solidFill>
                  <a:srgbClr val="000000"/>
                </a:solidFill>
                <a:latin typeface="Arimo"/>
                <a:ea typeface="Arimo"/>
                <a:cs typeface="Arimo"/>
                <a:sym typeface="Arimo"/>
              </a:rPr>
              <a:t> </a:t>
            </a:r>
            <a:r>
              <a:rPr lang="en-US" sz="5185" dirty="0" err="1">
                <a:solidFill>
                  <a:srgbClr val="000000"/>
                </a:solidFill>
                <a:latin typeface="Arimo"/>
                <a:ea typeface="Arimo"/>
                <a:cs typeface="Arimo"/>
                <a:sym typeface="Arimo"/>
              </a:rPr>
              <a:t>som</a:t>
            </a:r>
            <a:r>
              <a:rPr lang="en-US" sz="5185" dirty="0">
                <a:solidFill>
                  <a:srgbClr val="000000"/>
                </a:solidFill>
                <a:latin typeface="Arimo"/>
                <a:ea typeface="Arimo"/>
                <a:cs typeface="Arimo"/>
                <a:sym typeface="Arimo"/>
              </a:rPr>
              <a:t> </a:t>
            </a:r>
            <a:r>
              <a:rPr lang="en-US" sz="5185" dirty="0" err="1">
                <a:solidFill>
                  <a:srgbClr val="000000"/>
                </a:solidFill>
                <a:latin typeface="Arimo"/>
                <a:ea typeface="Arimo"/>
                <a:cs typeface="Arimo"/>
                <a:sym typeface="Arimo"/>
              </a:rPr>
              <a:t>gutt</a:t>
            </a:r>
            <a:r>
              <a:rPr lang="en-US" sz="5185" dirty="0">
                <a:solidFill>
                  <a:srgbClr val="000000"/>
                </a:solidFill>
                <a:latin typeface="Arimo"/>
                <a:ea typeface="Arimo"/>
                <a:cs typeface="Arimo"/>
                <a:sym typeface="Arimo"/>
              </a:rPr>
              <a:t> </a:t>
            </a:r>
            <a:r>
              <a:rPr lang="en-US" sz="5185" dirty="0" err="1">
                <a:solidFill>
                  <a:srgbClr val="000000"/>
                </a:solidFill>
                <a:latin typeface="Arimo"/>
                <a:ea typeface="Arimo"/>
                <a:cs typeface="Arimo"/>
                <a:sym typeface="Arimo"/>
              </a:rPr>
              <a:t>eller</a:t>
            </a:r>
            <a:r>
              <a:rPr lang="en-US" sz="5185" dirty="0">
                <a:solidFill>
                  <a:srgbClr val="000000"/>
                </a:solidFill>
                <a:latin typeface="Arimo"/>
                <a:ea typeface="Arimo"/>
                <a:cs typeface="Arimo"/>
                <a:sym typeface="Arimo"/>
              </a:rPr>
              <a:t> </a:t>
            </a:r>
            <a:r>
              <a:rPr lang="en-US" sz="5185" dirty="0" err="1">
                <a:solidFill>
                  <a:srgbClr val="000000"/>
                </a:solidFill>
                <a:latin typeface="Arimo"/>
                <a:ea typeface="Arimo"/>
                <a:cs typeface="Arimo"/>
                <a:sym typeface="Arimo"/>
              </a:rPr>
              <a:t>jente</a:t>
            </a:r>
            <a:r>
              <a:rPr lang="en-US" sz="5185" dirty="0">
                <a:solidFill>
                  <a:srgbClr val="000000"/>
                </a:solidFill>
                <a:latin typeface="Arimo"/>
                <a:ea typeface="Arimo"/>
                <a:cs typeface="Arimo"/>
                <a:sym typeface="Arimo"/>
              </a:rPr>
              <a:t> </a:t>
            </a:r>
            <a:r>
              <a:rPr lang="en-US" sz="5185" dirty="0" err="1">
                <a:solidFill>
                  <a:srgbClr val="000000"/>
                </a:solidFill>
                <a:latin typeface="Arimo"/>
                <a:ea typeface="Arimo"/>
                <a:cs typeface="Arimo"/>
                <a:sym typeface="Arimo"/>
              </a:rPr>
              <a:t>også</a:t>
            </a:r>
            <a:r>
              <a:rPr lang="en-US" sz="5185" dirty="0">
                <a:solidFill>
                  <a:srgbClr val="000000"/>
                </a:solidFill>
                <a:latin typeface="Arimo"/>
                <a:ea typeface="Arimo"/>
                <a:cs typeface="Arimo"/>
                <a:sym typeface="Arimo"/>
              </a:rPr>
              <a:t> </a:t>
            </a:r>
            <a:r>
              <a:rPr lang="en-US" sz="5185" dirty="0" err="1">
                <a:solidFill>
                  <a:srgbClr val="000000"/>
                </a:solidFill>
                <a:latin typeface="Arimo"/>
                <a:ea typeface="Arimo"/>
                <a:cs typeface="Arimo"/>
                <a:sym typeface="Arimo"/>
              </a:rPr>
              <a:t>unik</a:t>
            </a:r>
            <a:r>
              <a:rPr lang="en-US" sz="5185" dirty="0">
                <a:solidFill>
                  <a:srgbClr val="000000"/>
                </a:solidFill>
                <a:latin typeface="Arimo"/>
                <a:ea typeface="Arimo"/>
                <a:cs typeface="Arimo"/>
                <a:sym typeface="Arimo"/>
              </a:rPr>
              <a:t> og </a:t>
            </a:r>
            <a:r>
              <a:rPr lang="en-US" sz="5185" dirty="0" err="1">
                <a:solidFill>
                  <a:srgbClr val="000000"/>
                </a:solidFill>
                <a:latin typeface="Arimo"/>
                <a:ea typeface="Arimo"/>
                <a:cs typeface="Arimo"/>
                <a:sym typeface="Arimo"/>
              </a:rPr>
              <a:t>medfødt</a:t>
            </a:r>
            <a:r>
              <a:rPr lang="en-US" sz="5185" dirty="0">
                <a:solidFill>
                  <a:srgbClr val="000000"/>
                </a:solidFill>
                <a:latin typeface="Arimo"/>
                <a:ea typeface="Arimo"/>
                <a:cs typeface="Arimo"/>
                <a:sym typeface="Arimo"/>
              </a:rPr>
              <a:t>.</a:t>
            </a:r>
          </a:p>
        </p:txBody>
      </p:sp>
      <p:sp>
        <p:nvSpPr>
          <p:cNvPr id="11" name="TextBox 11"/>
          <p:cNvSpPr txBox="1"/>
          <p:nvPr/>
        </p:nvSpPr>
        <p:spPr>
          <a:xfrm>
            <a:off x="855174" y="876300"/>
            <a:ext cx="16723227" cy="2363470"/>
          </a:xfrm>
          <a:prstGeom prst="rect">
            <a:avLst/>
          </a:prstGeom>
        </p:spPr>
        <p:txBody>
          <a:bodyPr lIns="0" tIns="0" rIns="0" bIns="0" rtlCol="0" anchor="t">
            <a:spAutoFit/>
          </a:bodyPr>
          <a:lstStyle/>
          <a:p>
            <a:pPr algn="ctr">
              <a:lnSpc>
                <a:spcPts val="9379"/>
              </a:lnSpc>
            </a:pPr>
            <a:r>
              <a:rPr lang="en-US" sz="6699" b="1">
                <a:solidFill>
                  <a:srgbClr val="000000"/>
                </a:solidFill>
                <a:latin typeface="Arimo Bold"/>
                <a:ea typeface="Arimo Bold"/>
                <a:cs typeface="Arimo Bold"/>
                <a:sym typeface="Arimo Bold"/>
              </a:rPr>
              <a:t>Identitet - det som gjør ‘meg’ til meg, </a:t>
            </a:r>
          </a:p>
          <a:p>
            <a:pPr algn="ctr">
              <a:lnSpc>
                <a:spcPts val="9379"/>
              </a:lnSpc>
              <a:spcBef>
                <a:spcPct val="0"/>
              </a:spcBef>
            </a:pPr>
            <a:r>
              <a:rPr lang="en-US" sz="6699" b="1">
                <a:solidFill>
                  <a:srgbClr val="000000"/>
                </a:solidFill>
                <a:latin typeface="Arimo Bold"/>
                <a:ea typeface="Arimo Bold"/>
                <a:cs typeface="Arimo Bold"/>
                <a:sym typeface="Arimo Bold"/>
              </a:rPr>
              <a:t>er ikke noe jeg skal skape selv</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4D7484"/>
        </a:solidFill>
        <a:effectLst/>
      </p:bgPr>
    </p:bg>
    <p:spTree>
      <p:nvGrpSpPr>
        <p:cNvPr id="1" name=""/>
        <p:cNvGrpSpPr/>
        <p:nvPr/>
      </p:nvGrpSpPr>
      <p:grpSpPr>
        <a:xfrm>
          <a:off x="0" y="0"/>
          <a:ext cx="0" cy="0"/>
          <a:chOff x="0" y="0"/>
          <a:chExt cx="0" cy="0"/>
        </a:xfrm>
      </p:grpSpPr>
      <p:sp>
        <p:nvSpPr>
          <p:cNvPr id="2" name="TextBox 2"/>
          <p:cNvSpPr txBox="1"/>
          <p:nvPr/>
        </p:nvSpPr>
        <p:spPr>
          <a:xfrm>
            <a:off x="2897598" y="330065"/>
            <a:ext cx="13957777" cy="1604590"/>
          </a:xfrm>
          <a:prstGeom prst="rect">
            <a:avLst/>
          </a:prstGeom>
        </p:spPr>
        <p:txBody>
          <a:bodyPr lIns="0" tIns="0" rIns="0" bIns="0" rtlCol="0" anchor="t">
            <a:spAutoFit/>
          </a:bodyPr>
          <a:lstStyle/>
          <a:p>
            <a:pPr algn="ctr">
              <a:lnSpc>
                <a:spcPts val="12880"/>
              </a:lnSpc>
            </a:pPr>
            <a:r>
              <a:rPr lang="en-US" sz="9200" b="1">
                <a:solidFill>
                  <a:srgbClr val="FFFFFF"/>
                </a:solidFill>
                <a:latin typeface="Arimo Bold"/>
                <a:ea typeface="Arimo Bold"/>
                <a:cs typeface="Arimo Bold"/>
                <a:sym typeface="Arimo Bold"/>
              </a:rPr>
              <a:t>OPPGAVER - husker du?</a:t>
            </a:r>
          </a:p>
        </p:txBody>
      </p:sp>
      <p:sp>
        <p:nvSpPr>
          <p:cNvPr id="3" name="TextBox 3"/>
          <p:cNvSpPr txBox="1"/>
          <p:nvPr/>
        </p:nvSpPr>
        <p:spPr>
          <a:xfrm>
            <a:off x="847358" y="2688810"/>
            <a:ext cx="16593284" cy="6188076"/>
          </a:xfrm>
          <a:prstGeom prst="rect">
            <a:avLst/>
          </a:prstGeom>
        </p:spPr>
        <p:txBody>
          <a:bodyPr lIns="0" tIns="0" rIns="0" bIns="0" rtlCol="0" anchor="t">
            <a:spAutoFit/>
          </a:bodyPr>
          <a:lstStyle/>
          <a:p>
            <a:pPr algn="l">
              <a:lnSpc>
                <a:spcPts val="6999"/>
              </a:lnSpc>
            </a:pPr>
            <a:r>
              <a:rPr lang="en-US" sz="4999">
                <a:solidFill>
                  <a:srgbClr val="FFFFFF"/>
                </a:solidFill>
                <a:latin typeface="Arimo"/>
                <a:ea typeface="Arimo"/>
                <a:cs typeface="Arimo"/>
                <a:sym typeface="Arimo"/>
              </a:rPr>
              <a:t>1. Forklar kort biologiske forskjeller mellom jenter og gutter</a:t>
            </a:r>
          </a:p>
          <a:p>
            <a:pPr algn="l">
              <a:lnSpc>
                <a:spcPts val="6999"/>
              </a:lnSpc>
            </a:pPr>
            <a:r>
              <a:rPr lang="en-US" sz="4999">
                <a:solidFill>
                  <a:srgbClr val="FFFFFF"/>
                </a:solidFill>
                <a:latin typeface="Arimo"/>
                <a:ea typeface="Arimo"/>
                <a:cs typeface="Arimo"/>
                <a:sym typeface="Arimo"/>
              </a:rPr>
              <a:t> </a:t>
            </a:r>
          </a:p>
          <a:p>
            <a:pPr algn="l">
              <a:lnSpc>
                <a:spcPts val="6999"/>
              </a:lnSpc>
            </a:pPr>
            <a:r>
              <a:rPr lang="en-US" sz="4999">
                <a:solidFill>
                  <a:srgbClr val="FFFFFF"/>
                </a:solidFill>
                <a:latin typeface="Arimo"/>
                <a:ea typeface="Arimo"/>
                <a:cs typeface="Arimo"/>
                <a:sym typeface="Arimo"/>
              </a:rPr>
              <a:t>2. Nevn fire ulike betydninger av ‘kjønn’ </a:t>
            </a:r>
          </a:p>
          <a:p>
            <a:pPr algn="l">
              <a:lnSpc>
                <a:spcPts val="6999"/>
              </a:lnSpc>
            </a:pPr>
            <a:endParaRPr lang="en-US" sz="4999">
              <a:solidFill>
                <a:srgbClr val="FFFFFF"/>
              </a:solidFill>
              <a:latin typeface="Arimo"/>
              <a:ea typeface="Arimo"/>
              <a:cs typeface="Arimo"/>
              <a:sym typeface="Arimo"/>
            </a:endParaRPr>
          </a:p>
          <a:p>
            <a:pPr algn="l">
              <a:lnSpc>
                <a:spcPts val="6999"/>
              </a:lnSpc>
            </a:pPr>
            <a:r>
              <a:rPr lang="en-US" sz="4999">
                <a:solidFill>
                  <a:srgbClr val="FFFFFF"/>
                </a:solidFill>
                <a:latin typeface="Arimo"/>
                <a:ea typeface="Arimo"/>
                <a:cs typeface="Arimo"/>
                <a:sym typeface="Arimo"/>
              </a:rPr>
              <a:t>3. Hva er forskjell mellom interkjønn og kjønnsdysfori? </a:t>
            </a:r>
          </a:p>
          <a:p>
            <a:pPr algn="l">
              <a:lnSpc>
                <a:spcPts val="6999"/>
              </a:lnSpc>
            </a:pPr>
            <a:endParaRPr lang="en-US" sz="4999">
              <a:solidFill>
                <a:srgbClr val="FFFFFF"/>
              </a:solidFill>
              <a:latin typeface="Arimo"/>
              <a:ea typeface="Arimo"/>
              <a:cs typeface="Arimo"/>
              <a:sym typeface="Arimo"/>
            </a:endParaRPr>
          </a:p>
          <a:p>
            <a:pPr algn="l">
              <a:lnSpc>
                <a:spcPts val="6999"/>
              </a:lnSpc>
              <a:spcBef>
                <a:spcPct val="0"/>
              </a:spcBef>
            </a:pPr>
            <a:r>
              <a:rPr lang="en-US" sz="4999">
                <a:solidFill>
                  <a:srgbClr val="FFFFFF"/>
                </a:solidFill>
                <a:latin typeface="Arimo"/>
                <a:ea typeface="Arimo"/>
                <a:cs typeface="Arimo"/>
                <a:sym typeface="Arimo"/>
              </a:rPr>
              <a:t>4. Hvordan møte mennesker med kjønnsdysfori?</a:t>
            </a:r>
          </a:p>
        </p:txBody>
      </p:sp>
      <p:sp>
        <p:nvSpPr>
          <p:cNvPr id="4" name="Freeform 4"/>
          <p:cNvSpPr/>
          <p:nvPr/>
        </p:nvSpPr>
        <p:spPr>
          <a:xfrm>
            <a:off x="553900" y="174885"/>
            <a:ext cx="2051702" cy="2224068"/>
          </a:xfrm>
          <a:custGeom>
            <a:avLst/>
            <a:gdLst/>
            <a:ahLst/>
            <a:cxnLst/>
            <a:rect l="l" t="t" r="r" b="b"/>
            <a:pathLst>
              <a:path w="2051702" h="2224068">
                <a:moveTo>
                  <a:pt x="0" y="0"/>
                </a:moveTo>
                <a:lnTo>
                  <a:pt x="2051703" y="0"/>
                </a:lnTo>
                <a:lnTo>
                  <a:pt x="2051703" y="2224068"/>
                </a:lnTo>
                <a:lnTo>
                  <a:pt x="0" y="222406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b-NO"/>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bg>
      <p:bgPr>
        <a:solidFill>
          <a:srgbClr val="000000"/>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771899" y="1514311"/>
          <a:ext cx="16744202" cy="8170557"/>
        </p:xfrm>
        <a:graphic>
          <a:graphicData uri="http://schemas.openxmlformats.org/drawingml/2006/table">
            <a:tbl>
              <a:tblPr/>
              <a:tblGrid>
                <a:gridCol w="513675">
                  <a:extLst>
                    <a:ext uri="{9D8B030D-6E8A-4147-A177-3AD203B41FA5}">
                      <a16:colId xmlns:a16="http://schemas.microsoft.com/office/drawing/2014/main" val="20000"/>
                    </a:ext>
                  </a:extLst>
                </a:gridCol>
                <a:gridCol w="16230527">
                  <a:extLst>
                    <a:ext uri="{9D8B030D-6E8A-4147-A177-3AD203B41FA5}">
                      <a16:colId xmlns:a16="http://schemas.microsoft.com/office/drawing/2014/main" val="20001"/>
                    </a:ext>
                  </a:extLst>
                </a:gridCol>
              </a:tblGrid>
              <a:tr h="1272464">
                <a:tc>
                  <a:txBody>
                    <a:bodyPr/>
                    <a:lstStyle/>
                    <a:p>
                      <a:pPr algn="just">
                        <a:lnSpc>
                          <a:spcPts val="3220"/>
                        </a:lnSpc>
                        <a:defRPr/>
                      </a:pPr>
                      <a:r>
                        <a:rPr lang="en-US" sz="2300">
                          <a:solidFill>
                            <a:srgbClr val="FFFFFF"/>
                          </a:solidFill>
                          <a:latin typeface="Arimo"/>
                          <a:ea typeface="Arimo"/>
                          <a:cs typeface="Arimo"/>
                          <a:sym typeface="Arimo"/>
                        </a:rPr>
                        <a:t>1</a:t>
                      </a:r>
                      <a:endParaRPr lang="en-US" sz="1100"/>
                    </a:p>
                  </a:txBody>
                  <a:tcPr marL="181029" marR="181029" marT="181029" marB="181029" anchor="ctr">
                    <a:lnL w="36206" cap="flat" cmpd="sng" algn="ctr">
                      <a:solidFill>
                        <a:srgbClr val="FFFFFF"/>
                      </a:solidFill>
                      <a:prstDash val="solid"/>
                      <a:round/>
                      <a:headEnd type="none" w="med" len="med"/>
                      <a:tailEnd type="none" w="med" len="med"/>
                    </a:lnL>
                    <a:lnR w="36206" cap="flat" cmpd="sng" algn="ctr">
                      <a:solidFill>
                        <a:srgbClr val="FFFFFF"/>
                      </a:solidFill>
                      <a:prstDash val="solid"/>
                      <a:round/>
                      <a:headEnd type="none" w="med" len="med"/>
                      <a:tailEnd type="none" w="med" len="med"/>
                    </a:lnR>
                    <a:lnT w="36206" cap="flat" cmpd="sng" algn="ctr">
                      <a:solidFill>
                        <a:srgbClr val="FFFFFF"/>
                      </a:solidFill>
                      <a:prstDash val="solid"/>
                      <a:round/>
                      <a:headEnd type="none" w="med" len="med"/>
                      <a:tailEnd type="none" w="med" len="med"/>
                    </a:lnT>
                    <a:lnB w="36206" cap="flat" cmpd="sng" algn="ctr">
                      <a:solidFill>
                        <a:srgbClr val="FFFFFF"/>
                      </a:solidFill>
                      <a:prstDash val="solid"/>
                      <a:round/>
                      <a:headEnd type="none" w="med" len="med"/>
                      <a:tailEnd type="none" w="med" len="med"/>
                    </a:lnB>
                  </a:tcPr>
                </a:tc>
                <a:tc>
                  <a:txBody>
                    <a:bodyPr/>
                    <a:lstStyle/>
                    <a:p>
                      <a:pPr algn="l">
                        <a:lnSpc>
                          <a:spcPts val="3220"/>
                        </a:lnSpc>
                        <a:defRPr/>
                      </a:pPr>
                      <a:r>
                        <a:rPr lang="en-US" sz="2300" b="1">
                          <a:solidFill>
                            <a:srgbClr val="FFFFFF"/>
                          </a:solidFill>
                          <a:latin typeface="Arimo Bold"/>
                          <a:ea typeface="Arimo Bold"/>
                          <a:cs typeface="Arimo Bold"/>
                          <a:sym typeface="Arimo Bold"/>
                        </a:rPr>
                        <a:t>Identitet og følelser. Hvem er jeg? Hva former opplevelsen av min identitet? Hvorfor kan vi ikke alltid stole på følelsene våre? Hva skjer i hjernen, og hvorfor er det behov for aldersgrenser?</a:t>
                      </a:r>
                      <a:endParaRPr lang="en-US" sz="1100"/>
                    </a:p>
                  </a:txBody>
                  <a:tcPr marL="181029" marR="181029" marT="181029" marB="181029" anchor="ctr">
                    <a:lnL w="36206" cap="flat" cmpd="sng" algn="ctr">
                      <a:solidFill>
                        <a:srgbClr val="FFFFFF"/>
                      </a:solidFill>
                      <a:prstDash val="solid"/>
                      <a:round/>
                      <a:headEnd type="none" w="med" len="med"/>
                      <a:tailEnd type="none" w="med" len="med"/>
                    </a:lnL>
                    <a:lnR w="36206" cap="flat" cmpd="sng" algn="ctr">
                      <a:solidFill>
                        <a:srgbClr val="FFFFFF"/>
                      </a:solidFill>
                      <a:prstDash val="solid"/>
                      <a:round/>
                      <a:headEnd type="none" w="med" len="med"/>
                      <a:tailEnd type="none" w="med" len="med"/>
                    </a:lnR>
                    <a:lnT w="36206" cap="flat" cmpd="sng" algn="ctr">
                      <a:solidFill>
                        <a:srgbClr val="FFFFFF"/>
                      </a:solidFill>
                      <a:prstDash val="solid"/>
                      <a:round/>
                      <a:headEnd type="none" w="med" len="med"/>
                      <a:tailEnd type="none" w="med" len="med"/>
                    </a:lnT>
                    <a:lnB w="36206"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0"/>
                  </a:ext>
                </a:extLst>
              </a:tr>
              <a:tr h="870633">
                <a:tc>
                  <a:txBody>
                    <a:bodyPr/>
                    <a:lstStyle/>
                    <a:p>
                      <a:pPr algn="l">
                        <a:lnSpc>
                          <a:spcPts val="3220"/>
                        </a:lnSpc>
                        <a:defRPr/>
                      </a:pPr>
                      <a:r>
                        <a:rPr lang="en-US" sz="2300" b="1">
                          <a:solidFill>
                            <a:srgbClr val="FFFFFF"/>
                          </a:solidFill>
                          <a:latin typeface="Arimo Bold"/>
                          <a:ea typeface="Arimo Bold"/>
                          <a:cs typeface="Arimo Bold"/>
                          <a:sym typeface="Arimo Bold"/>
                        </a:rPr>
                        <a:t>2</a:t>
                      </a:r>
                      <a:endParaRPr lang="en-US" sz="1100"/>
                    </a:p>
                  </a:txBody>
                  <a:tcPr marL="181029" marR="181029" marT="181029" marB="181029" anchor="ctr">
                    <a:lnL w="36206" cap="flat" cmpd="sng" algn="ctr">
                      <a:solidFill>
                        <a:srgbClr val="FFFFFF"/>
                      </a:solidFill>
                      <a:prstDash val="solid"/>
                      <a:round/>
                      <a:headEnd type="none" w="med" len="med"/>
                      <a:tailEnd type="none" w="med" len="med"/>
                    </a:lnL>
                    <a:lnR w="36206" cap="flat" cmpd="sng" algn="ctr">
                      <a:solidFill>
                        <a:srgbClr val="FFFFFF"/>
                      </a:solidFill>
                      <a:prstDash val="solid"/>
                      <a:round/>
                      <a:headEnd type="none" w="med" len="med"/>
                      <a:tailEnd type="none" w="med" len="med"/>
                    </a:lnR>
                    <a:lnT w="36206" cap="flat" cmpd="sng" algn="ctr">
                      <a:solidFill>
                        <a:srgbClr val="FFFFFF"/>
                      </a:solidFill>
                      <a:prstDash val="solid"/>
                      <a:round/>
                      <a:headEnd type="none" w="med" len="med"/>
                      <a:tailEnd type="none" w="med" len="med"/>
                    </a:lnT>
                    <a:lnB w="36206" cap="flat" cmpd="sng" algn="ctr">
                      <a:solidFill>
                        <a:srgbClr val="FFFFFF"/>
                      </a:solidFill>
                      <a:prstDash val="solid"/>
                      <a:round/>
                      <a:headEnd type="none" w="med" len="med"/>
                      <a:tailEnd type="none" w="med" len="med"/>
                    </a:lnB>
                  </a:tcPr>
                </a:tc>
                <a:tc>
                  <a:txBody>
                    <a:bodyPr/>
                    <a:lstStyle/>
                    <a:p>
                      <a:pPr algn="l">
                        <a:lnSpc>
                          <a:spcPts val="3220"/>
                        </a:lnSpc>
                        <a:defRPr/>
                      </a:pPr>
                      <a:r>
                        <a:rPr lang="en-US" sz="2300" b="1">
                          <a:solidFill>
                            <a:srgbClr val="FFFFFF"/>
                          </a:solidFill>
                          <a:latin typeface="Arimo Bold"/>
                          <a:ea typeface="Arimo Bold"/>
                          <a:cs typeface="Arimo Bold"/>
                          <a:sym typeface="Arimo Bold"/>
                        </a:rPr>
                        <a:t>Kroppen forteller oss viktige ting om hvem vi er og om vår identitet. Furry fandom og andre caser. </a:t>
                      </a:r>
                      <a:endParaRPr lang="en-US" sz="1100"/>
                    </a:p>
                  </a:txBody>
                  <a:tcPr marL="181029" marR="181029" marT="181029" marB="181029" anchor="ctr">
                    <a:lnL w="36206" cap="flat" cmpd="sng" algn="ctr">
                      <a:solidFill>
                        <a:srgbClr val="FFFFFF"/>
                      </a:solidFill>
                      <a:prstDash val="solid"/>
                      <a:round/>
                      <a:headEnd type="none" w="med" len="med"/>
                      <a:tailEnd type="none" w="med" len="med"/>
                    </a:lnL>
                    <a:lnR w="36206" cap="flat" cmpd="sng" algn="ctr">
                      <a:solidFill>
                        <a:srgbClr val="FFFFFF"/>
                      </a:solidFill>
                      <a:prstDash val="solid"/>
                      <a:round/>
                      <a:headEnd type="none" w="med" len="med"/>
                      <a:tailEnd type="none" w="med" len="med"/>
                    </a:lnR>
                    <a:lnT w="36206" cap="flat" cmpd="sng" algn="ctr">
                      <a:solidFill>
                        <a:srgbClr val="FFFFFF"/>
                      </a:solidFill>
                      <a:prstDash val="solid"/>
                      <a:round/>
                      <a:headEnd type="none" w="med" len="med"/>
                      <a:tailEnd type="none" w="med" len="med"/>
                    </a:lnT>
                    <a:lnB w="36206"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1"/>
                  </a:ext>
                </a:extLst>
              </a:tr>
              <a:tr h="870633">
                <a:tc>
                  <a:txBody>
                    <a:bodyPr/>
                    <a:lstStyle/>
                    <a:p>
                      <a:pPr algn="l">
                        <a:lnSpc>
                          <a:spcPts val="3220"/>
                        </a:lnSpc>
                        <a:defRPr/>
                      </a:pPr>
                      <a:r>
                        <a:rPr lang="en-US" sz="2300" b="1">
                          <a:solidFill>
                            <a:srgbClr val="FFFFFF"/>
                          </a:solidFill>
                          <a:latin typeface="Arimo Bold"/>
                          <a:ea typeface="Arimo Bold"/>
                          <a:cs typeface="Arimo Bold"/>
                          <a:sym typeface="Arimo Bold"/>
                        </a:rPr>
                        <a:t>3</a:t>
                      </a:r>
                      <a:endParaRPr lang="en-US" sz="1100"/>
                    </a:p>
                  </a:txBody>
                  <a:tcPr marL="181029" marR="181029" marT="181029" marB="181029" anchor="ctr">
                    <a:lnL w="36206" cap="flat" cmpd="sng" algn="ctr">
                      <a:solidFill>
                        <a:srgbClr val="FFFFFF"/>
                      </a:solidFill>
                      <a:prstDash val="solid"/>
                      <a:round/>
                      <a:headEnd type="none" w="med" len="med"/>
                      <a:tailEnd type="none" w="med" len="med"/>
                    </a:lnL>
                    <a:lnR w="36206" cap="flat" cmpd="sng" algn="ctr">
                      <a:solidFill>
                        <a:srgbClr val="FFFFFF"/>
                      </a:solidFill>
                      <a:prstDash val="solid"/>
                      <a:round/>
                      <a:headEnd type="none" w="med" len="med"/>
                      <a:tailEnd type="none" w="med" len="med"/>
                    </a:lnR>
                    <a:lnT w="36206" cap="flat" cmpd="sng" algn="ctr">
                      <a:solidFill>
                        <a:srgbClr val="FFFFFF"/>
                      </a:solidFill>
                      <a:prstDash val="solid"/>
                      <a:round/>
                      <a:headEnd type="none" w="med" len="med"/>
                      <a:tailEnd type="none" w="med" len="med"/>
                    </a:lnT>
                    <a:lnB w="36206" cap="flat" cmpd="sng" algn="ctr">
                      <a:solidFill>
                        <a:srgbClr val="FFFFFF"/>
                      </a:solidFill>
                      <a:prstDash val="solid"/>
                      <a:round/>
                      <a:headEnd type="none" w="med" len="med"/>
                      <a:tailEnd type="none" w="med" len="med"/>
                    </a:lnB>
                  </a:tcPr>
                </a:tc>
                <a:tc>
                  <a:txBody>
                    <a:bodyPr/>
                    <a:lstStyle/>
                    <a:p>
                      <a:pPr algn="l">
                        <a:lnSpc>
                          <a:spcPts val="3220"/>
                        </a:lnSpc>
                        <a:defRPr/>
                      </a:pPr>
                      <a:r>
                        <a:rPr lang="en-US" sz="2300" b="1">
                          <a:solidFill>
                            <a:srgbClr val="FFFFFF"/>
                          </a:solidFill>
                          <a:latin typeface="Arimo Bold"/>
                          <a:ea typeface="Arimo Bold"/>
                          <a:cs typeface="Arimo Bold"/>
                          <a:sym typeface="Arimo Bold"/>
                        </a:rPr>
                        <a:t>Et sant og sunt selvbilde. Kroppspress. Hva er kjennetegn på dem som er fornøyd med egen kropp?</a:t>
                      </a:r>
                      <a:endParaRPr lang="en-US" sz="1100"/>
                    </a:p>
                  </a:txBody>
                  <a:tcPr marL="181029" marR="181029" marT="181029" marB="181029" anchor="ctr">
                    <a:lnL w="36206" cap="flat" cmpd="sng" algn="ctr">
                      <a:solidFill>
                        <a:srgbClr val="FFFFFF"/>
                      </a:solidFill>
                      <a:prstDash val="solid"/>
                      <a:round/>
                      <a:headEnd type="none" w="med" len="med"/>
                      <a:tailEnd type="none" w="med" len="med"/>
                    </a:lnL>
                    <a:lnR w="36206" cap="flat" cmpd="sng" algn="ctr">
                      <a:solidFill>
                        <a:srgbClr val="FFFFFF"/>
                      </a:solidFill>
                      <a:prstDash val="solid"/>
                      <a:round/>
                      <a:headEnd type="none" w="med" len="med"/>
                      <a:tailEnd type="none" w="med" len="med"/>
                    </a:lnR>
                    <a:lnT w="36206" cap="flat" cmpd="sng" algn="ctr">
                      <a:solidFill>
                        <a:srgbClr val="FFFFFF"/>
                      </a:solidFill>
                      <a:prstDash val="solid"/>
                      <a:round/>
                      <a:headEnd type="none" w="med" len="med"/>
                      <a:tailEnd type="none" w="med" len="med"/>
                    </a:lnT>
                    <a:lnB w="36206"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2"/>
                  </a:ext>
                </a:extLst>
              </a:tr>
              <a:tr h="1272464">
                <a:tc>
                  <a:txBody>
                    <a:bodyPr/>
                    <a:lstStyle/>
                    <a:p>
                      <a:pPr algn="l">
                        <a:lnSpc>
                          <a:spcPts val="3220"/>
                        </a:lnSpc>
                        <a:defRPr/>
                      </a:pPr>
                      <a:r>
                        <a:rPr lang="en-US" sz="2300" b="1">
                          <a:solidFill>
                            <a:srgbClr val="FFFFFF"/>
                          </a:solidFill>
                          <a:latin typeface="Arimo Bold"/>
                          <a:ea typeface="Arimo Bold"/>
                          <a:cs typeface="Arimo Bold"/>
                          <a:sym typeface="Arimo Bold"/>
                        </a:rPr>
                        <a:t>4</a:t>
                      </a:r>
                      <a:endParaRPr lang="en-US" sz="1100"/>
                    </a:p>
                  </a:txBody>
                  <a:tcPr marL="181029" marR="181029" marT="181029" marB="181029" anchor="ctr">
                    <a:lnL w="36206" cap="flat" cmpd="sng" algn="ctr">
                      <a:solidFill>
                        <a:srgbClr val="FFFFFF"/>
                      </a:solidFill>
                      <a:prstDash val="solid"/>
                      <a:round/>
                      <a:headEnd type="none" w="med" len="med"/>
                      <a:tailEnd type="none" w="med" len="med"/>
                    </a:lnL>
                    <a:lnR w="36206" cap="flat" cmpd="sng" algn="ctr">
                      <a:solidFill>
                        <a:srgbClr val="FFFFFF"/>
                      </a:solidFill>
                      <a:prstDash val="solid"/>
                      <a:round/>
                      <a:headEnd type="none" w="med" len="med"/>
                      <a:tailEnd type="none" w="med" len="med"/>
                    </a:lnR>
                    <a:lnT w="36206" cap="flat" cmpd="sng" algn="ctr">
                      <a:solidFill>
                        <a:srgbClr val="FFFFFF"/>
                      </a:solidFill>
                      <a:prstDash val="solid"/>
                      <a:round/>
                      <a:headEnd type="none" w="med" len="med"/>
                      <a:tailEnd type="none" w="med" len="med"/>
                    </a:lnT>
                    <a:lnB w="36206" cap="flat" cmpd="sng" algn="ctr">
                      <a:solidFill>
                        <a:srgbClr val="FFFFFF"/>
                      </a:solidFill>
                      <a:prstDash val="solid"/>
                      <a:round/>
                      <a:headEnd type="none" w="med" len="med"/>
                      <a:tailEnd type="none" w="med" len="med"/>
                    </a:lnB>
                  </a:tcPr>
                </a:tc>
                <a:tc>
                  <a:txBody>
                    <a:bodyPr/>
                    <a:lstStyle/>
                    <a:p>
                      <a:pPr algn="l">
                        <a:lnSpc>
                          <a:spcPts val="3220"/>
                        </a:lnSpc>
                        <a:defRPr/>
                      </a:pPr>
                      <a:r>
                        <a:rPr lang="en-US" sz="2300" b="1">
                          <a:solidFill>
                            <a:srgbClr val="FFFFFF"/>
                          </a:solidFill>
                          <a:latin typeface="Arimo Bold"/>
                          <a:ea typeface="Arimo Bold"/>
                          <a:cs typeface="Arimo Bold"/>
                          <a:sym typeface="Arimo Bold"/>
                        </a:rPr>
                        <a:t>Jente og gutt. Biologiske forskjeller mellom kjønnene, ulike betydninger av ordet ‘kjønn’, samt noe om interkjønn og kjønnsdysfori.</a:t>
                      </a:r>
                      <a:endParaRPr lang="en-US" sz="1100"/>
                    </a:p>
                  </a:txBody>
                  <a:tcPr marL="181029" marR="181029" marT="181029" marB="181029" anchor="ctr">
                    <a:lnL w="36206" cap="flat" cmpd="sng" algn="ctr">
                      <a:solidFill>
                        <a:srgbClr val="FFFFFF"/>
                      </a:solidFill>
                      <a:prstDash val="solid"/>
                      <a:round/>
                      <a:headEnd type="none" w="med" len="med"/>
                      <a:tailEnd type="none" w="med" len="med"/>
                    </a:lnL>
                    <a:lnR w="36206" cap="flat" cmpd="sng" algn="ctr">
                      <a:solidFill>
                        <a:srgbClr val="FFFFFF"/>
                      </a:solidFill>
                      <a:prstDash val="solid"/>
                      <a:round/>
                      <a:headEnd type="none" w="med" len="med"/>
                      <a:tailEnd type="none" w="med" len="med"/>
                    </a:lnR>
                    <a:lnT w="36206" cap="flat" cmpd="sng" algn="ctr">
                      <a:solidFill>
                        <a:srgbClr val="FFFFFF"/>
                      </a:solidFill>
                      <a:prstDash val="solid"/>
                      <a:round/>
                      <a:headEnd type="none" w="med" len="med"/>
                      <a:tailEnd type="none" w="med" len="med"/>
                    </a:lnT>
                    <a:lnB w="36206"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3"/>
                  </a:ext>
                </a:extLst>
              </a:tr>
              <a:tr h="1272464">
                <a:tc>
                  <a:txBody>
                    <a:bodyPr/>
                    <a:lstStyle/>
                    <a:p>
                      <a:pPr algn="l">
                        <a:lnSpc>
                          <a:spcPts val="3220"/>
                        </a:lnSpc>
                        <a:defRPr/>
                      </a:pPr>
                      <a:r>
                        <a:rPr lang="en-US" sz="2300">
                          <a:solidFill>
                            <a:srgbClr val="FFFFFF"/>
                          </a:solidFill>
                          <a:latin typeface="Arimo"/>
                          <a:ea typeface="Arimo"/>
                          <a:cs typeface="Arimo"/>
                          <a:sym typeface="Arimo"/>
                        </a:rPr>
                        <a:t>5</a:t>
                      </a:r>
                      <a:endParaRPr lang="en-US" sz="1100"/>
                    </a:p>
                  </a:txBody>
                  <a:tcPr marL="181029" marR="181029" marT="181029" marB="181029" anchor="ctr">
                    <a:lnL w="36206" cap="flat" cmpd="sng" algn="ctr">
                      <a:solidFill>
                        <a:srgbClr val="FFFFFF"/>
                      </a:solidFill>
                      <a:prstDash val="solid"/>
                      <a:round/>
                      <a:headEnd type="none" w="med" len="med"/>
                      <a:tailEnd type="none" w="med" len="med"/>
                    </a:lnL>
                    <a:lnR w="36206" cap="flat" cmpd="sng" algn="ctr">
                      <a:solidFill>
                        <a:srgbClr val="FFFFFF"/>
                      </a:solidFill>
                      <a:prstDash val="solid"/>
                      <a:round/>
                      <a:headEnd type="none" w="med" len="med"/>
                      <a:tailEnd type="none" w="med" len="med"/>
                    </a:lnR>
                    <a:lnT w="36206" cap="flat" cmpd="sng" algn="ctr">
                      <a:solidFill>
                        <a:srgbClr val="FFFFFF"/>
                      </a:solidFill>
                      <a:prstDash val="solid"/>
                      <a:round/>
                      <a:headEnd type="none" w="med" len="med"/>
                      <a:tailEnd type="none" w="med" len="med"/>
                    </a:lnT>
                    <a:lnB w="36206" cap="flat" cmpd="sng" algn="ctr">
                      <a:solidFill>
                        <a:srgbClr val="FFFFFF"/>
                      </a:solidFill>
                      <a:prstDash val="solid"/>
                      <a:round/>
                      <a:headEnd type="none" w="med" len="med"/>
                      <a:tailEnd type="none" w="med" len="med"/>
                    </a:lnB>
                  </a:tcPr>
                </a:tc>
                <a:tc>
                  <a:txBody>
                    <a:bodyPr/>
                    <a:lstStyle/>
                    <a:p>
                      <a:pPr algn="l">
                        <a:lnSpc>
                          <a:spcPts val="3220"/>
                        </a:lnSpc>
                        <a:defRPr/>
                      </a:pPr>
                      <a:r>
                        <a:rPr lang="en-US" sz="2300" b="1">
                          <a:solidFill>
                            <a:srgbClr val="FFFFFF"/>
                          </a:solidFill>
                          <a:latin typeface="Arimo Bold"/>
                          <a:ea typeface="Arimo Bold"/>
                          <a:cs typeface="Arimo Bold"/>
                          <a:sym typeface="Arimo Bold"/>
                        </a:rPr>
                        <a:t>Kjønn er noe man </a:t>
                      </a:r>
                      <a:r>
                        <a:rPr lang="en-US" sz="2300" b="1" i="1">
                          <a:solidFill>
                            <a:srgbClr val="FFFFFF"/>
                          </a:solidFill>
                          <a:latin typeface="Arimo Bold Italics"/>
                          <a:ea typeface="Arimo Bold Italics"/>
                          <a:cs typeface="Arimo Bold Italics"/>
                          <a:sym typeface="Arimo Bold Italics"/>
                        </a:rPr>
                        <a:t>er</a:t>
                      </a:r>
                      <a:r>
                        <a:rPr lang="en-US" sz="2300" b="1">
                          <a:solidFill>
                            <a:srgbClr val="FFFFFF"/>
                          </a:solidFill>
                          <a:latin typeface="Arimo Bold"/>
                          <a:ea typeface="Arimo Bold"/>
                          <a:cs typeface="Arimo Bold"/>
                          <a:sym typeface="Arimo Bold"/>
                        </a:rPr>
                        <a:t>, ikke noe man </a:t>
                      </a:r>
                      <a:r>
                        <a:rPr lang="en-US" sz="2300" b="1" i="1">
                          <a:solidFill>
                            <a:srgbClr val="FFFFFF"/>
                          </a:solidFill>
                          <a:latin typeface="Arimo Bold Italics"/>
                          <a:ea typeface="Arimo Bold Italics"/>
                          <a:cs typeface="Arimo Bold Italics"/>
                          <a:sym typeface="Arimo Bold Italics"/>
                        </a:rPr>
                        <a:t>gjør</a:t>
                      </a:r>
                      <a:r>
                        <a:rPr lang="en-US" sz="2300" b="1">
                          <a:solidFill>
                            <a:srgbClr val="FFFFFF"/>
                          </a:solidFill>
                          <a:latin typeface="Arimo Bold"/>
                          <a:ea typeface="Arimo Bold"/>
                          <a:cs typeface="Arimo Bold"/>
                          <a:sym typeface="Arimo Bold"/>
                        </a:rPr>
                        <a:t>. Forskjell på kjønn og kjønnsutrykk. Historier fra noen som har hatt negative assosiasjoner til eget kjønn.</a:t>
                      </a:r>
                      <a:endParaRPr lang="en-US" sz="1100"/>
                    </a:p>
                  </a:txBody>
                  <a:tcPr marL="181029" marR="181029" marT="181029" marB="181029" anchor="ctr">
                    <a:lnL w="36206" cap="flat" cmpd="sng" algn="ctr">
                      <a:solidFill>
                        <a:srgbClr val="FFFFFF"/>
                      </a:solidFill>
                      <a:prstDash val="solid"/>
                      <a:round/>
                      <a:headEnd type="none" w="med" len="med"/>
                      <a:tailEnd type="none" w="med" len="med"/>
                    </a:lnL>
                    <a:lnR w="36206" cap="flat" cmpd="sng" algn="ctr">
                      <a:solidFill>
                        <a:srgbClr val="FFFFFF"/>
                      </a:solidFill>
                      <a:prstDash val="solid"/>
                      <a:round/>
                      <a:headEnd type="none" w="med" len="med"/>
                      <a:tailEnd type="none" w="med" len="med"/>
                    </a:lnR>
                    <a:lnT w="36206" cap="flat" cmpd="sng" algn="ctr">
                      <a:solidFill>
                        <a:srgbClr val="FFFFFF"/>
                      </a:solidFill>
                      <a:prstDash val="solid"/>
                      <a:round/>
                      <a:headEnd type="none" w="med" len="med"/>
                      <a:tailEnd type="none" w="med" len="med"/>
                    </a:lnT>
                    <a:lnB w="36206"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4"/>
                  </a:ext>
                </a:extLst>
              </a:tr>
              <a:tr h="870633">
                <a:tc>
                  <a:txBody>
                    <a:bodyPr/>
                    <a:lstStyle/>
                    <a:p>
                      <a:pPr algn="l">
                        <a:lnSpc>
                          <a:spcPts val="3220"/>
                        </a:lnSpc>
                        <a:defRPr/>
                      </a:pPr>
                      <a:r>
                        <a:rPr lang="en-US" sz="2300" b="1">
                          <a:solidFill>
                            <a:srgbClr val="FFFFFF"/>
                          </a:solidFill>
                          <a:latin typeface="Arimo Bold"/>
                          <a:ea typeface="Arimo Bold"/>
                          <a:cs typeface="Arimo Bold"/>
                          <a:sym typeface="Arimo Bold"/>
                        </a:rPr>
                        <a:t>6</a:t>
                      </a:r>
                      <a:endParaRPr lang="en-US" sz="1100"/>
                    </a:p>
                  </a:txBody>
                  <a:tcPr marL="181029" marR="181029" marT="181029" marB="181029" anchor="ctr">
                    <a:lnL w="36206" cap="flat" cmpd="sng" algn="ctr">
                      <a:solidFill>
                        <a:srgbClr val="FFFFFF"/>
                      </a:solidFill>
                      <a:prstDash val="solid"/>
                      <a:round/>
                      <a:headEnd type="none" w="med" len="med"/>
                      <a:tailEnd type="none" w="med" len="med"/>
                    </a:lnL>
                    <a:lnR w="36206" cap="flat" cmpd="sng" algn="ctr">
                      <a:solidFill>
                        <a:srgbClr val="FFFFFF"/>
                      </a:solidFill>
                      <a:prstDash val="solid"/>
                      <a:round/>
                      <a:headEnd type="none" w="med" len="med"/>
                      <a:tailEnd type="none" w="med" len="med"/>
                    </a:lnR>
                    <a:lnT w="36206" cap="flat" cmpd="sng" algn="ctr">
                      <a:solidFill>
                        <a:srgbClr val="FFFFFF"/>
                      </a:solidFill>
                      <a:prstDash val="solid"/>
                      <a:round/>
                      <a:headEnd type="none" w="med" len="med"/>
                      <a:tailEnd type="none" w="med" len="med"/>
                    </a:lnT>
                    <a:lnB w="36206" cap="flat" cmpd="sng" algn="ctr">
                      <a:solidFill>
                        <a:srgbClr val="FFFFFF"/>
                      </a:solidFill>
                      <a:prstDash val="solid"/>
                      <a:round/>
                      <a:headEnd type="none" w="med" len="med"/>
                      <a:tailEnd type="none" w="med" len="med"/>
                    </a:lnB>
                  </a:tcPr>
                </a:tc>
                <a:tc>
                  <a:txBody>
                    <a:bodyPr/>
                    <a:lstStyle/>
                    <a:p>
                      <a:pPr algn="l">
                        <a:lnSpc>
                          <a:spcPts val="3220"/>
                        </a:lnSpc>
                        <a:defRPr/>
                      </a:pPr>
                      <a:r>
                        <a:rPr lang="en-US" sz="2300" b="1">
                          <a:solidFill>
                            <a:srgbClr val="FFFFFF"/>
                          </a:solidFill>
                          <a:latin typeface="Arimo Bold"/>
                          <a:ea typeface="Arimo Bold"/>
                          <a:cs typeface="Arimo Bold"/>
                          <a:sym typeface="Arimo Bold"/>
                        </a:rPr>
                        <a:t>Født i feil kropp? Går det an å bytte kjønn? Historier fra personer som har forsøkt å ‘bytte kjønn’. </a:t>
                      </a:r>
                      <a:endParaRPr lang="en-US" sz="1100"/>
                    </a:p>
                  </a:txBody>
                  <a:tcPr marL="181029" marR="181029" marT="181029" marB="181029" anchor="ctr">
                    <a:lnL w="36206" cap="flat" cmpd="sng" algn="ctr">
                      <a:solidFill>
                        <a:srgbClr val="FFFFFF"/>
                      </a:solidFill>
                      <a:prstDash val="solid"/>
                      <a:round/>
                      <a:headEnd type="none" w="med" len="med"/>
                      <a:tailEnd type="none" w="med" len="med"/>
                    </a:lnL>
                    <a:lnR w="36206" cap="flat" cmpd="sng" algn="ctr">
                      <a:solidFill>
                        <a:srgbClr val="FFFFFF"/>
                      </a:solidFill>
                      <a:prstDash val="solid"/>
                      <a:round/>
                      <a:headEnd type="none" w="med" len="med"/>
                      <a:tailEnd type="none" w="med" len="med"/>
                    </a:lnR>
                    <a:lnT w="36206" cap="flat" cmpd="sng" algn="ctr">
                      <a:solidFill>
                        <a:srgbClr val="FFFFFF"/>
                      </a:solidFill>
                      <a:prstDash val="solid"/>
                      <a:round/>
                      <a:headEnd type="none" w="med" len="med"/>
                      <a:tailEnd type="none" w="med" len="med"/>
                    </a:lnT>
                    <a:lnB w="36206"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5"/>
                  </a:ext>
                </a:extLst>
              </a:tr>
              <a:tr h="870633">
                <a:tc>
                  <a:txBody>
                    <a:bodyPr/>
                    <a:lstStyle/>
                    <a:p>
                      <a:pPr algn="l">
                        <a:lnSpc>
                          <a:spcPts val="3220"/>
                        </a:lnSpc>
                        <a:defRPr/>
                      </a:pPr>
                      <a:r>
                        <a:rPr lang="en-US" sz="2300" b="1">
                          <a:solidFill>
                            <a:srgbClr val="FFFFFF"/>
                          </a:solidFill>
                          <a:latin typeface="Arimo Bold"/>
                          <a:ea typeface="Arimo Bold"/>
                          <a:cs typeface="Arimo Bold"/>
                          <a:sym typeface="Arimo Bold"/>
                        </a:rPr>
                        <a:t>7</a:t>
                      </a:r>
                      <a:endParaRPr lang="en-US" sz="1100"/>
                    </a:p>
                  </a:txBody>
                  <a:tcPr marL="181029" marR="181029" marT="181029" marB="181029" anchor="ctr">
                    <a:lnL w="36206" cap="flat" cmpd="sng" algn="ctr">
                      <a:solidFill>
                        <a:srgbClr val="FFFFFF"/>
                      </a:solidFill>
                      <a:prstDash val="solid"/>
                      <a:round/>
                      <a:headEnd type="none" w="med" len="med"/>
                      <a:tailEnd type="none" w="med" len="med"/>
                    </a:lnL>
                    <a:lnR w="36206" cap="flat" cmpd="sng" algn="ctr">
                      <a:solidFill>
                        <a:srgbClr val="FFFFFF"/>
                      </a:solidFill>
                      <a:prstDash val="solid"/>
                      <a:round/>
                      <a:headEnd type="none" w="med" len="med"/>
                      <a:tailEnd type="none" w="med" len="med"/>
                    </a:lnR>
                    <a:lnT w="36206" cap="flat" cmpd="sng" algn="ctr">
                      <a:solidFill>
                        <a:srgbClr val="FFFFFF"/>
                      </a:solidFill>
                      <a:prstDash val="solid"/>
                      <a:round/>
                      <a:headEnd type="none" w="med" len="med"/>
                      <a:tailEnd type="none" w="med" len="med"/>
                    </a:lnT>
                    <a:lnB w="36206" cap="flat" cmpd="sng" algn="ctr">
                      <a:solidFill>
                        <a:srgbClr val="FFFFFF"/>
                      </a:solidFill>
                      <a:prstDash val="solid"/>
                      <a:round/>
                      <a:headEnd type="none" w="med" len="med"/>
                      <a:tailEnd type="none" w="med" len="med"/>
                    </a:lnB>
                  </a:tcPr>
                </a:tc>
                <a:tc>
                  <a:txBody>
                    <a:bodyPr/>
                    <a:lstStyle/>
                    <a:p>
                      <a:pPr algn="l">
                        <a:lnSpc>
                          <a:spcPts val="3220"/>
                        </a:lnSpc>
                        <a:defRPr/>
                      </a:pPr>
                      <a:r>
                        <a:rPr lang="en-US" sz="2300" b="1">
                          <a:solidFill>
                            <a:srgbClr val="FFFFFF"/>
                          </a:solidFill>
                          <a:latin typeface="Arimo Bold"/>
                          <a:ea typeface="Arimo Bold"/>
                          <a:cs typeface="Arimo Bold"/>
                          <a:sym typeface="Arimo Bold"/>
                        </a:rPr>
                        <a:t>Hvilke konsekvenser får det for samfunnet dersom kjønn er uavhengig av biologi?  To kjønn gir orden og frihet.</a:t>
                      </a:r>
                      <a:endParaRPr lang="en-US" sz="1100"/>
                    </a:p>
                  </a:txBody>
                  <a:tcPr marL="181029" marR="181029" marT="181029" marB="181029" anchor="ctr">
                    <a:lnL w="36206" cap="flat" cmpd="sng" algn="ctr">
                      <a:solidFill>
                        <a:srgbClr val="FFFFFF"/>
                      </a:solidFill>
                      <a:prstDash val="solid"/>
                      <a:round/>
                      <a:headEnd type="none" w="med" len="med"/>
                      <a:tailEnd type="none" w="med" len="med"/>
                    </a:lnL>
                    <a:lnR w="36206" cap="flat" cmpd="sng" algn="ctr">
                      <a:solidFill>
                        <a:srgbClr val="FFFFFF"/>
                      </a:solidFill>
                      <a:prstDash val="solid"/>
                      <a:round/>
                      <a:headEnd type="none" w="med" len="med"/>
                      <a:tailEnd type="none" w="med" len="med"/>
                    </a:lnR>
                    <a:lnT w="36206" cap="flat" cmpd="sng" algn="ctr">
                      <a:solidFill>
                        <a:srgbClr val="FFFFFF"/>
                      </a:solidFill>
                      <a:prstDash val="solid"/>
                      <a:round/>
                      <a:headEnd type="none" w="med" len="med"/>
                      <a:tailEnd type="none" w="med" len="med"/>
                    </a:lnT>
                    <a:lnB w="36206"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6"/>
                  </a:ext>
                </a:extLst>
              </a:tr>
              <a:tr h="870633">
                <a:tc>
                  <a:txBody>
                    <a:bodyPr/>
                    <a:lstStyle/>
                    <a:p>
                      <a:pPr algn="l">
                        <a:lnSpc>
                          <a:spcPts val="3220"/>
                        </a:lnSpc>
                        <a:defRPr/>
                      </a:pPr>
                      <a:r>
                        <a:rPr lang="en-US" sz="2300" b="1">
                          <a:solidFill>
                            <a:srgbClr val="FFFFFF"/>
                          </a:solidFill>
                          <a:latin typeface="Arimo Bold"/>
                          <a:ea typeface="Arimo Bold"/>
                          <a:cs typeface="Arimo Bold"/>
                          <a:sym typeface="Arimo Bold"/>
                        </a:rPr>
                        <a:t>8</a:t>
                      </a:r>
                      <a:endParaRPr lang="en-US" sz="1100"/>
                    </a:p>
                  </a:txBody>
                  <a:tcPr marL="181029" marR="181029" marT="181029" marB="181029" anchor="ctr">
                    <a:lnL w="36206" cap="flat" cmpd="sng" algn="ctr">
                      <a:solidFill>
                        <a:srgbClr val="FFFFFF"/>
                      </a:solidFill>
                      <a:prstDash val="solid"/>
                      <a:round/>
                      <a:headEnd type="none" w="med" len="med"/>
                      <a:tailEnd type="none" w="med" len="med"/>
                    </a:lnL>
                    <a:lnR w="36206" cap="flat" cmpd="sng" algn="ctr">
                      <a:solidFill>
                        <a:srgbClr val="FFFFFF"/>
                      </a:solidFill>
                      <a:prstDash val="solid"/>
                      <a:round/>
                      <a:headEnd type="none" w="med" len="med"/>
                      <a:tailEnd type="none" w="med" len="med"/>
                    </a:lnR>
                    <a:lnT w="36206" cap="flat" cmpd="sng" algn="ctr">
                      <a:solidFill>
                        <a:srgbClr val="FFFFFF"/>
                      </a:solidFill>
                      <a:prstDash val="solid"/>
                      <a:round/>
                      <a:headEnd type="none" w="med" len="med"/>
                      <a:tailEnd type="none" w="med" len="med"/>
                    </a:lnT>
                    <a:lnB w="36206" cap="flat" cmpd="sng" algn="ctr">
                      <a:solidFill>
                        <a:srgbClr val="FFFFFF"/>
                      </a:solidFill>
                      <a:prstDash val="solid"/>
                      <a:round/>
                      <a:headEnd type="none" w="med" len="med"/>
                      <a:tailEnd type="none" w="med" len="med"/>
                    </a:lnB>
                  </a:tcPr>
                </a:tc>
                <a:tc>
                  <a:txBody>
                    <a:bodyPr/>
                    <a:lstStyle/>
                    <a:p>
                      <a:pPr algn="l">
                        <a:lnSpc>
                          <a:spcPts val="3220"/>
                        </a:lnSpc>
                        <a:defRPr/>
                      </a:pPr>
                      <a:r>
                        <a:rPr lang="en-US" sz="2300" b="1">
                          <a:solidFill>
                            <a:srgbClr val="FFFFFF"/>
                          </a:solidFill>
                          <a:latin typeface="Arimo Bold"/>
                          <a:ea typeface="Arimo Bold"/>
                          <a:cs typeface="Arimo Bold"/>
                          <a:sym typeface="Arimo Bold"/>
                        </a:rPr>
                        <a:t> Respekt og toleranse med Pride som case. </a:t>
                      </a:r>
                      <a:endParaRPr lang="en-US" sz="1100"/>
                    </a:p>
                  </a:txBody>
                  <a:tcPr marL="181029" marR="181029" marT="181029" marB="181029" anchor="ctr">
                    <a:lnL w="36206" cap="flat" cmpd="sng" algn="ctr">
                      <a:solidFill>
                        <a:srgbClr val="FFFFFF"/>
                      </a:solidFill>
                      <a:prstDash val="solid"/>
                      <a:round/>
                      <a:headEnd type="none" w="med" len="med"/>
                      <a:tailEnd type="none" w="med" len="med"/>
                    </a:lnL>
                    <a:lnR w="36206" cap="flat" cmpd="sng" algn="ctr">
                      <a:solidFill>
                        <a:srgbClr val="FFFFFF"/>
                      </a:solidFill>
                      <a:prstDash val="solid"/>
                      <a:round/>
                      <a:headEnd type="none" w="med" len="med"/>
                      <a:tailEnd type="none" w="med" len="med"/>
                    </a:lnR>
                    <a:lnT w="36206" cap="flat" cmpd="sng" algn="ctr">
                      <a:solidFill>
                        <a:srgbClr val="FFFFFF"/>
                      </a:solidFill>
                      <a:prstDash val="solid"/>
                      <a:round/>
                      <a:headEnd type="none" w="med" len="med"/>
                      <a:tailEnd type="none" w="med" len="med"/>
                    </a:lnT>
                    <a:lnB w="36206"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3" name="TextBox 3"/>
          <p:cNvSpPr txBox="1"/>
          <p:nvPr/>
        </p:nvSpPr>
        <p:spPr>
          <a:xfrm>
            <a:off x="1710740" y="99753"/>
            <a:ext cx="14866520" cy="1007455"/>
          </a:xfrm>
          <a:prstGeom prst="rect">
            <a:avLst/>
          </a:prstGeom>
        </p:spPr>
        <p:txBody>
          <a:bodyPr wrap="square" lIns="0" tIns="0" rIns="0" bIns="0" rtlCol="0" anchor="t">
            <a:spAutoFit/>
          </a:bodyPr>
          <a:lstStyle/>
          <a:p>
            <a:pPr algn="ctr">
              <a:lnSpc>
                <a:spcPts val="8647"/>
              </a:lnSpc>
              <a:spcBef>
                <a:spcPct val="0"/>
              </a:spcBef>
            </a:pPr>
            <a:r>
              <a:rPr lang="en-US" sz="6176" b="1" dirty="0" err="1">
                <a:solidFill>
                  <a:srgbClr val="FFF4E3"/>
                </a:solidFill>
                <a:latin typeface="Arimo Bold"/>
                <a:ea typeface="Arimo Bold"/>
                <a:cs typeface="Arimo Bold"/>
                <a:sym typeface="Arimo Bold"/>
              </a:rPr>
              <a:t>Oversikt</a:t>
            </a:r>
            <a:r>
              <a:rPr lang="en-US" sz="6176" b="1" dirty="0">
                <a:solidFill>
                  <a:srgbClr val="FFF4E3"/>
                </a:solidFill>
                <a:latin typeface="Arimo Bold"/>
                <a:ea typeface="Arimo Bold"/>
                <a:cs typeface="Arimo Bold"/>
                <a:sym typeface="Arimo Bold"/>
              </a:rPr>
              <a:t> over </a:t>
            </a:r>
            <a:r>
              <a:rPr lang="en-US" sz="6176" b="1" dirty="0" err="1">
                <a:solidFill>
                  <a:srgbClr val="FFF4E3"/>
                </a:solidFill>
                <a:latin typeface="Arimo Bold"/>
                <a:ea typeface="Arimo Bold"/>
                <a:cs typeface="Arimo Bold"/>
                <a:sym typeface="Arimo Bold"/>
              </a:rPr>
              <a:t>undervisningsopplegget</a:t>
            </a:r>
            <a:endParaRPr lang="en-US" sz="6176" b="1" dirty="0">
              <a:solidFill>
                <a:srgbClr val="FFF4E3"/>
              </a:solidFill>
              <a:latin typeface="Arimo Bold"/>
              <a:ea typeface="Arimo Bold"/>
              <a:cs typeface="Arimo Bold"/>
              <a:sym typeface="Arimo Bo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bg>
      <p:bgPr>
        <a:solidFill>
          <a:srgbClr val="E2687B"/>
        </a:solidFill>
        <a:effectLst/>
      </p:bgPr>
    </p:bg>
    <p:spTree>
      <p:nvGrpSpPr>
        <p:cNvPr id="1" name=""/>
        <p:cNvGrpSpPr/>
        <p:nvPr/>
      </p:nvGrpSpPr>
      <p:grpSpPr>
        <a:xfrm>
          <a:off x="0" y="0"/>
          <a:ext cx="0" cy="0"/>
          <a:chOff x="0" y="0"/>
          <a:chExt cx="0" cy="0"/>
        </a:xfrm>
      </p:grpSpPr>
      <p:sp>
        <p:nvSpPr>
          <p:cNvPr id="2" name="Freeform 2"/>
          <p:cNvSpPr/>
          <p:nvPr/>
        </p:nvSpPr>
        <p:spPr>
          <a:xfrm rot="-279299">
            <a:off x="1076711" y="628568"/>
            <a:ext cx="6208291" cy="3889139"/>
          </a:xfrm>
          <a:custGeom>
            <a:avLst/>
            <a:gdLst/>
            <a:ahLst/>
            <a:cxnLst/>
            <a:rect l="l" t="t" r="r" b="b"/>
            <a:pathLst>
              <a:path w="6208291" h="3889139">
                <a:moveTo>
                  <a:pt x="0" y="0"/>
                </a:moveTo>
                <a:lnTo>
                  <a:pt x="6208292" y="0"/>
                </a:lnTo>
                <a:lnTo>
                  <a:pt x="6208292" y="3889139"/>
                </a:lnTo>
                <a:lnTo>
                  <a:pt x="0" y="3889139"/>
                </a:lnTo>
                <a:lnTo>
                  <a:pt x="0" y="0"/>
                </a:lnTo>
                <a:close/>
              </a:path>
            </a:pathLst>
          </a:custGeom>
          <a:blipFill>
            <a:blip r:embed="rId2"/>
            <a:stretch>
              <a:fillRect r="-11367"/>
            </a:stretch>
          </a:blipFill>
          <a:ln w="38100" cap="sq">
            <a:solidFill>
              <a:srgbClr val="000000"/>
            </a:solidFill>
            <a:prstDash val="solid"/>
            <a:miter/>
          </a:ln>
        </p:spPr>
        <p:txBody>
          <a:bodyPr/>
          <a:lstStyle/>
          <a:p>
            <a:endParaRPr lang="nb-NO"/>
          </a:p>
        </p:txBody>
      </p:sp>
      <p:grpSp>
        <p:nvGrpSpPr>
          <p:cNvPr id="3" name="Group 3"/>
          <p:cNvGrpSpPr/>
          <p:nvPr/>
        </p:nvGrpSpPr>
        <p:grpSpPr>
          <a:xfrm>
            <a:off x="553876" y="5143500"/>
            <a:ext cx="6878700" cy="4114800"/>
            <a:chOff x="0" y="0"/>
            <a:chExt cx="1162253" cy="695253"/>
          </a:xfrm>
        </p:grpSpPr>
        <p:sp>
          <p:nvSpPr>
            <p:cNvPr id="4" name="Freeform 4"/>
            <p:cNvSpPr/>
            <p:nvPr/>
          </p:nvSpPr>
          <p:spPr>
            <a:xfrm>
              <a:off x="0" y="0"/>
              <a:ext cx="1162253" cy="695253"/>
            </a:xfrm>
            <a:custGeom>
              <a:avLst/>
              <a:gdLst/>
              <a:ahLst/>
              <a:cxnLst/>
              <a:rect l="l" t="t" r="r" b="b"/>
              <a:pathLst>
                <a:path w="1162253" h="695253">
                  <a:moveTo>
                    <a:pt x="581126" y="0"/>
                  </a:moveTo>
                  <a:cubicBezTo>
                    <a:pt x="260179" y="0"/>
                    <a:pt x="0" y="155638"/>
                    <a:pt x="0" y="347627"/>
                  </a:cubicBezTo>
                  <a:cubicBezTo>
                    <a:pt x="0" y="539616"/>
                    <a:pt x="260179" y="695253"/>
                    <a:pt x="581126" y="695253"/>
                  </a:cubicBezTo>
                  <a:cubicBezTo>
                    <a:pt x="902074" y="695253"/>
                    <a:pt x="1162253" y="539616"/>
                    <a:pt x="1162253" y="347627"/>
                  </a:cubicBezTo>
                  <a:cubicBezTo>
                    <a:pt x="1162253" y="155638"/>
                    <a:pt x="902074" y="0"/>
                    <a:pt x="581126" y="0"/>
                  </a:cubicBezTo>
                  <a:close/>
                </a:path>
              </a:pathLst>
            </a:custGeom>
            <a:solidFill>
              <a:srgbClr val="EAA55B"/>
            </a:solidFill>
          </p:spPr>
          <p:txBody>
            <a:bodyPr/>
            <a:lstStyle/>
            <a:p>
              <a:endParaRPr lang="nb-NO"/>
            </a:p>
          </p:txBody>
        </p:sp>
        <p:sp>
          <p:nvSpPr>
            <p:cNvPr id="5" name="TextBox 5"/>
            <p:cNvSpPr txBox="1"/>
            <p:nvPr/>
          </p:nvSpPr>
          <p:spPr>
            <a:xfrm>
              <a:off x="108961" y="17555"/>
              <a:ext cx="944331" cy="612518"/>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929138" y="5503234"/>
            <a:ext cx="6503439" cy="3261983"/>
          </a:xfrm>
          <a:prstGeom prst="rect">
            <a:avLst/>
          </a:prstGeom>
        </p:spPr>
        <p:txBody>
          <a:bodyPr lIns="0" tIns="0" rIns="0" bIns="0" rtlCol="0" anchor="t">
            <a:spAutoFit/>
          </a:bodyPr>
          <a:lstStyle/>
          <a:p>
            <a:pPr algn="ctr">
              <a:lnSpc>
                <a:spcPts val="8680"/>
              </a:lnSpc>
            </a:pPr>
            <a:r>
              <a:rPr lang="en-US" sz="6200" b="1">
                <a:solidFill>
                  <a:srgbClr val="000000"/>
                </a:solidFill>
                <a:latin typeface="Arimo Bold"/>
                <a:ea typeface="Arimo Bold"/>
                <a:cs typeface="Arimo Bold"/>
                <a:sym typeface="Arimo Bold"/>
              </a:rPr>
              <a:t>Hva forteller kroppen om vår identitet? </a:t>
            </a:r>
          </a:p>
        </p:txBody>
      </p:sp>
      <p:sp>
        <p:nvSpPr>
          <p:cNvPr id="7" name="Freeform 7"/>
          <p:cNvSpPr/>
          <p:nvPr/>
        </p:nvSpPr>
        <p:spPr>
          <a:xfrm>
            <a:off x="8653349" y="1460691"/>
            <a:ext cx="2261563" cy="7179565"/>
          </a:xfrm>
          <a:custGeom>
            <a:avLst/>
            <a:gdLst/>
            <a:ahLst/>
            <a:cxnLst/>
            <a:rect l="l" t="t" r="r" b="b"/>
            <a:pathLst>
              <a:path w="2261563" h="7179565">
                <a:moveTo>
                  <a:pt x="0" y="0"/>
                </a:moveTo>
                <a:lnTo>
                  <a:pt x="2261563" y="0"/>
                </a:lnTo>
                <a:lnTo>
                  <a:pt x="2261563" y="7179565"/>
                </a:lnTo>
                <a:lnTo>
                  <a:pt x="0" y="717956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nb-NO"/>
          </a:p>
        </p:txBody>
      </p:sp>
      <p:sp>
        <p:nvSpPr>
          <p:cNvPr id="8" name="Freeform 8"/>
          <p:cNvSpPr/>
          <p:nvPr/>
        </p:nvSpPr>
        <p:spPr>
          <a:xfrm>
            <a:off x="15663724" y="3106387"/>
            <a:ext cx="1921504" cy="6513572"/>
          </a:xfrm>
          <a:custGeom>
            <a:avLst/>
            <a:gdLst/>
            <a:ahLst/>
            <a:cxnLst/>
            <a:rect l="l" t="t" r="r" b="b"/>
            <a:pathLst>
              <a:path w="1921504" h="6513572">
                <a:moveTo>
                  <a:pt x="0" y="0"/>
                </a:moveTo>
                <a:lnTo>
                  <a:pt x="1921504" y="0"/>
                </a:lnTo>
                <a:lnTo>
                  <a:pt x="1921504" y="6513572"/>
                </a:lnTo>
                <a:lnTo>
                  <a:pt x="0" y="651357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nb-NO"/>
          </a:p>
        </p:txBody>
      </p:sp>
      <p:grpSp>
        <p:nvGrpSpPr>
          <p:cNvPr id="9" name="Group 9"/>
          <p:cNvGrpSpPr/>
          <p:nvPr/>
        </p:nvGrpSpPr>
        <p:grpSpPr>
          <a:xfrm>
            <a:off x="11504994" y="3962130"/>
            <a:ext cx="4058265" cy="2845959"/>
            <a:chOff x="0" y="0"/>
            <a:chExt cx="5411020" cy="3794613"/>
          </a:xfrm>
        </p:grpSpPr>
        <p:sp>
          <p:nvSpPr>
            <p:cNvPr id="10" name="Freeform 10"/>
            <p:cNvSpPr/>
            <p:nvPr/>
          </p:nvSpPr>
          <p:spPr>
            <a:xfrm>
              <a:off x="0" y="0"/>
              <a:ext cx="5411020" cy="3794613"/>
            </a:xfrm>
            <a:custGeom>
              <a:avLst/>
              <a:gdLst/>
              <a:ahLst/>
              <a:cxnLst/>
              <a:rect l="l" t="t" r="r" b="b"/>
              <a:pathLst>
                <a:path w="5411020" h="3794613">
                  <a:moveTo>
                    <a:pt x="0" y="0"/>
                  </a:moveTo>
                  <a:lnTo>
                    <a:pt x="5411020" y="0"/>
                  </a:lnTo>
                  <a:lnTo>
                    <a:pt x="5411020" y="3794613"/>
                  </a:lnTo>
                  <a:lnTo>
                    <a:pt x="0" y="3794613"/>
                  </a:lnTo>
                  <a:lnTo>
                    <a:pt x="0" y="0"/>
                  </a:lnTo>
                  <a:close/>
                </a:path>
              </a:pathLst>
            </a:custGeom>
            <a:blipFill>
              <a:blip r:embed="rId7">
                <a:extLst>
                  <a:ext uri="{96DAC541-7B7A-43D3-8B79-37D633B846F1}">
                    <asvg:svgBlip xmlns:asvg="http://schemas.microsoft.com/office/drawing/2016/SVG/main" r:embed="rId8"/>
                  </a:ext>
                </a:extLst>
              </a:blip>
              <a:stretch>
                <a:fillRect l="-516" r="-516"/>
              </a:stretch>
            </a:blipFill>
          </p:spPr>
          <p:txBody>
            <a:bodyPr/>
            <a:lstStyle/>
            <a:p>
              <a:endParaRPr lang="nb-NO"/>
            </a:p>
          </p:txBody>
        </p:sp>
        <p:sp>
          <p:nvSpPr>
            <p:cNvPr id="11" name="TextBox 11"/>
            <p:cNvSpPr txBox="1"/>
            <p:nvPr/>
          </p:nvSpPr>
          <p:spPr>
            <a:xfrm>
              <a:off x="348042" y="732432"/>
              <a:ext cx="4714936" cy="1802238"/>
            </a:xfrm>
            <a:prstGeom prst="rect">
              <a:avLst/>
            </a:prstGeom>
          </p:spPr>
          <p:txBody>
            <a:bodyPr lIns="0" tIns="0" rIns="0" bIns="0" rtlCol="0" anchor="t">
              <a:spAutoFit/>
            </a:bodyPr>
            <a:lstStyle/>
            <a:p>
              <a:pPr algn="ctr">
                <a:lnSpc>
                  <a:spcPts val="11199"/>
                </a:lnSpc>
                <a:spcBef>
                  <a:spcPct val="0"/>
                </a:spcBef>
              </a:pPr>
              <a:r>
                <a:rPr lang="en-US" sz="7999">
                  <a:solidFill>
                    <a:srgbClr val="000000"/>
                  </a:solidFill>
                  <a:latin typeface="Arimo"/>
                  <a:ea typeface="Arimo"/>
                  <a:cs typeface="Arimo"/>
                  <a:sym typeface="Arimo"/>
                </a:rPr>
                <a:t>Jente</a:t>
              </a:r>
            </a:p>
          </p:txBody>
        </p:sp>
      </p:grpSp>
      <p:grpSp>
        <p:nvGrpSpPr>
          <p:cNvPr id="12" name="Group 12"/>
          <p:cNvGrpSpPr/>
          <p:nvPr/>
        </p:nvGrpSpPr>
        <p:grpSpPr>
          <a:xfrm>
            <a:off x="11019687" y="775244"/>
            <a:ext cx="4313527" cy="2575978"/>
            <a:chOff x="0" y="0"/>
            <a:chExt cx="5751370" cy="3434637"/>
          </a:xfrm>
        </p:grpSpPr>
        <p:sp>
          <p:nvSpPr>
            <p:cNvPr id="13" name="Freeform 13"/>
            <p:cNvSpPr/>
            <p:nvPr/>
          </p:nvSpPr>
          <p:spPr>
            <a:xfrm>
              <a:off x="0" y="0"/>
              <a:ext cx="5751370" cy="3434637"/>
            </a:xfrm>
            <a:custGeom>
              <a:avLst/>
              <a:gdLst/>
              <a:ahLst/>
              <a:cxnLst/>
              <a:rect l="l" t="t" r="r" b="b"/>
              <a:pathLst>
                <a:path w="5751370" h="3434637">
                  <a:moveTo>
                    <a:pt x="0" y="0"/>
                  </a:moveTo>
                  <a:lnTo>
                    <a:pt x="5751370" y="0"/>
                  </a:lnTo>
                  <a:lnTo>
                    <a:pt x="5751370" y="3434637"/>
                  </a:lnTo>
                  <a:lnTo>
                    <a:pt x="0" y="3434637"/>
                  </a:lnTo>
                  <a:lnTo>
                    <a:pt x="0" y="0"/>
                  </a:lnTo>
                  <a:close/>
                </a:path>
              </a:pathLst>
            </a:custGeom>
            <a:blipFill>
              <a:blip r:embed="rId9">
                <a:extLst>
                  <a:ext uri="{96DAC541-7B7A-43D3-8B79-37D633B846F1}">
                    <asvg:svgBlip xmlns:asvg="http://schemas.microsoft.com/office/drawing/2016/SVG/main" r:embed="rId10"/>
                  </a:ext>
                </a:extLst>
              </a:blip>
              <a:stretch>
                <a:fillRect t="-2411" b="-2411"/>
              </a:stretch>
            </a:blipFill>
          </p:spPr>
          <p:txBody>
            <a:bodyPr/>
            <a:lstStyle/>
            <a:p>
              <a:endParaRPr lang="nb-NO"/>
            </a:p>
          </p:txBody>
        </p:sp>
        <p:sp>
          <p:nvSpPr>
            <p:cNvPr id="14" name="TextBox 14"/>
            <p:cNvSpPr txBox="1"/>
            <p:nvPr/>
          </p:nvSpPr>
          <p:spPr>
            <a:xfrm>
              <a:off x="0" y="762908"/>
              <a:ext cx="5216363" cy="1811757"/>
            </a:xfrm>
            <a:prstGeom prst="rect">
              <a:avLst/>
            </a:prstGeom>
          </p:spPr>
          <p:txBody>
            <a:bodyPr lIns="0" tIns="0" rIns="0" bIns="0" rtlCol="0" anchor="t">
              <a:spAutoFit/>
            </a:bodyPr>
            <a:lstStyle/>
            <a:p>
              <a:pPr algn="ctr">
                <a:lnSpc>
                  <a:spcPts val="11200"/>
                </a:lnSpc>
                <a:spcBef>
                  <a:spcPct val="0"/>
                </a:spcBef>
              </a:pPr>
              <a:r>
                <a:rPr lang="en-US" sz="8000">
                  <a:solidFill>
                    <a:srgbClr val="000000"/>
                  </a:solidFill>
                  <a:latin typeface="Arimo"/>
                  <a:ea typeface="Arimo"/>
                  <a:cs typeface="Arimo"/>
                  <a:sym typeface="Arimo"/>
                </a:rPr>
                <a:t>Gutt</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4F0"/>
        </a:solidFill>
        <a:effectLst/>
      </p:bgPr>
    </p:bg>
    <p:spTree>
      <p:nvGrpSpPr>
        <p:cNvPr id="1" name=""/>
        <p:cNvGrpSpPr/>
        <p:nvPr/>
      </p:nvGrpSpPr>
      <p:grpSpPr>
        <a:xfrm>
          <a:off x="0" y="0"/>
          <a:ext cx="0" cy="0"/>
          <a:chOff x="0" y="0"/>
          <a:chExt cx="0" cy="0"/>
        </a:xfrm>
      </p:grpSpPr>
      <p:sp>
        <p:nvSpPr>
          <p:cNvPr id="2" name="Freeform 2"/>
          <p:cNvSpPr/>
          <p:nvPr/>
        </p:nvSpPr>
        <p:spPr>
          <a:xfrm rot="-437552">
            <a:off x="860938" y="1028700"/>
            <a:ext cx="3987452" cy="2608746"/>
          </a:xfrm>
          <a:custGeom>
            <a:avLst/>
            <a:gdLst/>
            <a:ahLst/>
            <a:cxnLst/>
            <a:rect l="l" t="t" r="r" b="b"/>
            <a:pathLst>
              <a:path w="3987452" h="2608746">
                <a:moveTo>
                  <a:pt x="0" y="0"/>
                </a:moveTo>
                <a:lnTo>
                  <a:pt x="3987452" y="0"/>
                </a:lnTo>
                <a:lnTo>
                  <a:pt x="3987452" y="2608746"/>
                </a:lnTo>
                <a:lnTo>
                  <a:pt x="0" y="2608746"/>
                </a:lnTo>
                <a:lnTo>
                  <a:pt x="0" y="0"/>
                </a:lnTo>
                <a:close/>
              </a:path>
            </a:pathLst>
          </a:custGeom>
          <a:blipFill>
            <a:blip r:embed="rId2"/>
            <a:stretch>
              <a:fillRect r="-16309"/>
            </a:stretch>
          </a:blipFill>
        </p:spPr>
        <p:txBody>
          <a:bodyPr/>
          <a:lstStyle/>
          <a:p>
            <a:endParaRPr lang="nb-NO"/>
          </a:p>
        </p:txBody>
      </p:sp>
      <p:sp>
        <p:nvSpPr>
          <p:cNvPr id="3" name="TextBox 3"/>
          <p:cNvSpPr txBox="1"/>
          <p:nvPr/>
        </p:nvSpPr>
        <p:spPr>
          <a:xfrm>
            <a:off x="1028700" y="3794245"/>
            <a:ext cx="16318344" cy="6137274"/>
          </a:xfrm>
          <a:prstGeom prst="rect">
            <a:avLst/>
          </a:prstGeom>
        </p:spPr>
        <p:txBody>
          <a:bodyPr lIns="0" tIns="0" rIns="0" bIns="0" rtlCol="0" anchor="t">
            <a:spAutoFit/>
          </a:bodyPr>
          <a:lstStyle/>
          <a:p>
            <a:pPr algn="ctr">
              <a:lnSpc>
                <a:spcPts val="5599"/>
              </a:lnSpc>
            </a:pPr>
            <a:endParaRPr dirty="0"/>
          </a:p>
          <a:p>
            <a:pPr marL="971548" lvl="1" indent="-485774" algn="l">
              <a:lnSpc>
                <a:spcPts val="6299"/>
              </a:lnSpc>
              <a:buFont typeface="Arial"/>
              <a:buChar char="•"/>
            </a:pPr>
            <a:r>
              <a:rPr lang="en-US" sz="4499" dirty="0" err="1">
                <a:solidFill>
                  <a:srgbClr val="000000"/>
                </a:solidFill>
                <a:latin typeface="Arimo"/>
                <a:ea typeface="Arimo"/>
                <a:cs typeface="Arimo"/>
                <a:sym typeface="Arimo"/>
              </a:rPr>
              <a:t>Forklare</a:t>
            </a:r>
            <a:r>
              <a:rPr lang="en-US" sz="4499" dirty="0">
                <a:solidFill>
                  <a:srgbClr val="000000"/>
                </a:solidFill>
                <a:latin typeface="Arimo"/>
                <a:ea typeface="Arimo"/>
                <a:cs typeface="Arimo"/>
                <a:sym typeface="Arimo"/>
              </a:rPr>
              <a:t> </a:t>
            </a:r>
            <a:r>
              <a:rPr lang="en-US" sz="4499" b="1" dirty="0" err="1">
                <a:solidFill>
                  <a:srgbClr val="000000"/>
                </a:solidFill>
                <a:latin typeface="Arimo Bold"/>
                <a:ea typeface="Arimo Bold"/>
                <a:cs typeface="Arimo Bold"/>
                <a:sym typeface="Arimo Bold"/>
              </a:rPr>
              <a:t>biologiske</a:t>
            </a:r>
            <a:r>
              <a:rPr lang="en-US" sz="4499" b="1" dirty="0">
                <a:solidFill>
                  <a:srgbClr val="000000"/>
                </a:solidFill>
                <a:latin typeface="Arimo Bold"/>
                <a:ea typeface="Arimo Bold"/>
                <a:cs typeface="Arimo Bold"/>
                <a:sym typeface="Arimo Bold"/>
              </a:rPr>
              <a:t> </a:t>
            </a:r>
            <a:r>
              <a:rPr lang="en-US" sz="4499" b="1" dirty="0" err="1">
                <a:solidFill>
                  <a:srgbClr val="000000"/>
                </a:solidFill>
                <a:latin typeface="Arimo Bold"/>
                <a:ea typeface="Arimo Bold"/>
                <a:cs typeface="Arimo Bold"/>
                <a:sym typeface="Arimo Bold"/>
              </a:rPr>
              <a:t>forskjeller</a:t>
            </a:r>
            <a:r>
              <a:rPr lang="en-US" sz="4499" dirty="0">
                <a:solidFill>
                  <a:srgbClr val="000000"/>
                </a:solidFill>
                <a:latin typeface="Arimo"/>
                <a:ea typeface="Arimo"/>
                <a:cs typeface="Arimo"/>
                <a:sym typeface="Arimo"/>
              </a:rPr>
              <a:t> </a:t>
            </a:r>
            <a:r>
              <a:rPr lang="en-US" sz="4499" dirty="0" err="1">
                <a:solidFill>
                  <a:srgbClr val="000000"/>
                </a:solidFill>
                <a:latin typeface="Arimo"/>
                <a:ea typeface="Arimo"/>
                <a:cs typeface="Arimo"/>
                <a:sym typeface="Arimo"/>
              </a:rPr>
              <a:t>mellom</a:t>
            </a:r>
            <a:r>
              <a:rPr lang="en-US" sz="4499" dirty="0">
                <a:solidFill>
                  <a:srgbClr val="000000"/>
                </a:solidFill>
                <a:latin typeface="Arimo"/>
                <a:ea typeface="Arimo"/>
                <a:cs typeface="Arimo"/>
                <a:sym typeface="Arimo"/>
              </a:rPr>
              <a:t> </a:t>
            </a:r>
            <a:r>
              <a:rPr lang="en-US" sz="4499" dirty="0" err="1">
                <a:solidFill>
                  <a:srgbClr val="000000"/>
                </a:solidFill>
                <a:latin typeface="Arimo"/>
                <a:ea typeface="Arimo"/>
                <a:cs typeface="Arimo"/>
                <a:sym typeface="Arimo"/>
              </a:rPr>
              <a:t>jenter</a:t>
            </a:r>
            <a:r>
              <a:rPr lang="en-US" sz="4499" dirty="0">
                <a:solidFill>
                  <a:srgbClr val="000000"/>
                </a:solidFill>
                <a:latin typeface="Arimo"/>
                <a:ea typeface="Arimo"/>
                <a:cs typeface="Arimo"/>
                <a:sym typeface="Arimo"/>
              </a:rPr>
              <a:t> og gutter</a:t>
            </a:r>
          </a:p>
          <a:p>
            <a:pPr marL="971548" lvl="1" indent="-485774" algn="l">
              <a:lnSpc>
                <a:spcPts val="6299"/>
              </a:lnSpc>
              <a:buFont typeface="Arial"/>
              <a:buChar char="•"/>
            </a:pPr>
            <a:r>
              <a:rPr lang="en-US" sz="4499" dirty="0" err="1">
                <a:solidFill>
                  <a:srgbClr val="000000"/>
                </a:solidFill>
                <a:latin typeface="Arimo"/>
                <a:ea typeface="Arimo"/>
                <a:cs typeface="Arimo"/>
                <a:sym typeface="Arimo"/>
              </a:rPr>
              <a:t>Vite</a:t>
            </a:r>
            <a:r>
              <a:rPr lang="en-US" sz="4499" dirty="0">
                <a:solidFill>
                  <a:srgbClr val="000000"/>
                </a:solidFill>
                <a:latin typeface="Arimo"/>
                <a:ea typeface="Arimo"/>
                <a:cs typeface="Arimo"/>
                <a:sym typeface="Arimo"/>
              </a:rPr>
              <a:t> fire </a:t>
            </a:r>
            <a:r>
              <a:rPr lang="en-US" sz="4499" dirty="0" err="1">
                <a:solidFill>
                  <a:srgbClr val="000000"/>
                </a:solidFill>
                <a:latin typeface="Arimo"/>
                <a:ea typeface="Arimo"/>
                <a:cs typeface="Arimo"/>
                <a:sym typeface="Arimo"/>
              </a:rPr>
              <a:t>ulike</a:t>
            </a:r>
            <a:r>
              <a:rPr lang="en-US" sz="4499" dirty="0">
                <a:solidFill>
                  <a:srgbClr val="000000"/>
                </a:solidFill>
                <a:latin typeface="Arimo"/>
                <a:ea typeface="Arimo"/>
                <a:cs typeface="Arimo"/>
                <a:sym typeface="Arimo"/>
              </a:rPr>
              <a:t> </a:t>
            </a:r>
            <a:r>
              <a:rPr lang="en-US" sz="4499" dirty="0" err="1">
                <a:solidFill>
                  <a:srgbClr val="000000"/>
                </a:solidFill>
                <a:latin typeface="Arimo"/>
                <a:ea typeface="Arimo"/>
                <a:cs typeface="Arimo"/>
                <a:sym typeface="Arimo"/>
              </a:rPr>
              <a:t>betydninger</a:t>
            </a:r>
            <a:r>
              <a:rPr lang="en-US" sz="4499" dirty="0">
                <a:solidFill>
                  <a:srgbClr val="000000"/>
                </a:solidFill>
                <a:latin typeface="Arimo"/>
                <a:ea typeface="Arimo"/>
                <a:cs typeface="Arimo"/>
                <a:sym typeface="Arimo"/>
              </a:rPr>
              <a:t> av ‘</a:t>
            </a:r>
            <a:r>
              <a:rPr lang="en-US" sz="4499" b="1" dirty="0" err="1">
                <a:solidFill>
                  <a:srgbClr val="000000"/>
                </a:solidFill>
                <a:latin typeface="Arimo Bold"/>
                <a:ea typeface="Arimo Bold"/>
                <a:cs typeface="Arimo Bold"/>
                <a:sym typeface="Arimo Bold"/>
              </a:rPr>
              <a:t>kjønn</a:t>
            </a:r>
            <a:r>
              <a:rPr lang="en-US" sz="4499" dirty="0">
                <a:solidFill>
                  <a:srgbClr val="000000"/>
                </a:solidFill>
                <a:latin typeface="Arimo"/>
                <a:ea typeface="Arimo"/>
                <a:cs typeface="Arimo"/>
                <a:sym typeface="Arimo"/>
              </a:rPr>
              <a:t>’</a:t>
            </a:r>
          </a:p>
          <a:p>
            <a:pPr marL="971548" lvl="1" indent="-485774" algn="l">
              <a:lnSpc>
                <a:spcPts val="6299"/>
              </a:lnSpc>
              <a:buFont typeface="Arial"/>
              <a:buChar char="•"/>
            </a:pPr>
            <a:r>
              <a:rPr lang="en-US" sz="4499" dirty="0">
                <a:solidFill>
                  <a:srgbClr val="000000"/>
                </a:solidFill>
                <a:latin typeface="Arimo"/>
                <a:ea typeface="Arimo"/>
                <a:cs typeface="Arimo"/>
                <a:sym typeface="Arimo"/>
              </a:rPr>
              <a:t>Kunne </a:t>
            </a:r>
            <a:r>
              <a:rPr lang="en-US" sz="4499" dirty="0" err="1">
                <a:solidFill>
                  <a:srgbClr val="000000"/>
                </a:solidFill>
                <a:latin typeface="Arimo"/>
                <a:ea typeface="Arimo"/>
                <a:cs typeface="Arimo"/>
                <a:sym typeface="Arimo"/>
              </a:rPr>
              <a:t>forskjell</a:t>
            </a:r>
            <a:r>
              <a:rPr lang="en-US" sz="4499" dirty="0">
                <a:solidFill>
                  <a:srgbClr val="000000"/>
                </a:solidFill>
                <a:latin typeface="Arimo"/>
                <a:ea typeface="Arimo"/>
                <a:cs typeface="Arimo"/>
                <a:sym typeface="Arimo"/>
              </a:rPr>
              <a:t> </a:t>
            </a:r>
            <a:r>
              <a:rPr lang="en-US" sz="4499" dirty="0" err="1">
                <a:solidFill>
                  <a:srgbClr val="000000"/>
                </a:solidFill>
                <a:latin typeface="Arimo"/>
                <a:ea typeface="Arimo"/>
                <a:cs typeface="Arimo"/>
                <a:sym typeface="Arimo"/>
              </a:rPr>
              <a:t>på</a:t>
            </a:r>
            <a:r>
              <a:rPr lang="en-US" sz="4499" dirty="0">
                <a:solidFill>
                  <a:srgbClr val="000000"/>
                </a:solidFill>
                <a:latin typeface="Arimo"/>
                <a:ea typeface="Arimo"/>
                <a:cs typeface="Arimo"/>
                <a:sym typeface="Arimo"/>
              </a:rPr>
              <a:t> </a:t>
            </a:r>
            <a:r>
              <a:rPr lang="en-US" sz="4499" b="1" dirty="0" err="1">
                <a:solidFill>
                  <a:srgbClr val="000000"/>
                </a:solidFill>
                <a:latin typeface="Arimo Bold"/>
                <a:ea typeface="Arimo Bold"/>
                <a:cs typeface="Arimo Bold"/>
                <a:sym typeface="Arimo Bold"/>
              </a:rPr>
              <a:t>interkjønn</a:t>
            </a:r>
            <a:r>
              <a:rPr lang="en-US" sz="4499" dirty="0">
                <a:solidFill>
                  <a:srgbClr val="000000"/>
                </a:solidFill>
                <a:latin typeface="Arimo"/>
                <a:ea typeface="Arimo"/>
                <a:cs typeface="Arimo"/>
                <a:sym typeface="Arimo"/>
              </a:rPr>
              <a:t> og </a:t>
            </a:r>
            <a:r>
              <a:rPr lang="en-US" sz="4499" b="1" dirty="0" err="1">
                <a:solidFill>
                  <a:srgbClr val="000000"/>
                </a:solidFill>
                <a:latin typeface="Arimo Bold"/>
                <a:ea typeface="Arimo Bold"/>
                <a:cs typeface="Arimo Bold"/>
                <a:sym typeface="Arimo Bold"/>
              </a:rPr>
              <a:t>kjønnsdysfori</a:t>
            </a:r>
            <a:endParaRPr lang="en-US" sz="4499" b="1" dirty="0">
              <a:solidFill>
                <a:srgbClr val="000000"/>
              </a:solidFill>
              <a:latin typeface="Arimo Bold"/>
              <a:ea typeface="Arimo Bold"/>
              <a:cs typeface="Arimo Bold"/>
              <a:sym typeface="Arimo Bold"/>
            </a:endParaRPr>
          </a:p>
          <a:p>
            <a:pPr marL="971548" lvl="1" indent="-485774" algn="l">
              <a:lnSpc>
                <a:spcPts val="6299"/>
              </a:lnSpc>
              <a:buFont typeface="Arial"/>
              <a:buChar char="•"/>
            </a:pPr>
            <a:r>
              <a:rPr lang="en-US" sz="4499" dirty="0" err="1">
                <a:solidFill>
                  <a:srgbClr val="000000"/>
                </a:solidFill>
                <a:latin typeface="Arimo"/>
                <a:ea typeface="Arimo"/>
                <a:cs typeface="Arimo"/>
                <a:sym typeface="Arimo"/>
              </a:rPr>
              <a:t>Kjenne</a:t>
            </a:r>
            <a:r>
              <a:rPr lang="en-US" sz="4499" dirty="0">
                <a:solidFill>
                  <a:srgbClr val="000000"/>
                </a:solidFill>
                <a:latin typeface="Arimo"/>
                <a:ea typeface="Arimo"/>
                <a:cs typeface="Arimo"/>
                <a:sym typeface="Arimo"/>
              </a:rPr>
              <a:t> </a:t>
            </a:r>
            <a:r>
              <a:rPr lang="en-US" sz="4499" dirty="0" err="1">
                <a:solidFill>
                  <a:srgbClr val="000000"/>
                </a:solidFill>
                <a:latin typeface="Arimo"/>
                <a:ea typeface="Arimo"/>
                <a:cs typeface="Arimo"/>
                <a:sym typeface="Arimo"/>
              </a:rPr>
              <a:t>til</a:t>
            </a:r>
            <a:r>
              <a:rPr lang="en-US" sz="4499" dirty="0">
                <a:solidFill>
                  <a:srgbClr val="000000"/>
                </a:solidFill>
                <a:latin typeface="Arimo"/>
                <a:ea typeface="Arimo"/>
                <a:cs typeface="Arimo"/>
                <a:sym typeface="Arimo"/>
              </a:rPr>
              <a:t> </a:t>
            </a:r>
            <a:r>
              <a:rPr lang="en-US" sz="4499" dirty="0" err="1">
                <a:solidFill>
                  <a:srgbClr val="000000"/>
                </a:solidFill>
                <a:latin typeface="Arimo"/>
                <a:ea typeface="Arimo"/>
                <a:cs typeface="Arimo"/>
                <a:sym typeface="Arimo"/>
              </a:rPr>
              <a:t>begrepene</a:t>
            </a:r>
            <a:r>
              <a:rPr lang="en-US" sz="4499" dirty="0">
                <a:solidFill>
                  <a:srgbClr val="000000"/>
                </a:solidFill>
                <a:latin typeface="Arimo"/>
                <a:ea typeface="Arimo"/>
                <a:cs typeface="Arimo"/>
                <a:sym typeface="Arimo"/>
              </a:rPr>
              <a:t> </a:t>
            </a:r>
            <a:r>
              <a:rPr lang="en-US" sz="4499" b="1" dirty="0" err="1">
                <a:solidFill>
                  <a:srgbClr val="000000"/>
                </a:solidFill>
                <a:latin typeface="Arimo Bold"/>
                <a:ea typeface="Arimo Bold"/>
                <a:cs typeface="Arimo Bold"/>
                <a:sym typeface="Arimo Bold"/>
              </a:rPr>
              <a:t>kjønnsdysfori</a:t>
            </a:r>
            <a:r>
              <a:rPr lang="en-US" sz="4499" dirty="0">
                <a:solidFill>
                  <a:srgbClr val="000000"/>
                </a:solidFill>
                <a:latin typeface="Arimo"/>
                <a:ea typeface="Arimo"/>
                <a:cs typeface="Arimo"/>
                <a:sym typeface="Arimo"/>
              </a:rPr>
              <a:t> og </a:t>
            </a:r>
            <a:r>
              <a:rPr lang="en-US" sz="4499" b="1" dirty="0" err="1">
                <a:solidFill>
                  <a:srgbClr val="000000"/>
                </a:solidFill>
                <a:latin typeface="Arimo Bold"/>
                <a:ea typeface="Arimo Bold"/>
                <a:cs typeface="Arimo Bold"/>
                <a:sym typeface="Arimo Bold"/>
              </a:rPr>
              <a:t>kjønnsinkongruens</a:t>
            </a:r>
            <a:endParaRPr lang="en-US" sz="4499" b="1" dirty="0">
              <a:solidFill>
                <a:srgbClr val="000000"/>
              </a:solidFill>
              <a:latin typeface="Arimo Bold"/>
              <a:ea typeface="Arimo Bold"/>
              <a:cs typeface="Arimo Bold"/>
              <a:sym typeface="Arimo Bold"/>
            </a:endParaRPr>
          </a:p>
          <a:p>
            <a:pPr marL="971548" lvl="1" indent="-485774" algn="l">
              <a:lnSpc>
                <a:spcPts val="6299"/>
              </a:lnSpc>
              <a:buFont typeface="Arial"/>
              <a:buChar char="•"/>
            </a:pPr>
            <a:r>
              <a:rPr lang="en-US" sz="4499" dirty="0" err="1">
                <a:solidFill>
                  <a:srgbClr val="000000"/>
                </a:solidFill>
                <a:latin typeface="Arimo"/>
                <a:ea typeface="Arimo"/>
                <a:cs typeface="Arimo"/>
                <a:sym typeface="Arimo"/>
              </a:rPr>
              <a:t>Reflektere</a:t>
            </a:r>
            <a:r>
              <a:rPr lang="en-US" sz="4499" dirty="0">
                <a:solidFill>
                  <a:srgbClr val="000000"/>
                </a:solidFill>
                <a:latin typeface="Arimo"/>
                <a:ea typeface="Arimo"/>
                <a:cs typeface="Arimo"/>
                <a:sym typeface="Arimo"/>
              </a:rPr>
              <a:t> over at alle er </a:t>
            </a:r>
            <a:r>
              <a:rPr lang="en-US" sz="4499" b="1" dirty="0" err="1">
                <a:solidFill>
                  <a:srgbClr val="000000"/>
                </a:solidFill>
                <a:latin typeface="Arimo Bold"/>
                <a:ea typeface="Arimo Bold"/>
                <a:cs typeface="Arimo Bold"/>
                <a:sym typeface="Arimo Bold"/>
              </a:rPr>
              <a:t>skapt</a:t>
            </a:r>
            <a:r>
              <a:rPr lang="en-US" sz="4499" dirty="0">
                <a:solidFill>
                  <a:srgbClr val="000000"/>
                </a:solidFill>
                <a:latin typeface="Arimo"/>
                <a:ea typeface="Arimo"/>
                <a:cs typeface="Arimo"/>
                <a:sym typeface="Arimo"/>
              </a:rPr>
              <a:t> og </a:t>
            </a:r>
            <a:r>
              <a:rPr lang="en-US" sz="4499" b="1" dirty="0" err="1">
                <a:solidFill>
                  <a:srgbClr val="000000"/>
                </a:solidFill>
                <a:latin typeface="Arimo Bold"/>
                <a:ea typeface="Arimo Bold"/>
                <a:cs typeface="Arimo Bold"/>
                <a:sym typeface="Arimo Bold"/>
              </a:rPr>
              <a:t>elsket</a:t>
            </a:r>
            <a:r>
              <a:rPr lang="en-US" sz="4499" dirty="0">
                <a:solidFill>
                  <a:srgbClr val="000000"/>
                </a:solidFill>
                <a:latin typeface="Arimo"/>
                <a:ea typeface="Arimo"/>
                <a:cs typeface="Arimo"/>
                <a:sym typeface="Arimo"/>
              </a:rPr>
              <a:t> av Gud</a:t>
            </a:r>
          </a:p>
          <a:p>
            <a:pPr algn="l">
              <a:lnSpc>
                <a:spcPts val="5600"/>
              </a:lnSpc>
              <a:spcBef>
                <a:spcPct val="0"/>
              </a:spcBef>
            </a:pPr>
            <a:r>
              <a:rPr lang="en-US" sz="4000" dirty="0">
                <a:solidFill>
                  <a:srgbClr val="000000"/>
                </a:solidFill>
                <a:latin typeface="Arimo"/>
                <a:ea typeface="Arimo"/>
                <a:cs typeface="Arimo"/>
                <a:sym typeface="Arimo"/>
              </a:rPr>
              <a:t> </a:t>
            </a:r>
          </a:p>
        </p:txBody>
      </p:sp>
      <p:sp>
        <p:nvSpPr>
          <p:cNvPr id="4" name="TextBox 4"/>
          <p:cNvSpPr txBox="1"/>
          <p:nvPr/>
        </p:nvSpPr>
        <p:spPr>
          <a:xfrm>
            <a:off x="5230543" y="1152525"/>
            <a:ext cx="11720687" cy="2993181"/>
          </a:xfrm>
          <a:prstGeom prst="rect">
            <a:avLst/>
          </a:prstGeom>
        </p:spPr>
        <p:txBody>
          <a:bodyPr lIns="0" tIns="0" rIns="0" bIns="0" rtlCol="0" anchor="t">
            <a:spAutoFit/>
          </a:bodyPr>
          <a:lstStyle/>
          <a:p>
            <a:pPr marL="0" lvl="0" indent="0" algn="l">
              <a:lnSpc>
                <a:spcPts val="17192"/>
              </a:lnSpc>
            </a:pPr>
            <a:r>
              <a:rPr lang="en-US" sz="20467" spc="-1228">
                <a:solidFill>
                  <a:srgbClr val="3A668C"/>
                </a:solidFill>
                <a:latin typeface="Rustic Printed"/>
                <a:ea typeface="Rustic Printed"/>
                <a:cs typeface="Rustic Printed"/>
                <a:sym typeface="Rustic Printed"/>
              </a:rPr>
              <a:t>LÆRINGSMÅL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FC5B3"/>
        </a:solidFill>
        <a:effectLst/>
      </p:bgPr>
    </p:bg>
    <p:spTree>
      <p:nvGrpSpPr>
        <p:cNvPr id="1" name=""/>
        <p:cNvGrpSpPr/>
        <p:nvPr/>
      </p:nvGrpSpPr>
      <p:grpSpPr>
        <a:xfrm>
          <a:off x="0" y="0"/>
          <a:ext cx="0" cy="0"/>
          <a:chOff x="0" y="0"/>
          <a:chExt cx="0" cy="0"/>
        </a:xfrm>
      </p:grpSpPr>
      <p:sp>
        <p:nvSpPr>
          <p:cNvPr id="2" name="Freeform 2"/>
          <p:cNvSpPr/>
          <p:nvPr/>
        </p:nvSpPr>
        <p:spPr>
          <a:xfrm>
            <a:off x="639872" y="610418"/>
            <a:ext cx="17008256" cy="3337870"/>
          </a:xfrm>
          <a:custGeom>
            <a:avLst/>
            <a:gdLst/>
            <a:ahLst/>
            <a:cxnLst/>
            <a:rect l="l" t="t" r="r" b="b"/>
            <a:pathLst>
              <a:path w="17008256" h="3337870">
                <a:moveTo>
                  <a:pt x="0" y="0"/>
                </a:moveTo>
                <a:lnTo>
                  <a:pt x="17008256" y="0"/>
                </a:lnTo>
                <a:lnTo>
                  <a:pt x="17008256" y="3337870"/>
                </a:lnTo>
                <a:lnTo>
                  <a:pt x="0" y="333787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b-NO"/>
          </a:p>
        </p:txBody>
      </p:sp>
      <p:sp>
        <p:nvSpPr>
          <p:cNvPr id="3" name="Freeform 3"/>
          <p:cNvSpPr/>
          <p:nvPr/>
        </p:nvSpPr>
        <p:spPr>
          <a:xfrm>
            <a:off x="3160334" y="4100717"/>
            <a:ext cx="3723964" cy="2331143"/>
          </a:xfrm>
          <a:custGeom>
            <a:avLst/>
            <a:gdLst/>
            <a:ahLst/>
            <a:cxnLst/>
            <a:rect l="l" t="t" r="r" b="b"/>
            <a:pathLst>
              <a:path w="3723964" h="2331143">
                <a:moveTo>
                  <a:pt x="0" y="0"/>
                </a:moveTo>
                <a:lnTo>
                  <a:pt x="3723964" y="0"/>
                </a:lnTo>
                <a:lnTo>
                  <a:pt x="3723964" y="2331142"/>
                </a:lnTo>
                <a:lnTo>
                  <a:pt x="0" y="233114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nb-NO"/>
          </a:p>
        </p:txBody>
      </p:sp>
      <p:sp>
        <p:nvSpPr>
          <p:cNvPr id="4" name="Freeform 4"/>
          <p:cNvSpPr/>
          <p:nvPr/>
        </p:nvSpPr>
        <p:spPr>
          <a:xfrm>
            <a:off x="11160874" y="4100717"/>
            <a:ext cx="3876192" cy="2690463"/>
          </a:xfrm>
          <a:custGeom>
            <a:avLst/>
            <a:gdLst/>
            <a:ahLst/>
            <a:cxnLst/>
            <a:rect l="l" t="t" r="r" b="b"/>
            <a:pathLst>
              <a:path w="3876192" h="2690463">
                <a:moveTo>
                  <a:pt x="0" y="0"/>
                </a:moveTo>
                <a:lnTo>
                  <a:pt x="3876192" y="0"/>
                </a:lnTo>
                <a:lnTo>
                  <a:pt x="3876192" y="2690462"/>
                </a:lnTo>
                <a:lnTo>
                  <a:pt x="0" y="269046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nb-NO"/>
          </a:p>
        </p:txBody>
      </p:sp>
      <p:sp>
        <p:nvSpPr>
          <p:cNvPr id="5" name="Freeform 5"/>
          <p:cNvSpPr/>
          <p:nvPr/>
        </p:nvSpPr>
        <p:spPr>
          <a:xfrm>
            <a:off x="15468253" y="4172707"/>
            <a:ext cx="1616157" cy="5478500"/>
          </a:xfrm>
          <a:custGeom>
            <a:avLst/>
            <a:gdLst/>
            <a:ahLst/>
            <a:cxnLst/>
            <a:rect l="l" t="t" r="r" b="b"/>
            <a:pathLst>
              <a:path w="1616157" h="5478500">
                <a:moveTo>
                  <a:pt x="0" y="0"/>
                </a:moveTo>
                <a:lnTo>
                  <a:pt x="1616158" y="0"/>
                </a:lnTo>
                <a:lnTo>
                  <a:pt x="1616158" y="5478499"/>
                </a:lnTo>
                <a:lnTo>
                  <a:pt x="0" y="547849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nb-NO"/>
          </a:p>
        </p:txBody>
      </p:sp>
      <p:sp>
        <p:nvSpPr>
          <p:cNvPr id="6" name="Freeform 6"/>
          <p:cNvSpPr/>
          <p:nvPr/>
        </p:nvSpPr>
        <p:spPr>
          <a:xfrm>
            <a:off x="639872" y="4172707"/>
            <a:ext cx="1768202" cy="5613341"/>
          </a:xfrm>
          <a:custGeom>
            <a:avLst/>
            <a:gdLst/>
            <a:ahLst/>
            <a:cxnLst/>
            <a:rect l="l" t="t" r="r" b="b"/>
            <a:pathLst>
              <a:path w="1768202" h="5613341">
                <a:moveTo>
                  <a:pt x="0" y="0"/>
                </a:moveTo>
                <a:lnTo>
                  <a:pt x="1768203" y="0"/>
                </a:lnTo>
                <a:lnTo>
                  <a:pt x="1768203" y="5613341"/>
                </a:lnTo>
                <a:lnTo>
                  <a:pt x="0" y="561334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nb-NO"/>
          </a:p>
        </p:txBody>
      </p:sp>
      <p:sp>
        <p:nvSpPr>
          <p:cNvPr id="7" name="TextBox 7"/>
          <p:cNvSpPr txBox="1"/>
          <p:nvPr/>
        </p:nvSpPr>
        <p:spPr>
          <a:xfrm>
            <a:off x="3160334" y="7554236"/>
            <a:ext cx="11876732" cy="2827346"/>
          </a:xfrm>
          <a:prstGeom prst="rect">
            <a:avLst/>
          </a:prstGeom>
        </p:spPr>
        <p:txBody>
          <a:bodyPr lIns="0" tIns="0" rIns="0" bIns="0" rtlCol="0" anchor="t">
            <a:spAutoFit/>
          </a:bodyPr>
          <a:lstStyle/>
          <a:p>
            <a:pPr algn="ctr">
              <a:lnSpc>
                <a:spcPts val="7150"/>
              </a:lnSpc>
            </a:pPr>
            <a:r>
              <a:rPr lang="en-US" sz="5107" dirty="0" err="1">
                <a:solidFill>
                  <a:srgbClr val="000000"/>
                </a:solidFill>
                <a:latin typeface="Arimo"/>
                <a:ea typeface="Arimo"/>
                <a:cs typeface="Arimo"/>
                <a:sym typeface="Arimo"/>
              </a:rPr>
              <a:t>Kroppen</a:t>
            </a:r>
            <a:r>
              <a:rPr lang="en-US" sz="5107" dirty="0">
                <a:solidFill>
                  <a:srgbClr val="000000"/>
                </a:solidFill>
                <a:latin typeface="Arimo"/>
                <a:ea typeface="Arimo"/>
                <a:cs typeface="Arimo"/>
                <a:sym typeface="Arimo"/>
              </a:rPr>
              <a:t> din </a:t>
            </a:r>
            <a:r>
              <a:rPr lang="en-US" sz="5107" dirty="0" err="1">
                <a:solidFill>
                  <a:srgbClr val="000000"/>
                </a:solidFill>
                <a:latin typeface="Arimo"/>
                <a:ea typeface="Arimo"/>
                <a:cs typeface="Arimo"/>
                <a:sym typeface="Arimo"/>
              </a:rPr>
              <a:t>sier</a:t>
            </a:r>
            <a:r>
              <a:rPr lang="en-US" sz="5107" dirty="0">
                <a:solidFill>
                  <a:srgbClr val="000000"/>
                </a:solidFill>
                <a:latin typeface="Arimo"/>
                <a:ea typeface="Arimo"/>
                <a:cs typeface="Arimo"/>
                <a:sym typeface="Arimo"/>
              </a:rPr>
              <a:t> </a:t>
            </a:r>
            <a:r>
              <a:rPr lang="en-US" sz="5107" dirty="0" err="1">
                <a:solidFill>
                  <a:srgbClr val="000000"/>
                </a:solidFill>
                <a:latin typeface="Arimo"/>
                <a:ea typeface="Arimo"/>
                <a:cs typeface="Arimo"/>
                <a:sym typeface="Arimo"/>
              </a:rPr>
              <a:t>noe</a:t>
            </a:r>
            <a:r>
              <a:rPr lang="en-US" sz="5107" dirty="0">
                <a:solidFill>
                  <a:srgbClr val="000000"/>
                </a:solidFill>
                <a:latin typeface="Arimo"/>
                <a:ea typeface="Arimo"/>
                <a:cs typeface="Arimo"/>
                <a:sym typeface="Arimo"/>
              </a:rPr>
              <a:t> om </a:t>
            </a:r>
            <a:r>
              <a:rPr lang="en-US" sz="5107" dirty="0" err="1">
                <a:solidFill>
                  <a:srgbClr val="000000"/>
                </a:solidFill>
                <a:latin typeface="Arimo"/>
                <a:ea typeface="Arimo"/>
                <a:cs typeface="Arimo"/>
                <a:sym typeface="Arimo"/>
              </a:rPr>
              <a:t>hvem</a:t>
            </a:r>
            <a:r>
              <a:rPr lang="en-US" sz="5107" dirty="0">
                <a:solidFill>
                  <a:srgbClr val="000000"/>
                </a:solidFill>
                <a:latin typeface="Arimo"/>
                <a:ea typeface="Arimo"/>
                <a:cs typeface="Arimo"/>
                <a:sym typeface="Arimo"/>
              </a:rPr>
              <a:t> du er, </a:t>
            </a:r>
            <a:r>
              <a:rPr lang="en-US" sz="5107" dirty="0" err="1">
                <a:solidFill>
                  <a:srgbClr val="000000"/>
                </a:solidFill>
                <a:latin typeface="Arimo"/>
                <a:ea typeface="Arimo"/>
                <a:cs typeface="Arimo"/>
                <a:sym typeface="Arimo"/>
              </a:rPr>
              <a:t>også</a:t>
            </a:r>
            <a:r>
              <a:rPr lang="en-US" sz="5107" dirty="0">
                <a:solidFill>
                  <a:srgbClr val="000000"/>
                </a:solidFill>
                <a:latin typeface="Arimo"/>
                <a:ea typeface="Arimo"/>
                <a:cs typeface="Arimo"/>
                <a:sym typeface="Arimo"/>
              </a:rPr>
              <a:t> </a:t>
            </a:r>
            <a:r>
              <a:rPr lang="en-US" sz="5107" dirty="0" err="1">
                <a:solidFill>
                  <a:srgbClr val="000000"/>
                </a:solidFill>
                <a:latin typeface="Arimo"/>
                <a:ea typeface="Arimo"/>
                <a:cs typeface="Arimo"/>
                <a:sym typeface="Arimo"/>
              </a:rPr>
              <a:t>hvilket</a:t>
            </a:r>
            <a:r>
              <a:rPr lang="en-US" sz="5107" dirty="0">
                <a:solidFill>
                  <a:srgbClr val="000000"/>
                </a:solidFill>
                <a:latin typeface="Arimo"/>
                <a:ea typeface="Arimo"/>
                <a:cs typeface="Arimo"/>
                <a:sym typeface="Arimo"/>
              </a:rPr>
              <a:t> </a:t>
            </a:r>
            <a:r>
              <a:rPr lang="en-US" sz="5107" dirty="0" err="1">
                <a:solidFill>
                  <a:srgbClr val="000000"/>
                </a:solidFill>
                <a:latin typeface="Arimo"/>
                <a:ea typeface="Arimo"/>
                <a:cs typeface="Arimo"/>
                <a:sym typeface="Arimo"/>
              </a:rPr>
              <a:t>kjønn</a:t>
            </a:r>
            <a:r>
              <a:rPr lang="en-US" sz="5107" dirty="0">
                <a:solidFill>
                  <a:srgbClr val="000000"/>
                </a:solidFill>
                <a:latin typeface="Arimo"/>
                <a:ea typeface="Arimo"/>
                <a:cs typeface="Arimo"/>
                <a:sym typeface="Arimo"/>
              </a:rPr>
              <a:t> du er.</a:t>
            </a:r>
          </a:p>
          <a:p>
            <a:pPr algn="ctr">
              <a:lnSpc>
                <a:spcPts val="4350"/>
              </a:lnSpc>
            </a:pPr>
            <a:endParaRPr lang="en-US" sz="5107" dirty="0">
              <a:solidFill>
                <a:srgbClr val="000000"/>
              </a:solidFill>
              <a:latin typeface="Arimo"/>
              <a:ea typeface="Arimo"/>
              <a:cs typeface="Arimo"/>
              <a:sym typeface="Arimo"/>
            </a:endParaRPr>
          </a:p>
          <a:p>
            <a:pPr algn="ctr">
              <a:lnSpc>
                <a:spcPts val="3510"/>
              </a:lnSpc>
            </a:pPr>
            <a:endParaRPr lang="en-US" sz="5107" dirty="0">
              <a:solidFill>
                <a:srgbClr val="000000"/>
              </a:solidFill>
              <a:latin typeface="Arimo"/>
              <a:ea typeface="Arimo"/>
              <a:cs typeface="Arimo"/>
              <a:sym typeface="Arimo"/>
            </a:endParaRPr>
          </a:p>
        </p:txBody>
      </p:sp>
      <p:sp>
        <p:nvSpPr>
          <p:cNvPr id="8" name="TextBox 8"/>
          <p:cNvSpPr txBox="1"/>
          <p:nvPr/>
        </p:nvSpPr>
        <p:spPr>
          <a:xfrm>
            <a:off x="1200894" y="1330516"/>
            <a:ext cx="15886212" cy="1172833"/>
          </a:xfrm>
          <a:prstGeom prst="rect">
            <a:avLst/>
          </a:prstGeom>
        </p:spPr>
        <p:txBody>
          <a:bodyPr lIns="0" tIns="0" rIns="0" bIns="0" rtlCol="0" anchor="t">
            <a:spAutoFit/>
          </a:bodyPr>
          <a:lstStyle/>
          <a:p>
            <a:pPr algn="ctr">
              <a:lnSpc>
                <a:spcPts val="9380"/>
              </a:lnSpc>
            </a:pPr>
            <a:r>
              <a:rPr lang="en-US" sz="6700" b="1">
                <a:solidFill>
                  <a:srgbClr val="000000"/>
                </a:solidFill>
                <a:latin typeface="Arimo Bold"/>
                <a:ea typeface="Arimo Bold"/>
                <a:cs typeface="Arimo Bold"/>
                <a:sym typeface="Arimo Bold"/>
              </a:rPr>
              <a:t>Hva forteller kroppen om vår identitet? </a:t>
            </a:r>
          </a:p>
        </p:txBody>
      </p:sp>
      <p:sp>
        <p:nvSpPr>
          <p:cNvPr id="9" name="TextBox 9"/>
          <p:cNvSpPr txBox="1"/>
          <p:nvPr/>
        </p:nvSpPr>
        <p:spPr>
          <a:xfrm>
            <a:off x="3160334" y="4574138"/>
            <a:ext cx="3377551" cy="1222375"/>
          </a:xfrm>
          <a:prstGeom prst="rect">
            <a:avLst/>
          </a:prstGeom>
        </p:spPr>
        <p:txBody>
          <a:bodyPr lIns="0" tIns="0" rIns="0" bIns="0" rtlCol="0" anchor="t">
            <a:spAutoFit/>
          </a:bodyPr>
          <a:lstStyle/>
          <a:p>
            <a:pPr algn="ctr">
              <a:lnSpc>
                <a:spcPts val="9799"/>
              </a:lnSpc>
              <a:spcBef>
                <a:spcPct val="0"/>
              </a:spcBef>
            </a:pPr>
            <a:r>
              <a:rPr lang="en-US" sz="6999" dirty="0" err="1">
                <a:solidFill>
                  <a:srgbClr val="000000"/>
                </a:solidFill>
                <a:latin typeface="Arimo"/>
                <a:ea typeface="Arimo"/>
                <a:cs typeface="Arimo"/>
                <a:sym typeface="Arimo"/>
              </a:rPr>
              <a:t>Gutt</a:t>
            </a:r>
            <a:endParaRPr lang="en-US" sz="6999" dirty="0">
              <a:solidFill>
                <a:srgbClr val="000000"/>
              </a:solidFill>
              <a:latin typeface="Arimo"/>
              <a:ea typeface="Arimo"/>
              <a:cs typeface="Arimo"/>
              <a:sym typeface="Arimo"/>
            </a:endParaRPr>
          </a:p>
        </p:txBody>
      </p:sp>
      <p:sp>
        <p:nvSpPr>
          <p:cNvPr id="10" name="TextBox 10"/>
          <p:cNvSpPr txBox="1"/>
          <p:nvPr/>
        </p:nvSpPr>
        <p:spPr>
          <a:xfrm>
            <a:off x="11160874" y="4753798"/>
            <a:ext cx="3377551" cy="1222375"/>
          </a:xfrm>
          <a:prstGeom prst="rect">
            <a:avLst/>
          </a:prstGeom>
        </p:spPr>
        <p:txBody>
          <a:bodyPr lIns="0" tIns="0" rIns="0" bIns="0" rtlCol="0" anchor="t">
            <a:spAutoFit/>
          </a:bodyPr>
          <a:lstStyle/>
          <a:p>
            <a:pPr algn="ctr">
              <a:lnSpc>
                <a:spcPts val="9799"/>
              </a:lnSpc>
              <a:spcBef>
                <a:spcPct val="0"/>
              </a:spcBef>
            </a:pPr>
            <a:r>
              <a:rPr lang="en-US" sz="6999" dirty="0" err="1">
                <a:solidFill>
                  <a:srgbClr val="000000"/>
                </a:solidFill>
                <a:latin typeface="Arimo"/>
                <a:ea typeface="Arimo"/>
                <a:cs typeface="Arimo"/>
                <a:sym typeface="Arimo"/>
              </a:rPr>
              <a:t>Jente</a:t>
            </a:r>
            <a:endParaRPr lang="en-US" sz="6999" dirty="0">
              <a:solidFill>
                <a:srgbClr val="000000"/>
              </a:solidFill>
              <a:latin typeface="Arimo"/>
              <a:ea typeface="Arimo"/>
              <a:cs typeface="Arimo"/>
              <a:sym typeface="Arim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71A9D8"/>
        </a:solidFill>
        <a:effectLst/>
      </p:bgPr>
    </p:bg>
    <p:spTree>
      <p:nvGrpSpPr>
        <p:cNvPr id="1" name=""/>
        <p:cNvGrpSpPr/>
        <p:nvPr/>
      </p:nvGrpSpPr>
      <p:grpSpPr>
        <a:xfrm>
          <a:off x="0" y="0"/>
          <a:ext cx="0" cy="0"/>
          <a:chOff x="0" y="0"/>
          <a:chExt cx="0" cy="0"/>
        </a:xfrm>
      </p:grpSpPr>
      <p:grpSp>
        <p:nvGrpSpPr>
          <p:cNvPr id="2" name="Group 2"/>
          <p:cNvGrpSpPr/>
          <p:nvPr/>
        </p:nvGrpSpPr>
        <p:grpSpPr>
          <a:xfrm>
            <a:off x="7473" y="-15854"/>
            <a:ext cx="8622072" cy="10287000"/>
            <a:chOff x="0" y="0"/>
            <a:chExt cx="2270834" cy="2709333"/>
          </a:xfrm>
        </p:grpSpPr>
        <p:sp>
          <p:nvSpPr>
            <p:cNvPr id="3" name="Freeform 3"/>
            <p:cNvSpPr/>
            <p:nvPr/>
          </p:nvSpPr>
          <p:spPr>
            <a:xfrm>
              <a:off x="0" y="0"/>
              <a:ext cx="2270834" cy="2709333"/>
            </a:xfrm>
            <a:custGeom>
              <a:avLst/>
              <a:gdLst/>
              <a:ahLst/>
              <a:cxnLst/>
              <a:rect l="l" t="t" r="r" b="b"/>
              <a:pathLst>
                <a:path w="2270834" h="2709333">
                  <a:moveTo>
                    <a:pt x="0" y="0"/>
                  </a:moveTo>
                  <a:lnTo>
                    <a:pt x="2270834" y="0"/>
                  </a:lnTo>
                  <a:lnTo>
                    <a:pt x="2270834" y="2709333"/>
                  </a:lnTo>
                  <a:lnTo>
                    <a:pt x="0" y="2709333"/>
                  </a:lnTo>
                  <a:close/>
                </a:path>
              </a:pathLst>
            </a:custGeom>
            <a:solidFill>
              <a:srgbClr val="EFA7C4"/>
            </a:solidFill>
          </p:spPr>
          <p:txBody>
            <a:bodyPr/>
            <a:lstStyle/>
            <a:p>
              <a:endParaRPr lang="nb-NO"/>
            </a:p>
          </p:txBody>
        </p:sp>
        <p:sp>
          <p:nvSpPr>
            <p:cNvPr id="4" name="TextBox 4"/>
            <p:cNvSpPr txBox="1"/>
            <p:nvPr/>
          </p:nvSpPr>
          <p:spPr>
            <a:xfrm>
              <a:off x="0" y="-47625"/>
              <a:ext cx="2270834" cy="2756958"/>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8629545" y="-36498"/>
            <a:ext cx="9144000" cy="10287000"/>
            <a:chOff x="0" y="0"/>
            <a:chExt cx="2408296" cy="2709333"/>
          </a:xfrm>
        </p:grpSpPr>
        <p:sp>
          <p:nvSpPr>
            <p:cNvPr id="6" name="Freeform 6"/>
            <p:cNvSpPr/>
            <p:nvPr/>
          </p:nvSpPr>
          <p:spPr>
            <a:xfrm>
              <a:off x="0" y="0"/>
              <a:ext cx="2408296" cy="2709333"/>
            </a:xfrm>
            <a:custGeom>
              <a:avLst/>
              <a:gdLst/>
              <a:ahLst/>
              <a:cxnLst/>
              <a:rect l="l" t="t" r="r" b="b"/>
              <a:pathLst>
                <a:path w="2408296" h="2709333">
                  <a:moveTo>
                    <a:pt x="0" y="0"/>
                  </a:moveTo>
                  <a:lnTo>
                    <a:pt x="2408296" y="0"/>
                  </a:lnTo>
                  <a:lnTo>
                    <a:pt x="2408296" y="2709333"/>
                  </a:lnTo>
                  <a:lnTo>
                    <a:pt x="0" y="2709333"/>
                  </a:lnTo>
                  <a:close/>
                </a:path>
              </a:pathLst>
            </a:custGeom>
            <a:solidFill>
              <a:srgbClr val="71A9D8"/>
            </a:solidFill>
          </p:spPr>
          <p:txBody>
            <a:bodyPr/>
            <a:lstStyle/>
            <a:p>
              <a:endParaRPr lang="nb-NO"/>
            </a:p>
          </p:txBody>
        </p:sp>
        <p:sp>
          <p:nvSpPr>
            <p:cNvPr id="7" name="TextBox 7"/>
            <p:cNvSpPr txBox="1"/>
            <p:nvPr/>
          </p:nvSpPr>
          <p:spPr>
            <a:xfrm>
              <a:off x="0" y="-47625"/>
              <a:ext cx="2408296" cy="2756958"/>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10928808" y="3032131"/>
            <a:ext cx="5786214" cy="6197600"/>
          </a:xfrm>
          <a:prstGeom prst="rect">
            <a:avLst/>
          </a:prstGeom>
        </p:spPr>
        <p:txBody>
          <a:bodyPr lIns="0" tIns="0" rIns="0" bIns="0" rtlCol="0" anchor="t">
            <a:spAutoFit/>
          </a:bodyPr>
          <a:lstStyle/>
          <a:p>
            <a:pPr marL="1079501" lvl="1" indent="-539750" algn="l">
              <a:lnSpc>
                <a:spcPts val="7000"/>
              </a:lnSpc>
              <a:buFont typeface="Arial"/>
              <a:buChar char="•"/>
            </a:pPr>
            <a:r>
              <a:rPr lang="en-US" sz="5000" dirty="0" err="1">
                <a:solidFill>
                  <a:srgbClr val="000000"/>
                </a:solidFill>
                <a:latin typeface="Arimo"/>
                <a:ea typeface="Arimo"/>
                <a:cs typeface="Arimo"/>
                <a:sym typeface="Arimo"/>
              </a:rPr>
              <a:t>Produserer</a:t>
            </a:r>
            <a:r>
              <a:rPr lang="en-US" sz="5000" dirty="0">
                <a:solidFill>
                  <a:srgbClr val="000000"/>
                </a:solidFill>
                <a:latin typeface="Arimo"/>
                <a:ea typeface="Arimo"/>
                <a:cs typeface="Arimo"/>
                <a:sym typeface="Arimo"/>
              </a:rPr>
              <a:t> </a:t>
            </a:r>
          </a:p>
          <a:p>
            <a:pPr algn="l">
              <a:lnSpc>
                <a:spcPts val="7000"/>
              </a:lnSpc>
            </a:pPr>
            <a:r>
              <a:rPr lang="en-US" sz="5000" dirty="0">
                <a:solidFill>
                  <a:srgbClr val="000000"/>
                </a:solidFill>
                <a:latin typeface="Arimo"/>
                <a:ea typeface="Arimo"/>
                <a:cs typeface="Arimo"/>
                <a:sym typeface="Arimo"/>
              </a:rPr>
              <a:t>      </a:t>
            </a:r>
            <a:r>
              <a:rPr lang="en-US" sz="5000" dirty="0" err="1">
                <a:solidFill>
                  <a:srgbClr val="000000"/>
                </a:solidFill>
                <a:latin typeface="Arimo"/>
                <a:ea typeface="Arimo"/>
                <a:cs typeface="Arimo"/>
                <a:sym typeface="Arimo"/>
              </a:rPr>
              <a:t>sædceller</a:t>
            </a:r>
            <a:r>
              <a:rPr lang="en-US" sz="5000" dirty="0">
                <a:solidFill>
                  <a:srgbClr val="000000"/>
                </a:solidFill>
                <a:latin typeface="Arimo"/>
                <a:ea typeface="Arimo"/>
                <a:cs typeface="Arimo"/>
                <a:sym typeface="Arimo"/>
              </a:rPr>
              <a:t>        </a:t>
            </a:r>
          </a:p>
          <a:p>
            <a:pPr marL="1079501" lvl="1" indent="-539750" algn="l">
              <a:lnSpc>
                <a:spcPts val="7000"/>
              </a:lnSpc>
              <a:buFont typeface="Arial"/>
              <a:buChar char="•"/>
            </a:pPr>
            <a:r>
              <a:rPr lang="en-US" sz="5000" dirty="0">
                <a:solidFill>
                  <a:srgbClr val="000000"/>
                </a:solidFill>
                <a:latin typeface="Arimo"/>
                <a:ea typeface="Arimo"/>
                <a:cs typeface="Arimo"/>
                <a:sym typeface="Arimo"/>
              </a:rPr>
              <a:t>Har </a:t>
            </a:r>
            <a:r>
              <a:rPr lang="en-US" sz="5000" dirty="0" err="1">
                <a:solidFill>
                  <a:srgbClr val="000000"/>
                </a:solidFill>
                <a:latin typeface="Arimo"/>
                <a:ea typeface="Arimo"/>
                <a:cs typeface="Arimo"/>
                <a:sym typeface="Arimo"/>
              </a:rPr>
              <a:t>kjønns-kromosomene</a:t>
            </a:r>
            <a:r>
              <a:rPr lang="en-US" sz="5000" dirty="0">
                <a:solidFill>
                  <a:srgbClr val="000000"/>
                </a:solidFill>
                <a:latin typeface="Arimo"/>
                <a:ea typeface="Arimo"/>
                <a:cs typeface="Arimo"/>
                <a:sym typeface="Arimo"/>
              </a:rPr>
              <a:t> XY</a:t>
            </a:r>
          </a:p>
          <a:p>
            <a:pPr marL="1079501" lvl="1" indent="-539750" algn="l">
              <a:lnSpc>
                <a:spcPts val="7000"/>
              </a:lnSpc>
              <a:buFont typeface="Arial"/>
              <a:buChar char="•"/>
            </a:pPr>
            <a:r>
              <a:rPr lang="en-US" sz="5000" dirty="0">
                <a:solidFill>
                  <a:srgbClr val="000000"/>
                </a:solidFill>
                <a:latin typeface="Arimo"/>
                <a:ea typeface="Arimo"/>
                <a:cs typeface="Arimo"/>
                <a:sym typeface="Arimo"/>
              </a:rPr>
              <a:t>Har </a:t>
            </a:r>
            <a:r>
              <a:rPr lang="en-US" sz="5000" dirty="0" err="1">
                <a:solidFill>
                  <a:srgbClr val="000000"/>
                </a:solidFill>
                <a:latin typeface="Arimo"/>
                <a:ea typeface="Arimo"/>
                <a:cs typeface="Arimo"/>
                <a:sym typeface="Arimo"/>
              </a:rPr>
              <a:t>mannlige</a:t>
            </a:r>
            <a:r>
              <a:rPr lang="en-US" sz="5000" dirty="0">
                <a:solidFill>
                  <a:srgbClr val="000000"/>
                </a:solidFill>
                <a:latin typeface="Arimo"/>
                <a:ea typeface="Arimo"/>
                <a:cs typeface="Arimo"/>
                <a:sym typeface="Arimo"/>
              </a:rPr>
              <a:t> </a:t>
            </a:r>
            <a:r>
              <a:rPr lang="en-US" sz="5000" dirty="0" err="1">
                <a:solidFill>
                  <a:srgbClr val="000000"/>
                </a:solidFill>
                <a:latin typeface="Arimo"/>
                <a:ea typeface="Arimo"/>
                <a:cs typeface="Arimo"/>
                <a:sym typeface="Arimo"/>
              </a:rPr>
              <a:t>kjønnsorganer</a:t>
            </a:r>
            <a:endParaRPr lang="en-US" sz="5000" dirty="0">
              <a:solidFill>
                <a:srgbClr val="000000"/>
              </a:solidFill>
              <a:latin typeface="Arimo"/>
              <a:ea typeface="Arimo"/>
              <a:cs typeface="Arimo"/>
              <a:sym typeface="Arimo"/>
            </a:endParaRPr>
          </a:p>
        </p:txBody>
      </p:sp>
      <p:sp>
        <p:nvSpPr>
          <p:cNvPr id="9" name="Freeform 9"/>
          <p:cNvSpPr/>
          <p:nvPr/>
        </p:nvSpPr>
        <p:spPr>
          <a:xfrm>
            <a:off x="7810311" y="3271512"/>
            <a:ext cx="1623522" cy="2689570"/>
          </a:xfrm>
          <a:custGeom>
            <a:avLst/>
            <a:gdLst/>
            <a:ahLst/>
            <a:cxnLst/>
            <a:rect l="l" t="t" r="r" b="b"/>
            <a:pathLst>
              <a:path w="1623522" h="2689570">
                <a:moveTo>
                  <a:pt x="0" y="0"/>
                </a:moveTo>
                <a:lnTo>
                  <a:pt x="1623522" y="0"/>
                </a:lnTo>
                <a:lnTo>
                  <a:pt x="1623522" y="2689570"/>
                </a:lnTo>
                <a:lnTo>
                  <a:pt x="0" y="268957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nb-NO"/>
          </a:p>
        </p:txBody>
      </p:sp>
      <p:sp>
        <p:nvSpPr>
          <p:cNvPr id="10" name="Freeform 10"/>
          <p:cNvSpPr/>
          <p:nvPr/>
        </p:nvSpPr>
        <p:spPr>
          <a:xfrm>
            <a:off x="6485739" y="276644"/>
            <a:ext cx="1153561" cy="3910377"/>
          </a:xfrm>
          <a:custGeom>
            <a:avLst/>
            <a:gdLst/>
            <a:ahLst/>
            <a:cxnLst/>
            <a:rect l="l" t="t" r="r" b="b"/>
            <a:pathLst>
              <a:path w="1153561" h="3910377">
                <a:moveTo>
                  <a:pt x="0" y="0"/>
                </a:moveTo>
                <a:lnTo>
                  <a:pt x="1153561" y="0"/>
                </a:lnTo>
                <a:lnTo>
                  <a:pt x="1153561" y="3910377"/>
                </a:lnTo>
                <a:lnTo>
                  <a:pt x="0" y="391037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nb-NO"/>
          </a:p>
        </p:txBody>
      </p:sp>
      <p:sp>
        <p:nvSpPr>
          <p:cNvPr id="11" name="Freeform 11"/>
          <p:cNvSpPr/>
          <p:nvPr/>
        </p:nvSpPr>
        <p:spPr>
          <a:xfrm>
            <a:off x="9760470" y="276644"/>
            <a:ext cx="1168337" cy="3709007"/>
          </a:xfrm>
          <a:custGeom>
            <a:avLst/>
            <a:gdLst/>
            <a:ahLst/>
            <a:cxnLst/>
            <a:rect l="l" t="t" r="r" b="b"/>
            <a:pathLst>
              <a:path w="1168337" h="3709007">
                <a:moveTo>
                  <a:pt x="0" y="0"/>
                </a:moveTo>
                <a:lnTo>
                  <a:pt x="1168338" y="0"/>
                </a:lnTo>
                <a:lnTo>
                  <a:pt x="1168338" y="3709007"/>
                </a:lnTo>
                <a:lnTo>
                  <a:pt x="0" y="370900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nb-NO"/>
          </a:p>
        </p:txBody>
      </p:sp>
      <p:sp>
        <p:nvSpPr>
          <p:cNvPr id="12" name="Freeform 12"/>
          <p:cNvSpPr/>
          <p:nvPr/>
        </p:nvSpPr>
        <p:spPr>
          <a:xfrm rot="8474697">
            <a:off x="9380490" y="4795697"/>
            <a:ext cx="2462321" cy="695606"/>
          </a:xfrm>
          <a:custGeom>
            <a:avLst/>
            <a:gdLst/>
            <a:ahLst/>
            <a:cxnLst/>
            <a:rect l="l" t="t" r="r" b="b"/>
            <a:pathLst>
              <a:path w="2462321" h="695606">
                <a:moveTo>
                  <a:pt x="0" y="0"/>
                </a:moveTo>
                <a:lnTo>
                  <a:pt x="2462321" y="0"/>
                </a:lnTo>
                <a:lnTo>
                  <a:pt x="2462321" y="695606"/>
                </a:lnTo>
                <a:lnTo>
                  <a:pt x="0" y="69560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nb-NO"/>
          </a:p>
        </p:txBody>
      </p:sp>
      <p:sp>
        <p:nvSpPr>
          <p:cNvPr id="13" name="Freeform 13"/>
          <p:cNvSpPr/>
          <p:nvPr/>
        </p:nvSpPr>
        <p:spPr>
          <a:xfrm rot="-5400000">
            <a:off x="5759531" y="3946505"/>
            <a:ext cx="1300863" cy="2458675"/>
          </a:xfrm>
          <a:custGeom>
            <a:avLst/>
            <a:gdLst/>
            <a:ahLst/>
            <a:cxnLst/>
            <a:rect l="l" t="t" r="r" b="b"/>
            <a:pathLst>
              <a:path w="1300863" h="2458675">
                <a:moveTo>
                  <a:pt x="0" y="0"/>
                </a:moveTo>
                <a:lnTo>
                  <a:pt x="1300863" y="0"/>
                </a:lnTo>
                <a:lnTo>
                  <a:pt x="1300863" y="2458676"/>
                </a:lnTo>
                <a:lnTo>
                  <a:pt x="0" y="2458676"/>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nb-NO"/>
          </a:p>
        </p:txBody>
      </p:sp>
      <p:sp>
        <p:nvSpPr>
          <p:cNvPr id="14" name="Freeform 14"/>
          <p:cNvSpPr/>
          <p:nvPr/>
        </p:nvSpPr>
        <p:spPr>
          <a:xfrm>
            <a:off x="6754563" y="6054328"/>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nb-NO"/>
          </a:p>
        </p:txBody>
      </p:sp>
      <p:sp>
        <p:nvSpPr>
          <p:cNvPr id="15" name="TextBox 15"/>
          <p:cNvSpPr txBox="1"/>
          <p:nvPr/>
        </p:nvSpPr>
        <p:spPr>
          <a:xfrm>
            <a:off x="7543452" y="6636965"/>
            <a:ext cx="2537021" cy="2912977"/>
          </a:xfrm>
          <a:prstGeom prst="rect">
            <a:avLst/>
          </a:prstGeom>
        </p:spPr>
        <p:txBody>
          <a:bodyPr lIns="0" tIns="0" rIns="0" bIns="0" rtlCol="0" anchor="t">
            <a:spAutoFit/>
          </a:bodyPr>
          <a:lstStyle/>
          <a:p>
            <a:pPr algn="ctr">
              <a:lnSpc>
                <a:spcPts val="4620"/>
              </a:lnSpc>
            </a:pPr>
            <a:r>
              <a:rPr lang="en-US" sz="3800" dirty="0">
                <a:solidFill>
                  <a:srgbClr val="000000"/>
                </a:solidFill>
                <a:latin typeface="Arimo"/>
                <a:ea typeface="Arimo"/>
                <a:cs typeface="Arimo"/>
                <a:sym typeface="Arimo"/>
              </a:rPr>
              <a:t>Det </a:t>
            </a:r>
            <a:r>
              <a:rPr lang="en-US" sz="3800" dirty="0" err="1">
                <a:solidFill>
                  <a:srgbClr val="000000"/>
                </a:solidFill>
                <a:latin typeface="Arimo"/>
                <a:ea typeface="Arimo"/>
                <a:cs typeface="Arimo"/>
                <a:sym typeface="Arimo"/>
              </a:rPr>
              <a:t>trengs</a:t>
            </a:r>
            <a:r>
              <a:rPr lang="en-US" sz="3800" dirty="0">
                <a:solidFill>
                  <a:srgbClr val="000000"/>
                </a:solidFill>
                <a:latin typeface="Arimo"/>
                <a:ea typeface="Arimo"/>
                <a:cs typeface="Arimo"/>
                <a:sym typeface="Arimo"/>
              </a:rPr>
              <a:t>  </a:t>
            </a:r>
            <a:r>
              <a:rPr lang="en-US" sz="3800" dirty="0" err="1">
                <a:solidFill>
                  <a:srgbClr val="000000"/>
                </a:solidFill>
                <a:latin typeface="Arimo"/>
                <a:ea typeface="Arimo"/>
                <a:cs typeface="Arimo"/>
                <a:sym typeface="Arimo"/>
              </a:rPr>
              <a:t>en</a:t>
            </a:r>
            <a:r>
              <a:rPr lang="en-US" sz="3800" dirty="0">
                <a:solidFill>
                  <a:srgbClr val="000000"/>
                </a:solidFill>
                <a:latin typeface="Arimo"/>
                <a:ea typeface="Arimo"/>
                <a:cs typeface="Arimo"/>
                <a:sym typeface="Arimo"/>
              </a:rPr>
              <a:t> </a:t>
            </a:r>
            <a:r>
              <a:rPr lang="en-US" sz="3800" dirty="0" err="1">
                <a:solidFill>
                  <a:srgbClr val="000000"/>
                </a:solidFill>
                <a:latin typeface="Arimo"/>
                <a:ea typeface="Arimo"/>
                <a:cs typeface="Arimo"/>
                <a:sym typeface="Arimo"/>
              </a:rPr>
              <a:t>kvinne</a:t>
            </a:r>
            <a:r>
              <a:rPr lang="en-US" sz="3800" dirty="0">
                <a:solidFill>
                  <a:srgbClr val="000000"/>
                </a:solidFill>
                <a:latin typeface="Arimo"/>
                <a:ea typeface="Arimo"/>
                <a:cs typeface="Arimo"/>
                <a:sym typeface="Arimo"/>
              </a:rPr>
              <a:t> og </a:t>
            </a:r>
            <a:r>
              <a:rPr lang="en-US" sz="3800" dirty="0" err="1">
                <a:solidFill>
                  <a:srgbClr val="000000"/>
                </a:solidFill>
                <a:latin typeface="Arimo"/>
                <a:ea typeface="Arimo"/>
                <a:cs typeface="Arimo"/>
                <a:sym typeface="Arimo"/>
              </a:rPr>
              <a:t>en</a:t>
            </a:r>
            <a:r>
              <a:rPr lang="en-US" sz="3800" dirty="0">
                <a:solidFill>
                  <a:srgbClr val="000000"/>
                </a:solidFill>
                <a:latin typeface="Arimo"/>
                <a:ea typeface="Arimo"/>
                <a:cs typeface="Arimo"/>
                <a:sym typeface="Arimo"/>
              </a:rPr>
              <a:t> </a:t>
            </a:r>
            <a:r>
              <a:rPr lang="en-US" sz="3800" dirty="0" err="1">
                <a:solidFill>
                  <a:srgbClr val="000000"/>
                </a:solidFill>
                <a:latin typeface="Arimo"/>
                <a:ea typeface="Arimo"/>
                <a:cs typeface="Arimo"/>
                <a:sym typeface="Arimo"/>
              </a:rPr>
              <a:t>mann</a:t>
            </a:r>
            <a:r>
              <a:rPr lang="en-US" sz="3800" dirty="0">
                <a:solidFill>
                  <a:srgbClr val="000000"/>
                </a:solidFill>
                <a:latin typeface="Arimo"/>
                <a:ea typeface="Arimo"/>
                <a:cs typeface="Arimo"/>
                <a:sym typeface="Arimo"/>
              </a:rPr>
              <a:t> for å </a:t>
            </a:r>
            <a:r>
              <a:rPr lang="en-US" sz="3800" dirty="0" err="1">
                <a:solidFill>
                  <a:srgbClr val="000000"/>
                </a:solidFill>
                <a:latin typeface="Arimo"/>
                <a:ea typeface="Arimo"/>
                <a:cs typeface="Arimo"/>
                <a:sym typeface="Arimo"/>
              </a:rPr>
              <a:t>lage</a:t>
            </a:r>
            <a:r>
              <a:rPr lang="en-US" sz="3800" dirty="0">
                <a:solidFill>
                  <a:srgbClr val="000000"/>
                </a:solidFill>
                <a:latin typeface="Arimo"/>
                <a:ea typeface="Arimo"/>
                <a:cs typeface="Arimo"/>
                <a:sym typeface="Arimo"/>
              </a:rPr>
              <a:t> barn</a:t>
            </a:r>
          </a:p>
        </p:txBody>
      </p:sp>
      <p:sp>
        <p:nvSpPr>
          <p:cNvPr id="16" name="TextBox 16"/>
          <p:cNvSpPr txBox="1"/>
          <p:nvPr/>
        </p:nvSpPr>
        <p:spPr>
          <a:xfrm>
            <a:off x="605017" y="3032131"/>
            <a:ext cx="5709712" cy="6197600"/>
          </a:xfrm>
          <a:prstGeom prst="rect">
            <a:avLst/>
          </a:prstGeom>
        </p:spPr>
        <p:txBody>
          <a:bodyPr lIns="0" tIns="0" rIns="0" bIns="0" rtlCol="0" anchor="t">
            <a:spAutoFit/>
          </a:bodyPr>
          <a:lstStyle/>
          <a:p>
            <a:pPr marL="1079501" lvl="1" indent="-539750" algn="l">
              <a:lnSpc>
                <a:spcPts val="7000"/>
              </a:lnSpc>
              <a:buFont typeface="Arial"/>
              <a:buChar char="•"/>
            </a:pPr>
            <a:r>
              <a:rPr lang="en-US" sz="5000" dirty="0" err="1">
                <a:solidFill>
                  <a:srgbClr val="000000"/>
                </a:solidFill>
                <a:latin typeface="Arimo"/>
                <a:ea typeface="Arimo"/>
                <a:cs typeface="Arimo"/>
                <a:sym typeface="Arimo"/>
              </a:rPr>
              <a:t>Produserer</a:t>
            </a:r>
            <a:r>
              <a:rPr lang="en-US" sz="5000" dirty="0">
                <a:solidFill>
                  <a:srgbClr val="000000"/>
                </a:solidFill>
                <a:latin typeface="Arimo"/>
                <a:ea typeface="Arimo"/>
                <a:cs typeface="Arimo"/>
                <a:sym typeface="Arimo"/>
              </a:rPr>
              <a:t> </a:t>
            </a:r>
            <a:r>
              <a:rPr lang="en-US" sz="5000" dirty="0" err="1">
                <a:solidFill>
                  <a:srgbClr val="000000"/>
                </a:solidFill>
                <a:latin typeface="Arimo"/>
                <a:ea typeface="Arimo"/>
                <a:cs typeface="Arimo"/>
                <a:sym typeface="Arimo"/>
              </a:rPr>
              <a:t>eggceller</a:t>
            </a:r>
            <a:endParaRPr lang="en-US" sz="5000" dirty="0">
              <a:solidFill>
                <a:srgbClr val="000000"/>
              </a:solidFill>
              <a:latin typeface="Arimo"/>
              <a:ea typeface="Arimo"/>
              <a:cs typeface="Arimo"/>
              <a:sym typeface="Arimo"/>
            </a:endParaRPr>
          </a:p>
          <a:p>
            <a:pPr marL="1079501" lvl="1" indent="-539750" algn="l">
              <a:lnSpc>
                <a:spcPts val="7000"/>
              </a:lnSpc>
              <a:buFont typeface="Arial"/>
              <a:buChar char="•"/>
            </a:pPr>
            <a:r>
              <a:rPr lang="en-US" sz="5000" dirty="0">
                <a:solidFill>
                  <a:srgbClr val="000000"/>
                </a:solidFill>
                <a:latin typeface="Arimo"/>
                <a:ea typeface="Arimo"/>
                <a:cs typeface="Arimo"/>
                <a:sym typeface="Arimo"/>
              </a:rPr>
              <a:t>Har </a:t>
            </a:r>
            <a:r>
              <a:rPr lang="en-US" sz="5000" dirty="0" err="1">
                <a:solidFill>
                  <a:srgbClr val="000000"/>
                </a:solidFill>
                <a:latin typeface="Arimo"/>
                <a:ea typeface="Arimo"/>
                <a:cs typeface="Arimo"/>
                <a:sym typeface="Arimo"/>
              </a:rPr>
              <a:t>kjønns-kromosomene</a:t>
            </a:r>
            <a:r>
              <a:rPr lang="en-US" sz="5000" dirty="0">
                <a:solidFill>
                  <a:srgbClr val="000000"/>
                </a:solidFill>
                <a:latin typeface="Arimo"/>
                <a:ea typeface="Arimo"/>
                <a:cs typeface="Arimo"/>
                <a:sym typeface="Arimo"/>
              </a:rPr>
              <a:t> XX</a:t>
            </a:r>
          </a:p>
          <a:p>
            <a:pPr marL="1079501" lvl="1" indent="-539750" algn="l">
              <a:lnSpc>
                <a:spcPts val="7000"/>
              </a:lnSpc>
              <a:buFont typeface="Arial"/>
              <a:buChar char="•"/>
            </a:pPr>
            <a:r>
              <a:rPr lang="en-US" sz="5000" dirty="0">
                <a:solidFill>
                  <a:srgbClr val="000000"/>
                </a:solidFill>
                <a:latin typeface="Arimo"/>
                <a:ea typeface="Arimo"/>
                <a:cs typeface="Arimo"/>
                <a:sym typeface="Arimo"/>
              </a:rPr>
              <a:t>Har </a:t>
            </a:r>
            <a:r>
              <a:rPr lang="en-US" sz="5000" dirty="0" err="1">
                <a:solidFill>
                  <a:srgbClr val="000000"/>
                </a:solidFill>
                <a:latin typeface="Arimo"/>
                <a:ea typeface="Arimo"/>
                <a:cs typeface="Arimo"/>
                <a:sym typeface="Arimo"/>
              </a:rPr>
              <a:t>kvinnelige</a:t>
            </a:r>
            <a:r>
              <a:rPr lang="en-US" sz="5000" dirty="0">
                <a:solidFill>
                  <a:srgbClr val="000000"/>
                </a:solidFill>
                <a:latin typeface="Arimo"/>
                <a:ea typeface="Arimo"/>
                <a:cs typeface="Arimo"/>
                <a:sym typeface="Arimo"/>
              </a:rPr>
              <a:t> </a:t>
            </a:r>
            <a:r>
              <a:rPr lang="en-US" sz="5000" dirty="0" err="1">
                <a:solidFill>
                  <a:srgbClr val="000000"/>
                </a:solidFill>
                <a:latin typeface="Arimo"/>
                <a:ea typeface="Arimo"/>
                <a:cs typeface="Arimo"/>
                <a:sym typeface="Arimo"/>
              </a:rPr>
              <a:t>kjønnsorganer</a:t>
            </a:r>
            <a:endParaRPr lang="en-US" sz="5000" dirty="0">
              <a:solidFill>
                <a:srgbClr val="000000"/>
              </a:solidFill>
              <a:latin typeface="Arimo"/>
              <a:ea typeface="Arimo"/>
              <a:cs typeface="Arimo"/>
              <a:sym typeface="Arimo"/>
            </a:endParaRPr>
          </a:p>
        </p:txBody>
      </p:sp>
      <p:sp>
        <p:nvSpPr>
          <p:cNvPr id="17" name="TextBox 17"/>
          <p:cNvSpPr txBox="1"/>
          <p:nvPr/>
        </p:nvSpPr>
        <p:spPr>
          <a:xfrm>
            <a:off x="1795254" y="819150"/>
            <a:ext cx="3961507" cy="1604644"/>
          </a:xfrm>
          <a:prstGeom prst="rect">
            <a:avLst/>
          </a:prstGeom>
        </p:spPr>
        <p:txBody>
          <a:bodyPr lIns="0" tIns="0" rIns="0" bIns="0" rtlCol="0" anchor="t">
            <a:spAutoFit/>
          </a:bodyPr>
          <a:lstStyle/>
          <a:p>
            <a:pPr algn="ctr">
              <a:lnSpc>
                <a:spcPts val="12880"/>
              </a:lnSpc>
            </a:pPr>
            <a:r>
              <a:rPr lang="en-US" sz="9200">
                <a:solidFill>
                  <a:srgbClr val="000000"/>
                </a:solidFill>
                <a:latin typeface="Arimo"/>
                <a:ea typeface="Arimo"/>
                <a:cs typeface="Arimo"/>
                <a:sym typeface="Arimo"/>
              </a:rPr>
              <a:t>Kvinner</a:t>
            </a:r>
          </a:p>
        </p:txBody>
      </p:sp>
      <p:sp>
        <p:nvSpPr>
          <p:cNvPr id="18" name="TextBox 18"/>
          <p:cNvSpPr txBox="1"/>
          <p:nvPr/>
        </p:nvSpPr>
        <p:spPr>
          <a:xfrm>
            <a:off x="11938993" y="945823"/>
            <a:ext cx="2922687" cy="1604644"/>
          </a:xfrm>
          <a:prstGeom prst="rect">
            <a:avLst/>
          </a:prstGeom>
        </p:spPr>
        <p:txBody>
          <a:bodyPr lIns="0" tIns="0" rIns="0" bIns="0" rtlCol="0" anchor="t">
            <a:spAutoFit/>
          </a:bodyPr>
          <a:lstStyle/>
          <a:p>
            <a:pPr algn="ctr">
              <a:lnSpc>
                <a:spcPts val="12880"/>
              </a:lnSpc>
            </a:pPr>
            <a:r>
              <a:rPr lang="en-US" sz="9200">
                <a:solidFill>
                  <a:srgbClr val="000000"/>
                </a:solidFill>
                <a:latin typeface="Arimo"/>
                <a:ea typeface="Arimo"/>
                <a:cs typeface="Arimo"/>
                <a:sym typeface="Arimo"/>
              </a:rPr>
              <a:t>Menn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CB442"/>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943159" y="2004427"/>
          <a:ext cx="16419987" cy="7885737"/>
        </p:xfrm>
        <a:graphic>
          <a:graphicData uri="http://schemas.openxmlformats.org/drawingml/2006/table">
            <a:tbl>
              <a:tblPr/>
              <a:tblGrid>
                <a:gridCol w="2502068">
                  <a:extLst>
                    <a:ext uri="{9D8B030D-6E8A-4147-A177-3AD203B41FA5}">
                      <a16:colId xmlns:a16="http://schemas.microsoft.com/office/drawing/2014/main" val="20000"/>
                    </a:ext>
                  </a:extLst>
                </a:gridCol>
                <a:gridCol w="13917919">
                  <a:extLst>
                    <a:ext uri="{9D8B030D-6E8A-4147-A177-3AD203B41FA5}">
                      <a16:colId xmlns:a16="http://schemas.microsoft.com/office/drawing/2014/main" val="20001"/>
                    </a:ext>
                  </a:extLst>
                </a:gridCol>
              </a:tblGrid>
              <a:tr h="1961425">
                <a:tc>
                  <a:txBody>
                    <a:bodyPr/>
                    <a:lstStyle/>
                    <a:p>
                      <a:pPr algn="ctr">
                        <a:lnSpc>
                          <a:spcPts val="2100"/>
                        </a:lnSpc>
                        <a:defRPr/>
                      </a:pPr>
                      <a:endParaRPr lang="en-US" sz="1100" dirty="0"/>
                    </a:p>
                  </a:txBody>
                  <a:tcPr marL="190500" marR="190500" marT="190500" marB="190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l">
                        <a:lnSpc>
                          <a:spcPts val="5319"/>
                        </a:lnSpc>
                        <a:defRPr/>
                      </a:pPr>
                      <a:endParaRPr lang="en-US" sz="1100" dirty="0"/>
                    </a:p>
                  </a:txBody>
                  <a:tcPr marL="190500" marR="190500" marT="190500" marB="190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4E3"/>
                    </a:solidFill>
                  </a:tcPr>
                </a:tc>
                <a:extLst>
                  <a:ext uri="{0D108BD9-81ED-4DB2-BD59-A6C34878D82A}">
                    <a16:rowId xmlns:a16="http://schemas.microsoft.com/office/drawing/2014/main" val="10000"/>
                  </a:ext>
                </a:extLst>
              </a:tr>
              <a:tr h="2001462">
                <a:tc>
                  <a:txBody>
                    <a:bodyPr/>
                    <a:lstStyle/>
                    <a:p>
                      <a:pPr algn="ctr">
                        <a:lnSpc>
                          <a:spcPts val="2100"/>
                        </a:lnSpc>
                        <a:defRPr/>
                      </a:pPr>
                      <a:endParaRPr lang="en-US" sz="1100"/>
                    </a:p>
                  </a:txBody>
                  <a:tcPr marL="190500" marR="190500" marT="190500" marB="190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l">
                        <a:lnSpc>
                          <a:spcPts val="5319"/>
                        </a:lnSpc>
                        <a:defRPr/>
                      </a:pPr>
                      <a:endParaRPr lang="en-US" sz="1100" dirty="0"/>
                    </a:p>
                  </a:txBody>
                  <a:tcPr marL="190500" marR="190500" marT="190500" marB="190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4E3"/>
                    </a:solidFill>
                  </a:tcPr>
                </a:tc>
                <a:extLst>
                  <a:ext uri="{0D108BD9-81ED-4DB2-BD59-A6C34878D82A}">
                    <a16:rowId xmlns:a16="http://schemas.microsoft.com/office/drawing/2014/main" val="10001"/>
                  </a:ext>
                </a:extLst>
              </a:tr>
              <a:tr h="1961425">
                <a:tc>
                  <a:txBody>
                    <a:bodyPr/>
                    <a:lstStyle/>
                    <a:p>
                      <a:pPr algn="ctr">
                        <a:lnSpc>
                          <a:spcPts val="2100"/>
                        </a:lnSpc>
                        <a:defRPr/>
                      </a:pPr>
                      <a:endParaRPr lang="en-US" sz="1100"/>
                    </a:p>
                  </a:txBody>
                  <a:tcPr marL="190500" marR="190500" marT="190500" marB="190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l">
                        <a:lnSpc>
                          <a:spcPts val="5319"/>
                        </a:lnSpc>
                        <a:defRPr/>
                      </a:pPr>
                      <a:endParaRPr lang="en-US" sz="3799" dirty="0">
                        <a:solidFill>
                          <a:srgbClr val="000000"/>
                        </a:solidFill>
                        <a:latin typeface="Arimo"/>
                        <a:ea typeface="Arimo"/>
                        <a:cs typeface="Arimo"/>
                        <a:sym typeface="Arimo"/>
                      </a:endParaRPr>
                    </a:p>
                  </a:txBody>
                  <a:tcPr marL="190500" marR="190500" marT="190500" marB="190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4E3"/>
                    </a:solidFill>
                  </a:tcPr>
                </a:tc>
                <a:extLst>
                  <a:ext uri="{0D108BD9-81ED-4DB2-BD59-A6C34878D82A}">
                    <a16:rowId xmlns:a16="http://schemas.microsoft.com/office/drawing/2014/main" val="10002"/>
                  </a:ext>
                </a:extLst>
              </a:tr>
              <a:tr h="1961425">
                <a:tc>
                  <a:txBody>
                    <a:bodyPr/>
                    <a:lstStyle/>
                    <a:p>
                      <a:pPr algn="ctr">
                        <a:lnSpc>
                          <a:spcPts val="2100"/>
                        </a:lnSpc>
                        <a:defRPr/>
                      </a:pPr>
                      <a:endParaRPr lang="en-US" sz="1100"/>
                    </a:p>
                  </a:txBody>
                  <a:tcPr marL="190500" marR="190500" marT="190500" marB="190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l">
                        <a:lnSpc>
                          <a:spcPts val="5319"/>
                        </a:lnSpc>
                        <a:defRPr/>
                      </a:pPr>
                      <a:endParaRPr lang="en-US" sz="1100" dirty="0"/>
                    </a:p>
                  </a:txBody>
                  <a:tcPr marL="190500" marR="190500" marT="190500" marB="190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4E3"/>
                    </a:solidFill>
                  </a:tcPr>
                </a:tc>
                <a:extLst>
                  <a:ext uri="{0D108BD9-81ED-4DB2-BD59-A6C34878D82A}">
                    <a16:rowId xmlns:a16="http://schemas.microsoft.com/office/drawing/2014/main" val="10003"/>
                  </a:ext>
                </a:extLst>
              </a:tr>
            </a:tbl>
          </a:graphicData>
        </a:graphic>
      </p:graphicFrame>
      <p:sp>
        <p:nvSpPr>
          <p:cNvPr id="3" name="Freeform 3"/>
          <p:cNvSpPr/>
          <p:nvPr/>
        </p:nvSpPr>
        <p:spPr>
          <a:xfrm rot="-1256187">
            <a:off x="763048" y="2098310"/>
            <a:ext cx="1222086" cy="1222086"/>
          </a:xfrm>
          <a:custGeom>
            <a:avLst/>
            <a:gdLst/>
            <a:ahLst/>
            <a:cxnLst/>
            <a:rect l="l" t="t" r="r" b="b"/>
            <a:pathLst>
              <a:path w="1222086" h="1222086">
                <a:moveTo>
                  <a:pt x="0" y="0"/>
                </a:moveTo>
                <a:lnTo>
                  <a:pt x="1222086" y="0"/>
                </a:lnTo>
                <a:lnTo>
                  <a:pt x="1222086" y="1222086"/>
                </a:lnTo>
                <a:lnTo>
                  <a:pt x="0" y="122208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nb-NO"/>
          </a:p>
        </p:txBody>
      </p:sp>
      <p:sp>
        <p:nvSpPr>
          <p:cNvPr id="4" name="Freeform 4"/>
          <p:cNvSpPr/>
          <p:nvPr/>
        </p:nvSpPr>
        <p:spPr>
          <a:xfrm>
            <a:off x="1233388" y="3952711"/>
            <a:ext cx="1747114" cy="1747114"/>
          </a:xfrm>
          <a:custGeom>
            <a:avLst/>
            <a:gdLst/>
            <a:ahLst/>
            <a:cxnLst/>
            <a:rect l="l" t="t" r="r" b="b"/>
            <a:pathLst>
              <a:path w="1747114" h="1747114">
                <a:moveTo>
                  <a:pt x="0" y="0"/>
                </a:moveTo>
                <a:lnTo>
                  <a:pt x="1747113" y="0"/>
                </a:lnTo>
                <a:lnTo>
                  <a:pt x="1747113" y="1747114"/>
                </a:lnTo>
                <a:lnTo>
                  <a:pt x="0" y="174711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nb-NO" dirty="0"/>
          </a:p>
        </p:txBody>
      </p:sp>
      <p:sp>
        <p:nvSpPr>
          <p:cNvPr id="5" name="Freeform 5"/>
          <p:cNvSpPr/>
          <p:nvPr/>
        </p:nvSpPr>
        <p:spPr>
          <a:xfrm>
            <a:off x="1313486" y="8018480"/>
            <a:ext cx="1465708" cy="1465708"/>
          </a:xfrm>
          <a:custGeom>
            <a:avLst/>
            <a:gdLst/>
            <a:ahLst/>
            <a:cxnLst/>
            <a:rect l="l" t="t" r="r" b="b"/>
            <a:pathLst>
              <a:path w="1465708" h="1465708">
                <a:moveTo>
                  <a:pt x="0" y="0"/>
                </a:moveTo>
                <a:lnTo>
                  <a:pt x="1465708" y="0"/>
                </a:lnTo>
                <a:lnTo>
                  <a:pt x="1465708" y="1465708"/>
                </a:lnTo>
                <a:lnTo>
                  <a:pt x="0" y="146570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nb-NO" dirty="0"/>
          </a:p>
        </p:txBody>
      </p:sp>
      <p:sp>
        <p:nvSpPr>
          <p:cNvPr id="6" name="Freeform 6"/>
          <p:cNvSpPr/>
          <p:nvPr/>
        </p:nvSpPr>
        <p:spPr>
          <a:xfrm>
            <a:off x="1213504" y="5966140"/>
            <a:ext cx="1891239" cy="1730484"/>
          </a:xfrm>
          <a:custGeom>
            <a:avLst/>
            <a:gdLst/>
            <a:ahLst/>
            <a:cxnLst/>
            <a:rect l="l" t="t" r="r" b="b"/>
            <a:pathLst>
              <a:path w="1891239" h="1730484">
                <a:moveTo>
                  <a:pt x="0" y="0"/>
                </a:moveTo>
                <a:lnTo>
                  <a:pt x="1891239" y="0"/>
                </a:lnTo>
                <a:lnTo>
                  <a:pt x="1891239" y="1730484"/>
                </a:lnTo>
                <a:lnTo>
                  <a:pt x="0" y="173048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nb-NO"/>
          </a:p>
        </p:txBody>
      </p:sp>
      <p:sp>
        <p:nvSpPr>
          <p:cNvPr id="7" name="Freeform 7"/>
          <p:cNvSpPr/>
          <p:nvPr/>
        </p:nvSpPr>
        <p:spPr>
          <a:xfrm>
            <a:off x="1843277" y="2033690"/>
            <a:ext cx="1337644" cy="1550892"/>
          </a:xfrm>
          <a:custGeom>
            <a:avLst/>
            <a:gdLst/>
            <a:ahLst/>
            <a:cxnLst/>
            <a:rect l="l" t="t" r="r" b="b"/>
            <a:pathLst>
              <a:path w="1337644" h="1550892">
                <a:moveTo>
                  <a:pt x="0" y="0"/>
                </a:moveTo>
                <a:lnTo>
                  <a:pt x="1337644" y="0"/>
                </a:lnTo>
                <a:lnTo>
                  <a:pt x="1337644" y="1550892"/>
                </a:lnTo>
                <a:lnTo>
                  <a:pt x="0" y="1550892"/>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nb-NO"/>
          </a:p>
        </p:txBody>
      </p:sp>
      <p:sp>
        <p:nvSpPr>
          <p:cNvPr id="8" name="TextBox 8"/>
          <p:cNvSpPr txBox="1"/>
          <p:nvPr/>
        </p:nvSpPr>
        <p:spPr>
          <a:xfrm>
            <a:off x="2046340" y="135100"/>
            <a:ext cx="14213627" cy="1330895"/>
          </a:xfrm>
          <a:prstGeom prst="rect">
            <a:avLst/>
          </a:prstGeom>
        </p:spPr>
        <p:txBody>
          <a:bodyPr lIns="0" tIns="0" rIns="0" bIns="0" rtlCol="0" anchor="t">
            <a:spAutoFit/>
          </a:bodyPr>
          <a:lstStyle/>
          <a:p>
            <a:pPr algn="ctr">
              <a:lnSpc>
                <a:spcPts val="10640"/>
              </a:lnSpc>
            </a:pPr>
            <a:r>
              <a:rPr lang="en-US" sz="7600" b="1" dirty="0">
                <a:solidFill>
                  <a:srgbClr val="000000"/>
                </a:solidFill>
                <a:latin typeface="Arimo Bold"/>
                <a:ea typeface="Arimo Bold"/>
                <a:cs typeface="Arimo Bold"/>
                <a:sym typeface="Arimo Bold"/>
              </a:rPr>
              <a:t>Fire </a:t>
            </a:r>
            <a:r>
              <a:rPr lang="en-US" sz="7600" b="1" dirty="0" err="1">
                <a:solidFill>
                  <a:srgbClr val="000000"/>
                </a:solidFill>
                <a:latin typeface="Arimo Bold"/>
                <a:ea typeface="Arimo Bold"/>
                <a:cs typeface="Arimo Bold"/>
                <a:sym typeface="Arimo Bold"/>
              </a:rPr>
              <a:t>ulike</a:t>
            </a:r>
            <a:r>
              <a:rPr lang="en-US" sz="7600" b="1" dirty="0">
                <a:solidFill>
                  <a:srgbClr val="000000"/>
                </a:solidFill>
                <a:latin typeface="Arimo Bold"/>
                <a:ea typeface="Arimo Bold"/>
                <a:cs typeface="Arimo Bold"/>
                <a:sym typeface="Arimo Bold"/>
              </a:rPr>
              <a:t> </a:t>
            </a:r>
            <a:r>
              <a:rPr lang="en-US" sz="7600" b="1" dirty="0" err="1">
                <a:solidFill>
                  <a:srgbClr val="000000"/>
                </a:solidFill>
                <a:latin typeface="Arimo Bold"/>
                <a:ea typeface="Arimo Bold"/>
                <a:cs typeface="Arimo Bold"/>
                <a:sym typeface="Arimo Bold"/>
              </a:rPr>
              <a:t>betydninger</a:t>
            </a:r>
            <a:r>
              <a:rPr lang="en-US" sz="7600" b="1" dirty="0">
                <a:solidFill>
                  <a:srgbClr val="000000"/>
                </a:solidFill>
                <a:latin typeface="Arimo Bold"/>
                <a:ea typeface="Arimo Bold"/>
                <a:cs typeface="Arimo Bold"/>
                <a:sym typeface="Arimo Bold"/>
              </a:rPr>
              <a:t> av </a:t>
            </a:r>
            <a:r>
              <a:rPr lang="en-US" sz="7600" b="1" dirty="0" err="1">
                <a:solidFill>
                  <a:srgbClr val="000000"/>
                </a:solidFill>
                <a:latin typeface="Arimo Bold"/>
                <a:ea typeface="Arimo Bold"/>
                <a:cs typeface="Arimo Bold"/>
                <a:sym typeface="Arimo Bold"/>
              </a:rPr>
              <a:t>kjønn</a:t>
            </a:r>
            <a:endParaRPr lang="en-US" sz="7600" b="1" dirty="0">
              <a:solidFill>
                <a:srgbClr val="000000"/>
              </a:solidFill>
              <a:latin typeface="Arimo Bold"/>
              <a:ea typeface="Arimo Bold"/>
              <a:cs typeface="Arimo Bold"/>
              <a:sym typeface="Arimo Bold"/>
            </a:endParaRPr>
          </a:p>
        </p:txBody>
      </p:sp>
      <p:sp>
        <p:nvSpPr>
          <p:cNvPr id="9" name="TekstSylinder 8">
            <a:extLst>
              <a:ext uri="{FF2B5EF4-FFF2-40B4-BE49-F238E27FC236}">
                <a16:creationId xmlns:a16="http://schemas.microsoft.com/office/drawing/2014/main" id="{BA52A34E-70CC-2A58-9929-EB024401205F}"/>
              </a:ext>
            </a:extLst>
          </p:cNvPr>
          <p:cNvSpPr txBox="1"/>
          <p:nvPr/>
        </p:nvSpPr>
        <p:spPr>
          <a:xfrm>
            <a:off x="3653461" y="2244525"/>
            <a:ext cx="13772593" cy="1538883"/>
          </a:xfrm>
          <a:prstGeom prst="rect">
            <a:avLst/>
          </a:prstGeom>
          <a:noFill/>
        </p:spPr>
        <p:txBody>
          <a:bodyPr wrap="square" rtlCol="0">
            <a:spAutoFit/>
          </a:bodyPr>
          <a:lstStyle/>
          <a:p>
            <a:r>
              <a:rPr lang="en-US" sz="3800" b="1" dirty="0">
                <a:solidFill>
                  <a:srgbClr val="000000"/>
                </a:solidFill>
                <a:latin typeface="Arimo Bold"/>
                <a:ea typeface="Arimo Bold"/>
                <a:cs typeface="Arimo Bold"/>
                <a:sym typeface="Arimo Bold"/>
              </a:rPr>
              <a:t>BIOLOGISK KJØNN: </a:t>
            </a:r>
            <a:r>
              <a:rPr lang="en-US" sz="3800" dirty="0">
                <a:solidFill>
                  <a:srgbClr val="000000"/>
                </a:solidFill>
                <a:latin typeface="Arimo"/>
                <a:ea typeface="Arimo"/>
                <a:cs typeface="Arimo"/>
                <a:sym typeface="Arimo"/>
              </a:rPr>
              <a:t>Det </a:t>
            </a:r>
            <a:r>
              <a:rPr lang="en-US" sz="3800" dirty="0" err="1">
                <a:solidFill>
                  <a:srgbClr val="000000"/>
                </a:solidFill>
                <a:latin typeface="Arimo"/>
                <a:ea typeface="Arimo"/>
                <a:cs typeface="Arimo"/>
                <a:sym typeface="Arimo"/>
              </a:rPr>
              <a:t>kjønnet</a:t>
            </a:r>
            <a:r>
              <a:rPr lang="en-US" sz="3800" dirty="0">
                <a:solidFill>
                  <a:srgbClr val="000000"/>
                </a:solidFill>
                <a:latin typeface="Arimo"/>
                <a:ea typeface="Arimo"/>
                <a:cs typeface="Arimo"/>
                <a:sym typeface="Arimo"/>
              </a:rPr>
              <a:t> </a:t>
            </a:r>
            <a:r>
              <a:rPr lang="en-US" sz="3800" dirty="0" err="1">
                <a:solidFill>
                  <a:srgbClr val="000000"/>
                </a:solidFill>
                <a:latin typeface="Arimo"/>
                <a:ea typeface="Arimo"/>
                <a:cs typeface="Arimo"/>
                <a:sym typeface="Arimo"/>
              </a:rPr>
              <a:t>kroppen</a:t>
            </a:r>
            <a:r>
              <a:rPr lang="en-US" sz="3800" dirty="0">
                <a:solidFill>
                  <a:srgbClr val="000000"/>
                </a:solidFill>
                <a:latin typeface="Arimo"/>
                <a:ea typeface="Arimo"/>
                <a:cs typeface="Arimo"/>
                <a:sym typeface="Arimo"/>
              </a:rPr>
              <a:t> din </a:t>
            </a:r>
            <a:r>
              <a:rPr lang="en-US" sz="3800" dirty="0" err="1">
                <a:solidFill>
                  <a:srgbClr val="000000"/>
                </a:solidFill>
                <a:latin typeface="Arimo"/>
                <a:ea typeface="Arimo"/>
                <a:cs typeface="Arimo"/>
                <a:sym typeface="Arimo"/>
              </a:rPr>
              <a:t>viser</a:t>
            </a:r>
            <a:r>
              <a:rPr lang="en-US" sz="3800" dirty="0">
                <a:solidFill>
                  <a:srgbClr val="000000"/>
                </a:solidFill>
                <a:latin typeface="Arimo"/>
                <a:ea typeface="Arimo"/>
                <a:cs typeface="Arimo"/>
                <a:sym typeface="Arimo"/>
              </a:rPr>
              <a:t> deg at du er, </a:t>
            </a:r>
            <a:r>
              <a:rPr lang="en-US" sz="3800" dirty="0" err="1">
                <a:solidFill>
                  <a:srgbClr val="000000"/>
                </a:solidFill>
                <a:latin typeface="Arimo"/>
                <a:ea typeface="Arimo"/>
                <a:cs typeface="Arimo"/>
                <a:sym typeface="Arimo"/>
              </a:rPr>
              <a:t>ut</a:t>
            </a:r>
            <a:r>
              <a:rPr lang="en-US" sz="3800" dirty="0">
                <a:solidFill>
                  <a:srgbClr val="000000"/>
                </a:solidFill>
                <a:latin typeface="Arimo"/>
                <a:ea typeface="Arimo"/>
                <a:cs typeface="Arimo"/>
                <a:sym typeface="Arimo"/>
              </a:rPr>
              <a:t> </a:t>
            </a:r>
            <a:r>
              <a:rPr lang="en-US" sz="3800" dirty="0" err="1">
                <a:solidFill>
                  <a:srgbClr val="000000"/>
                </a:solidFill>
                <a:latin typeface="Arimo"/>
                <a:ea typeface="Arimo"/>
                <a:cs typeface="Arimo"/>
                <a:sym typeface="Arimo"/>
              </a:rPr>
              <a:t>fra</a:t>
            </a:r>
            <a:r>
              <a:rPr lang="en-US" sz="3800" dirty="0">
                <a:solidFill>
                  <a:srgbClr val="000000"/>
                </a:solidFill>
                <a:latin typeface="Arimo"/>
                <a:ea typeface="Arimo"/>
                <a:cs typeface="Arimo"/>
                <a:sym typeface="Arimo"/>
              </a:rPr>
              <a:t> </a:t>
            </a:r>
            <a:r>
              <a:rPr lang="en-US" sz="3800" dirty="0" err="1">
                <a:solidFill>
                  <a:srgbClr val="000000"/>
                </a:solidFill>
                <a:latin typeface="Arimo"/>
                <a:ea typeface="Arimo"/>
                <a:cs typeface="Arimo"/>
                <a:sym typeface="Arimo"/>
              </a:rPr>
              <a:t>kjønnsorganer</a:t>
            </a:r>
            <a:r>
              <a:rPr lang="en-US" sz="3800" dirty="0">
                <a:solidFill>
                  <a:srgbClr val="000000"/>
                </a:solidFill>
                <a:latin typeface="Arimo"/>
                <a:ea typeface="Arimo"/>
                <a:cs typeface="Arimo"/>
                <a:sym typeface="Arimo"/>
              </a:rPr>
              <a:t> og </a:t>
            </a:r>
            <a:r>
              <a:rPr lang="en-US" sz="3800" dirty="0" err="1">
                <a:solidFill>
                  <a:srgbClr val="000000"/>
                </a:solidFill>
                <a:latin typeface="Arimo"/>
                <a:ea typeface="Arimo"/>
                <a:cs typeface="Arimo"/>
                <a:sym typeface="Arimo"/>
              </a:rPr>
              <a:t>hvilke</a:t>
            </a:r>
            <a:r>
              <a:rPr lang="en-US" sz="3800" dirty="0">
                <a:solidFill>
                  <a:srgbClr val="000000"/>
                </a:solidFill>
                <a:latin typeface="Arimo"/>
                <a:ea typeface="Arimo"/>
                <a:cs typeface="Arimo"/>
                <a:sym typeface="Arimo"/>
              </a:rPr>
              <a:t> </a:t>
            </a:r>
            <a:r>
              <a:rPr lang="en-US" sz="3800" dirty="0" err="1">
                <a:solidFill>
                  <a:srgbClr val="000000"/>
                </a:solidFill>
                <a:latin typeface="Arimo"/>
                <a:ea typeface="Arimo"/>
                <a:cs typeface="Arimo"/>
                <a:sym typeface="Arimo"/>
              </a:rPr>
              <a:t>kjønnceller</a:t>
            </a:r>
            <a:r>
              <a:rPr lang="en-US" sz="3800" dirty="0">
                <a:solidFill>
                  <a:srgbClr val="000000"/>
                </a:solidFill>
                <a:latin typeface="Arimo"/>
                <a:ea typeface="Arimo"/>
                <a:cs typeface="Arimo"/>
                <a:sym typeface="Arimo"/>
              </a:rPr>
              <a:t> du </a:t>
            </a:r>
            <a:r>
              <a:rPr lang="en-US" sz="3800" dirty="0" err="1">
                <a:solidFill>
                  <a:srgbClr val="000000"/>
                </a:solidFill>
                <a:latin typeface="Arimo"/>
                <a:ea typeface="Arimo"/>
                <a:cs typeface="Arimo"/>
                <a:sym typeface="Arimo"/>
              </a:rPr>
              <a:t>produserer</a:t>
            </a:r>
            <a:r>
              <a:rPr lang="en-US" sz="3800" dirty="0">
                <a:solidFill>
                  <a:srgbClr val="000000"/>
                </a:solidFill>
                <a:latin typeface="Arimo"/>
                <a:ea typeface="Arimo"/>
                <a:cs typeface="Arimo"/>
                <a:sym typeface="Arimo"/>
              </a:rPr>
              <a:t>. </a:t>
            </a:r>
            <a:endParaRPr lang="en-US" sz="3800" dirty="0"/>
          </a:p>
          <a:p>
            <a:endParaRPr lang="nb-NO" dirty="0"/>
          </a:p>
        </p:txBody>
      </p:sp>
      <p:sp>
        <p:nvSpPr>
          <p:cNvPr id="10" name="TekstSylinder 9">
            <a:extLst>
              <a:ext uri="{FF2B5EF4-FFF2-40B4-BE49-F238E27FC236}">
                <a16:creationId xmlns:a16="http://schemas.microsoft.com/office/drawing/2014/main" id="{8C7B0565-4D05-EE0B-1021-190D110E9835}"/>
              </a:ext>
            </a:extLst>
          </p:cNvPr>
          <p:cNvSpPr txBox="1"/>
          <p:nvPr/>
        </p:nvSpPr>
        <p:spPr>
          <a:xfrm>
            <a:off x="3581399" y="4076700"/>
            <a:ext cx="13421034" cy="2036455"/>
          </a:xfrm>
          <a:prstGeom prst="rect">
            <a:avLst/>
          </a:prstGeom>
          <a:noFill/>
        </p:spPr>
        <p:txBody>
          <a:bodyPr wrap="square" rtlCol="0">
            <a:spAutoFit/>
          </a:bodyPr>
          <a:lstStyle/>
          <a:p>
            <a:pPr algn="l">
              <a:lnSpc>
                <a:spcPts val="5319"/>
              </a:lnSpc>
              <a:defRPr/>
            </a:pPr>
            <a:r>
              <a:rPr lang="en-US" sz="3800" b="1" dirty="0">
                <a:solidFill>
                  <a:srgbClr val="000000"/>
                </a:solidFill>
                <a:latin typeface="Arimo Bold"/>
                <a:ea typeface="Arimo Bold"/>
                <a:cs typeface="Arimo Bold"/>
                <a:sym typeface="Arimo Bold"/>
              </a:rPr>
              <a:t>PSYKOLOGISK KJØNN: </a:t>
            </a:r>
            <a:r>
              <a:rPr lang="en-US" sz="3800" dirty="0">
                <a:solidFill>
                  <a:srgbClr val="000000"/>
                </a:solidFill>
                <a:latin typeface="Arimo"/>
                <a:ea typeface="Arimo"/>
                <a:cs typeface="Arimo"/>
                <a:sym typeface="Arimo"/>
              </a:rPr>
              <a:t>Dine tanker og </a:t>
            </a:r>
            <a:r>
              <a:rPr lang="en-US" sz="3800" dirty="0" err="1">
                <a:solidFill>
                  <a:srgbClr val="000000"/>
                </a:solidFill>
                <a:latin typeface="Arimo"/>
                <a:ea typeface="Arimo"/>
                <a:cs typeface="Arimo"/>
                <a:sym typeface="Arimo"/>
              </a:rPr>
              <a:t>følelser</a:t>
            </a:r>
            <a:r>
              <a:rPr lang="en-US" sz="3800" dirty="0">
                <a:solidFill>
                  <a:srgbClr val="000000"/>
                </a:solidFill>
                <a:latin typeface="Arimo"/>
                <a:ea typeface="Arimo"/>
                <a:cs typeface="Arimo"/>
                <a:sym typeface="Arimo"/>
              </a:rPr>
              <a:t> om </a:t>
            </a:r>
            <a:r>
              <a:rPr lang="en-US" sz="3800" dirty="0" err="1">
                <a:solidFill>
                  <a:srgbClr val="000000"/>
                </a:solidFill>
                <a:latin typeface="Arimo"/>
                <a:ea typeface="Arimo"/>
                <a:cs typeface="Arimo"/>
                <a:sym typeface="Arimo"/>
              </a:rPr>
              <a:t>hvilket</a:t>
            </a:r>
            <a:r>
              <a:rPr lang="en-US" sz="3800" dirty="0">
                <a:solidFill>
                  <a:srgbClr val="000000"/>
                </a:solidFill>
                <a:latin typeface="Arimo"/>
                <a:ea typeface="Arimo"/>
                <a:cs typeface="Arimo"/>
                <a:sym typeface="Arimo"/>
              </a:rPr>
              <a:t> </a:t>
            </a:r>
            <a:r>
              <a:rPr lang="en-US" sz="3800" dirty="0" err="1">
                <a:solidFill>
                  <a:srgbClr val="000000"/>
                </a:solidFill>
                <a:latin typeface="Arimo"/>
                <a:ea typeface="Arimo"/>
                <a:cs typeface="Arimo"/>
                <a:sym typeface="Arimo"/>
              </a:rPr>
              <a:t>kjønn</a:t>
            </a:r>
            <a:r>
              <a:rPr lang="en-US" sz="3800" dirty="0">
                <a:solidFill>
                  <a:srgbClr val="000000"/>
                </a:solidFill>
                <a:latin typeface="Arimo"/>
                <a:ea typeface="Arimo"/>
                <a:cs typeface="Arimo"/>
                <a:sym typeface="Arimo"/>
              </a:rPr>
              <a:t> du er, </a:t>
            </a:r>
            <a:r>
              <a:rPr lang="en-US" sz="3800" dirty="0" err="1">
                <a:solidFill>
                  <a:srgbClr val="000000"/>
                </a:solidFill>
                <a:latin typeface="Arimo"/>
                <a:ea typeface="Arimo"/>
                <a:cs typeface="Arimo"/>
                <a:sym typeface="Arimo"/>
              </a:rPr>
              <a:t>som</a:t>
            </a:r>
            <a:r>
              <a:rPr lang="en-US" sz="3800" dirty="0">
                <a:solidFill>
                  <a:srgbClr val="000000"/>
                </a:solidFill>
                <a:latin typeface="Arimo"/>
                <a:ea typeface="Arimo"/>
                <a:cs typeface="Arimo"/>
                <a:sym typeface="Arimo"/>
              </a:rPr>
              <a:t> </a:t>
            </a:r>
            <a:r>
              <a:rPr lang="en-US" sz="3800" dirty="0" err="1">
                <a:solidFill>
                  <a:srgbClr val="000000"/>
                </a:solidFill>
                <a:latin typeface="Arimo"/>
                <a:ea typeface="Arimo"/>
                <a:cs typeface="Arimo"/>
                <a:sym typeface="Arimo"/>
              </a:rPr>
              <a:t>også</a:t>
            </a:r>
            <a:r>
              <a:rPr lang="en-US" sz="3800" dirty="0">
                <a:solidFill>
                  <a:srgbClr val="000000"/>
                </a:solidFill>
                <a:latin typeface="Arimo"/>
                <a:ea typeface="Arimo"/>
                <a:cs typeface="Arimo"/>
                <a:sym typeface="Arimo"/>
              </a:rPr>
              <a:t> </a:t>
            </a:r>
            <a:r>
              <a:rPr lang="en-US" sz="3800" dirty="0" err="1">
                <a:solidFill>
                  <a:srgbClr val="000000"/>
                </a:solidFill>
                <a:latin typeface="Arimo"/>
                <a:ea typeface="Arimo"/>
                <a:cs typeface="Arimo"/>
                <a:sym typeface="Arimo"/>
              </a:rPr>
              <a:t>kan</a:t>
            </a:r>
            <a:r>
              <a:rPr lang="en-US" sz="3800" dirty="0">
                <a:solidFill>
                  <a:srgbClr val="000000"/>
                </a:solidFill>
                <a:latin typeface="Arimo"/>
                <a:ea typeface="Arimo"/>
                <a:cs typeface="Arimo"/>
                <a:sym typeface="Arimo"/>
              </a:rPr>
              <a:t> vise seg </a:t>
            </a:r>
            <a:r>
              <a:rPr lang="en-US" sz="3800" dirty="0" err="1">
                <a:solidFill>
                  <a:srgbClr val="000000"/>
                </a:solidFill>
                <a:latin typeface="Arimo"/>
                <a:ea typeface="Arimo"/>
                <a:cs typeface="Arimo"/>
                <a:sym typeface="Arimo"/>
              </a:rPr>
              <a:t>i</a:t>
            </a:r>
            <a:r>
              <a:rPr lang="en-US" sz="3800" dirty="0">
                <a:solidFill>
                  <a:srgbClr val="000000"/>
                </a:solidFill>
                <a:latin typeface="Arimo"/>
                <a:ea typeface="Arimo"/>
                <a:cs typeface="Arimo"/>
                <a:sym typeface="Arimo"/>
              </a:rPr>
              <a:t> </a:t>
            </a:r>
            <a:r>
              <a:rPr lang="en-US" sz="3800" dirty="0" err="1">
                <a:solidFill>
                  <a:srgbClr val="000000"/>
                </a:solidFill>
                <a:latin typeface="Arimo"/>
                <a:ea typeface="Arimo"/>
                <a:cs typeface="Arimo"/>
                <a:sym typeface="Arimo"/>
              </a:rPr>
              <a:t>ditt</a:t>
            </a:r>
            <a:r>
              <a:rPr lang="en-US" sz="3800" dirty="0">
                <a:solidFill>
                  <a:srgbClr val="000000"/>
                </a:solidFill>
                <a:latin typeface="Arimo"/>
                <a:ea typeface="Arimo"/>
                <a:cs typeface="Arimo"/>
                <a:sym typeface="Arimo"/>
              </a:rPr>
              <a:t> </a:t>
            </a:r>
            <a:r>
              <a:rPr lang="en-US" sz="3800" dirty="0" err="1">
                <a:solidFill>
                  <a:srgbClr val="000000"/>
                </a:solidFill>
                <a:latin typeface="Arimo"/>
                <a:ea typeface="Arimo"/>
                <a:cs typeface="Arimo"/>
                <a:sym typeface="Arimo"/>
              </a:rPr>
              <a:t>kjønnsuttrykk</a:t>
            </a:r>
            <a:r>
              <a:rPr lang="en-US" sz="3800" dirty="0">
                <a:solidFill>
                  <a:srgbClr val="000000"/>
                </a:solidFill>
                <a:latin typeface="Arimo"/>
                <a:ea typeface="Arimo"/>
                <a:cs typeface="Arimo"/>
                <a:sym typeface="Arimo"/>
              </a:rPr>
              <a:t>.</a:t>
            </a:r>
            <a:endParaRPr lang="en-US" sz="3800" dirty="0"/>
          </a:p>
          <a:p>
            <a:endParaRPr lang="nb-NO" sz="3800" dirty="0"/>
          </a:p>
        </p:txBody>
      </p:sp>
      <p:sp>
        <p:nvSpPr>
          <p:cNvPr id="11" name="TekstSylinder 10">
            <a:extLst>
              <a:ext uri="{FF2B5EF4-FFF2-40B4-BE49-F238E27FC236}">
                <a16:creationId xmlns:a16="http://schemas.microsoft.com/office/drawing/2014/main" id="{3FA825A9-5331-47A3-E26C-2CD07B8AE5AB}"/>
              </a:ext>
            </a:extLst>
          </p:cNvPr>
          <p:cNvSpPr txBox="1"/>
          <p:nvPr/>
        </p:nvSpPr>
        <p:spPr>
          <a:xfrm>
            <a:off x="3653461" y="5967946"/>
            <a:ext cx="12801600" cy="1728678"/>
          </a:xfrm>
          <a:prstGeom prst="rect">
            <a:avLst/>
          </a:prstGeom>
          <a:noFill/>
        </p:spPr>
        <p:txBody>
          <a:bodyPr wrap="square" rtlCol="0">
            <a:spAutoFit/>
          </a:bodyPr>
          <a:lstStyle/>
          <a:p>
            <a:pPr algn="l">
              <a:lnSpc>
                <a:spcPts val="5319"/>
              </a:lnSpc>
              <a:defRPr/>
            </a:pPr>
            <a:r>
              <a:rPr lang="en-US" sz="3800" b="1" dirty="0">
                <a:solidFill>
                  <a:srgbClr val="000000"/>
                </a:solidFill>
                <a:latin typeface="Arimo Bold"/>
                <a:ea typeface="Arimo Bold"/>
                <a:cs typeface="Arimo Bold"/>
                <a:sym typeface="Arimo Bold"/>
              </a:rPr>
              <a:t>SOSIALT KJØNN: </a:t>
            </a:r>
            <a:r>
              <a:rPr lang="en-US" sz="3800" dirty="0">
                <a:solidFill>
                  <a:srgbClr val="000000"/>
                </a:solidFill>
                <a:latin typeface="Arimo"/>
                <a:ea typeface="Arimo"/>
                <a:cs typeface="Arimo"/>
                <a:sym typeface="Arimo"/>
              </a:rPr>
              <a:t>Det </a:t>
            </a:r>
            <a:r>
              <a:rPr lang="en-US" sz="3800" dirty="0" err="1">
                <a:solidFill>
                  <a:srgbClr val="000000"/>
                </a:solidFill>
                <a:latin typeface="Arimo"/>
                <a:ea typeface="Arimo"/>
                <a:cs typeface="Arimo"/>
                <a:sym typeface="Arimo"/>
              </a:rPr>
              <a:t>kjønnet</a:t>
            </a:r>
            <a:r>
              <a:rPr lang="en-US" sz="3800" dirty="0">
                <a:solidFill>
                  <a:srgbClr val="000000"/>
                </a:solidFill>
                <a:latin typeface="Arimo"/>
                <a:ea typeface="Arimo"/>
                <a:cs typeface="Arimo"/>
                <a:sym typeface="Arimo"/>
              </a:rPr>
              <a:t> </a:t>
            </a:r>
            <a:r>
              <a:rPr lang="en-US" sz="3800" dirty="0" err="1">
                <a:solidFill>
                  <a:srgbClr val="000000"/>
                </a:solidFill>
                <a:latin typeface="Arimo"/>
                <a:ea typeface="Arimo"/>
                <a:cs typeface="Arimo"/>
                <a:sym typeface="Arimo"/>
              </a:rPr>
              <a:t>andre</a:t>
            </a:r>
            <a:r>
              <a:rPr lang="en-US" sz="3800" dirty="0">
                <a:solidFill>
                  <a:srgbClr val="000000"/>
                </a:solidFill>
                <a:latin typeface="Arimo"/>
                <a:ea typeface="Arimo"/>
                <a:cs typeface="Arimo"/>
                <a:sym typeface="Arimo"/>
              </a:rPr>
              <a:t> </a:t>
            </a:r>
            <a:r>
              <a:rPr lang="en-US" sz="3800" dirty="0" err="1">
                <a:solidFill>
                  <a:srgbClr val="000000"/>
                </a:solidFill>
                <a:latin typeface="Arimo"/>
                <a:ea typeface="Arimo"/>
                <a:cs typeface="Arimo"/>
                <a:sym typeface="Arimo"/>
              </a:rPr>
              <a:t>oppfatter</a:t>
            </a:r>
            <a:r>
              <a:rPr lang="en-US" sz="3800" dirty="0">
                <a:solidFill>
                  <a:srgbClr val="000000"/>
                </a:solidFill>
                <a:latin typeface="Arimo"/>
                <a:ea typeface="Arimo"/>
                <a:cs typeface="Arimo"/>
                <a:sym typeface="Arimo"/>
              </a:rPr>
              <a:t> deg </a:t>
            </a:r>
            <a:r>
              <a:rPr lang="en-US" sz="3800" dirty="0" err="1">
                <a:solidFill>
                  <a:srgbClr val="000000"/>
                </a:solidFill>
                <a:latin typeface="Arimo"/>
                <a:ea typeface="Arimo"/>
                <a:cs typeface="Arimo"/>
                <a:sym typeface="Arimo"/>
              </a:rPr>
              <a:t>som</a:t>
            </a:r>
            <a:r>
              <a:rPr lang="en-US" sz="3800" dirty="0">
                <a:solidFill>
                  <a:srgbClr val="000000"/>
                </a:solidFill>
                <a:latin typeface="Arimo"/>
                <a:ea typeface="Arimo"/>
                <a:cs typeface="Arimo"/>
                <a:sym typeface="Arimo"/>
              </a:rPr>
              <a:t>, </a:t>
            </a:r>
            <a:endParaRPr lang="en-US" sz="3800" dirty="0"/>
          </a:p>
          <a:p>
            <a:pPr algn="l">
              <a:lnSpc>
                <a:spcPts val="5319"/>
              </a:lnSpc>
            </a:pPr>
            <a:r>
              <a:rPr lang="en-US" sz="3800" dirty="0" err="1">
                <a:solidFill>
                  <a:srgbClr val="000000"/>
                </a:solidFill>
                <a:latin typeface="Arimo"/>
                <a:ea typeface="Arimo"/>
                <a:cs typeface="Arimo"/>
                <a:sym typeface="Arimo"/>
              </a:rPr>
              <a:t>som</a:t>
            </a:r>
            <a:r>
              <a:rPr lang="en-US" sz="3800" dirty="0">
                <a:solidFill>
                  <a:srgbClr val="000000"/>
                </a:solidFill>
                <a:latin typeface="Arimo"/>
                <a:ea typeface="Arimo"/>
                <a:cs typeface="Arimo"/>
                <a:sym typeface="Arimo"/>
              </a:rPr>
              <a:t> </a:t>
            </a:r>
            <a:r>
              <a:rPr lang="en-US" sz="3800" dirty="0" err="1">
                <a:solidFill>
                  <a:srgbClr val="000000"/>
                </a:solidFill>
                <a:latin typeface="Arimo"/>
                <a:ea typeface="Arimo"/>
                <a:cs typeface="Arimo"/>
                <a:sym typeface="Arimo"/>
              </a:rPr>
              <a:t>også</a:t>
            </a:r>
            <a:r>
              <a:rPr lang="en-US" sz="3800" dirty="0">
                <a:solidFill>
                  <a:srgbClr val="000000"/>
                </a:solidFill>
                <a:latin typeface="Arimo"/>
                <a:ea typeface="Arimo"/>
                <a:cs typeface="Arimo"/>
                <a:sym typeface="Arimo"/>
              </a:rPr>
              <a:t> </a:t>
            </a:r>
            <a:r>
              <a:rPr lang="en-US" sz="3800" dirty="0" err="1">
                <a:solidFill>
                  <a:srgbClr val="000000"/>
                </a:solidFill>
                <a:latin typeface="Arimo"/>
                <a:ea typeface="Arimo"/>
                <a:cs typeface="Arimo"/>
                <a:sym typeface="Arimo"/>
              </a:rPr>
              <a:t>viser</a:t>
            </a:r>
            <a:r>
              <a:rPr lang="en-US" sz="3800" dirty="0">
                <a:solidFill>
                  <a:srgbClr val="000000"/>
                </a:solidFill>
                <a:latin typeface="Arimo"/>
                <a:ea typeface="Arimo"/>
                <a:cs typeface="Arimo"/>
                <a:sym typeface="Arimo"/>
              </a:rPr>
              <a:t> seg </a:t>
            </a:r>
            <a:r>
              <a:rPr lang="en-US" sz="3800" dirty="0" err="1">
                <a:solidFill>
                  <a:srgbClr val="000000"/>
                </a:solidFill>
                <a:latin typeface="Arimo"/>
                <a:ea typeface="Arimo"/>
                <a:cs typeface="Arimo"/>
                <a:sym typeface="Arimo"/>
              </a:rPr>
              <a:t>i</a:t>
            </a:r>
            <a:r>
              <a:rPr lang="en-US" sz="3800" dirty="0">
                <a:solidFill>
                  <a:srgbClr val="000000"/>
                </a:solidFill>
                <a:latin typeface="Arimo"/>
                <a:ea typeface="Arimo"/>
                <a:cs typeface="Arimo"/>
                <a:sym typeface="Arimo"/>
              </a:rPr>
              <a:t> </a:t>
            </a:r>
            <a:r>
              <a:rPr lang="en-US" sz="3800" dirty="0" err="1">
                <a:solidFill>
                  <a:srgbClr val="000000"/>
                </a:solidFill>
                <a:latin typeface="Arimo"/>
                <a:ea typeface="Arimo"/>
                <a:cs typeface="Arimo"/>
                <a:sym typeface="Arimo"/>
              </a:rPr>
              <a:t>ditt</a:t>
            </a:r>
            <a:r>
              <a:rPr lang="en-US" sz="3800" dirty="0">
                <a:solidFill>
                  <a:srgbClr val="000000"/>
                </a:solidFill>
                <a:latin typeface="Arimo"/>
                <a:ea typeface="Arimo"/>
                <a:cs typeface="Arimo"/>
                <a:sym typeface="Arimo"/>
              </a:rPr>
              <a:t> </a:t>
            </a:r>
            <a:r>
              <a:rPr lang="en-US" sz="3800" dirty="0" err="1">
                <a:solidFill>
                  <a:srgbClr val="000000"/>
                </a:solidFill>
                <a:latin typeface="Arimo"/>
                <a:ea typeface="Arimo"/>
                <a:cs typeface="Arimo"/>
                <a:sym typeface="Arimo"/>
              </a:rPr>
              <a:t>kjønnsuttrykk</a:t>
            </a:r>
            <a:r>
              <a:rPr lang="en-US" sz="3800" dirty="0">
                <a:solidFill>
                  <a:srgbClr val="000000"/>
                </a:solidFill>
                <a:latin typeface="Arimo"/>
                <a:ea typeface="Arimo"/>
                <a:cs typeface="Arimo"/>
                <a:sym typeface="Arimo"/>
              </a:rPr>
              <a:t>.</a:t>
            </a:r>
          </a:p>
          <a:p>
            <a:endParaRPr lang="nb-NO" dirty="0"/>
          </a:p>
        </p:txBody>
      </p:sp>
      <p:sp>
        <p:nvSpPr>
          <p:cNvPr id="13" name="TekstSylinder 12">
            <a:extLst>
              <a:ext uri="{FF2B5EF4-FFF2-40B4-BE49-F238E27FC236}">
                <a16:creationId xmlns:a16="http://schemas.microsoft.com/office/drawing/2014/main" id="{5BEAD4E9-EADD-01E0-F335-F74DF1CFAFFF}"/>
              </a:ext>
            </a:extLst>
          </p:cNvPr>
          <p:cNvSpPr txBox="1">
            <a:spLocks/>
          </p:cNvSpPr>
          <p:nvPr/>
        </p:nvSpPr>
        <p:spPr>
          <a:xfrm>
            <a:off x="3581399" y="8042475"/>
            <a:ext cx="12801600" cy="2036455"/>
          </a:xfrm>
          <a:prstGeom prst="rect">
            <a:avLst/>
          </a:prstGeom>
          <a:noFill/>
        </p:spPr>
        <p:txBody>
          <a:bodyPr wrap="square" rtlCol="0">
            <a:spAutoFit/>
          </a:bodyPr>
          <a:lstStyle/>
          <a:p>
            <a:pPr algn="l">
              <a:lnSpc>
                <a:spcPts val="5319"/>
              </a:lnSpc>
              <a:defRPr/>
            </a:pPr>
            <a:r>
              <a:rPr lang="en-US" sz="3800" b="1" dirty="0">
                <a:solidFill>
                  <a:srgbClr val="000000"/>
                </a:solidFill>
                <a:latin typeface="Arimo Bold"/>
                <a:ea typeface="Arimo Bold"/>
                <a:cs typeface="Arimo Bold"/>
                <a:sym typeface="Arimo Bold"/>
              </a:rPr>
              <a:t>JURIDISK KJØNN: </a:t>
            </a:r>
            <a:r>
              <a:rPr lang="en-US" sz="3800" dirty="0">
                <a:solidFill>
                  <a:srgbClr val="000000"/>
                </a:solidFill>
                <a:latin typeface="Arimo"/>
                <a:ea typeface="Arimo"/>
                <a:cs typeface="Arimo"/>
                <a:sym typeface="Arimo"/>
              </a:rPr>
              <a:t>Det </a:t>
            </a:r>
            <a:r>
              <a:rPr lang="en-US" sz="3800" dirty="0" err="1">
                <a:solidFill>
                  <a:srgbClr val="000000"/>
                </a:solidFill>
                <a:latin typeface="Arimo"/>
                <a:ea typeface="Arimo"/>
                <a:cs typeface="Arimo"/>
                <a:sym typeface="Arimo"/>
              </a:rPr>
              <a:t>kjønnet</a:t>
            </a:r>
            <a:r>
              <a:rPr lang="en-US" sz="3800" dirty="0">
                <a:solidFill>
                  <a:srgbClr val="000000"/>
                </a:solidFill>
                <a:latin typeface="Arimo"/>
                <a:ea typeface="Arimo"/>
                <a:cs typeface="Arimo"/>
                <a:sym typeface="Arimo"/>
              </a:rPr>
              <a:t> du er </a:t>
            </a:r>
            <a:r>
              <a:rPr lang="en-US" sz="3800" dirty="0" err="1">
                <a:solidFill>
                  <a:srgbClr val="000000"/>
                </a:solidFill>
                <a:latin typeface="Arimo"/>
                <a:ea typeface="Arimo"/>
                <a:cs typeface="Arimo"/>
                <a:sym typeface="Arimo"/>
              </a:rPr>
              <a:t>registrert</a:t>
            </a:r>
            <a:r>
              <a:rPr lang="en-US" sz="3800" dirty="0">
                <a:solidFill>
                  <a:srgbClr val="000000"/>
                </a:solidFill>
                <a:latin typeface="Arimo"/>
                <a:ea typeface="Arimo"/>
                <a:cs typeface="Arimo"/>
                <a:sym typeface="Arimo"/>
              </a:rPr>
              <a:t> med </a:t>
            </a:r>
            <a:r>
              <a:rPr lang="en-US" sz="3800" dirty="0" err="1">
                <a:solidFill>
                  <a:srgbClr val="000000"/>
                </a:solidFill>
                <a:latin typeface="Arimo"/>
                <a:ea typeface="Arimo"/>
                <a:cs typeface="Arimo"/>
                <a:sym typeface="Arimo"/>
              </a:rPr>
              <a:t>i</a:t>
            </a:r>
            <a:r>
              <a:rPr lang="en-US" sz="3800" dirty="0">
                <a:solidFill>
                  <a:srgbClr val="000000"/>
                </a:solidFill>
                <a:latin typeface="Arimo"/>
                <a:ea typeface="Arimo"/>
                <a:cs typeface="Arimo"/>
                <a:sym typeface="Arimo"/>
              </a:rPr>
              <a:t> </a:t>
            </a:r>
            <a:r>
              <a:rPr lang="en-US" sz="3800" dirty="0" err="1">
                <a:solidFill>
                  <a:srgbClr val="000000"/>
                </a:solidFill>
                <a:latin typeface="Arimo"/>
                <a:ea typeface="Arimo"/>
                <a:cs typeface="Arimo"/>
                <a:sym typeface="Arimo"/>
              </a:rPr>
              <a:t>folkeregisteret</a:t>
            </a:r>
            <a:r>
              <a:rPr lang="en-US" sz="3800" dirty="0">
                <a:solidFill>
                  <a:srgbClr val="000000"/>
                </a:solidFill>
                <a:latin typeface="Arimo"/>
                <a:ea typeface="Arimo"/>
                <a:cs typeface="Arimo"/>
                <a:sym typeface="Arimo"/>
              </a:rPr>
              <a:t>. </a:t>
            </a:r>
            <a:endParaRPr lang="en-US" sz="3800" dirty="0"/>
          </a:p>
          <a:p>
            <a:endParaRPr lang="nb-NO" sz="3800" dirty="0"/>
          </a:p>
        </p:txBody>
      </p:sp>
    </p:spTree>
    <p:extLst>
      <p:ext uri="{BB962C8B-B14F-4D97-AF65-F5344CB8AC3E}">
        <p14:creationId xmlns:p14="http://schemas.microsoft.com/office/powerpoint/2010/main" val="1041280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xEl>
                                              <p:pRg st="1" end="1"/>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
                                            <p:txEl>
                                              <p:pRg st="0" end="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ECD7D"/>
        </a:solidFill>
        <a:effectLst/>
      </p:bgPr>
    </p:bg>
    <p:spTree>
      <p:nvGrpSpPr>
        <p:cNvPr id="1" name=""/>
        <p:cNvGrpSpPr/>
        <p:nvPr/>
      </p:nvGrpSpPr>
      <p:grpSpPr>
        <a:xfrm>
          <a:off x="0" y="0"/>
          <a:ext cx="0" cy="0"/>
          <a:chOff x="0" y="0"/>
          <a:chExt cx="0" cy="0"/>
        </a:xfrm>
      </p:grpSpPr>
      <p:sp>
        <p:nvSpPr>
          <p:cNvPr id="2" name="Freeform 2"/>
          <p:cNvSpPr/>
          <p:nvPr/>
        </p:nvSpPr>
        <p:spPr>
          <a:xfrm>
            <a:off x="1344314" y="4143096"/>
            <a:ext cx="3524841" cy="5115204"/>
          </a:xfrm>
          <a:custGeom>
            <a:avLst/>
            <a:gdLst/>
            <a:ahLst/>
            <a:cxnLst/>
            <a:rect l="l" t="t" r="r" b="b"/>
            <a:pathLst>
              <a:path w="3524841" h="5115204">
                <a:moveTo>
                  <a:pt x="0" y="0"/>
                </a:moveTo>
                <a:lnTo>
                  <a:pt x="3524840" y="0"/>
                </a:lnTo>
                <a:lnTo>
                  <a:pt x="3524840" y="5115204"/>
                </a:lnTo>
                <a:lnTo>
                  <a:pt x="0" y="511520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b-NO"/>
          </a:p>
        </p:txBody>
      </p:sp>
      <p:sp>
        <p:nvSpPr>
          <p:cNvPr id="3" name="TextBox 3"/>
          <p:cNvSpPr txBox="1"/>
          <p:nvPr/>
        </p:nvSpPr>
        <p:spPr>
          <a:xfrm>
            <a:off x="1041946" y="428036"/>
            <a:ext cx="16204109" cy="3029581"/>
          </a:xfrm>
          <a:prstGeom prst="rect">
            <a:avLst/>
          </a:prstGeom>
        </p:spPr>
        <p:txBody>
          <a:bodyPr lIns="0" tIns="0" rIns="0" bIns="0" rtlCol="0" anchor="t">
            <a:spAutoFit/>
          </a:bodyPr>
          <a:lstStyle/>
          <a:p>
            <a:pPr algn="ctr">
              <a:lnSpc>
                <a:spcPts val="12040"/>
              </a:lnSpc>
            </a:pPr>
            <a:r>
              <a:rPr lang="en-US" sz="8600" b="1">
                <a:solidFill>
                  <a:srgbClr val="000000"/>
                </a:solidFill>
                <a:latin typeface="Arimo Bold"/>
                <a:ea typeface="Arimo Bold"/>
                <a:cs typeface="Arimo Bold"/>
                <a:sym typeface="Arimo Bold"/>
              </a:rPr>
              <a:t>Hva med dem som er født med </a:t>
            </a:r>
          </a:p>
          <a:p>
            <a:pPr algn="ctr">
              <a:lnSpc>
                <a:spcPts val="12040"/>
              </a:lnSpc>
            </a:pPr>
            <a:r>
              <a:rPr lang="en-US" sz="8600" b="1">
                <a:solidFill>
                  <a:srgbClr val="000000"/>
                </a:solidFill>
                <a:latin typeface="Arimo Bold"/>
                <a:ea typeface="Arimo Bold"/>
                <a:cs typeface="Arimo Bold"/>
                <a:sym typeface="Arimo Bold"/>
              </a:rPr>
              <a:t>uklart (biologisk) kjønn?</a:t>
            </a:r>
          </a:p>
        </p:txBody>
      </p:sp>
      <p:sp>
        <p:nvSpPr>
          <p:cNvPr id="4" name="Freeform 4"/>
          <p:cNvSpPr/>
          <p:nvPr/>
        </p:nvSpPr>
        <p:spPr>
          <a:xfrm>
            <a:off x="2194828" y="3891415"/>
            <a:ext cx="1823813" cy="5366885"/>
          </a:xfrm>
          <a:custGeom>
            <a:avLst/>
            <a:gdLst/>
            <a:ahLst/>
            <a:cxnLst/>
            <a:rect l="l" t="t" r="r" b="b"/>
            <a:pathLst>
              <a:path w="1823813" h="5366885">
                <a:moveTo>
                  <a:pt x="0" y="0"/>
                </a:moveTo>
                <a:lnTo>
                  <a:pt x="1823812" y="0"/>
                </a:lnTo>
                <a:lnTo>
                  <a:pt x="1823812" y="5366885"/>
                </a:lnTo>
                <a:lnTo>
                  <a:pt x="0" y="5366885"/>
                </a:lnTo>
                <a:lnTo>
                  <a:pt x="0" y="0"/>
                </a:lnTo>
                <a:close/>
              </a:path>
            </a:pathLst>
          </a:custGeom>
          <a:blipFill>
            <a:blip r:embed="rId4">
              <a:extLst>
                <a:ext uri="{96DAC541-7B7A-43D3-8B79-37D633B846F1}">
                  <asvg:svgBlip xmlns:asvg="http://schemas.microsoft.com/office/drawing/2016/SVG/main" r:embed="rId5"/>
                </a:ext>
              </a:extLst>
            </a:blip>
            <a:stretch>
              <a:fillRect r="-153805"/>
            </a:stretch>
          </a:blipFill>
        </p:spPr>
        <p:txBody>
          <a:bodyPr/>
          <a:lstStyle/>
          <a:p>
            <a:endParaRPr lang="nb-NO"/>
          </a:p>
        </p:txBody>
      </p:sp>
      <p:sp>
        <p:nvSpPr>
          <p:cNvPr id="5" name="Freeform 5"/>
          <p:cNvSpPr/>
          <p:nvPr/>
        </p:nvSpPr>
        <p:spPr>
          <a:xfrm>
            <a:off x="7381580" y="4143096"/>
            <a:ext cx="3524841" cy="5115204"/>
          </a:xfrm>
          <a:custGeom>
            <a:avLst/>
            <a:gdLst/>
            <a:ahLst/>
            <a:cxnLst/>
            <a:rect l="l" t="t" r="r" b="b"/>
            <a:pathLst>
              <a:path w="3524841" h="5115204">
                <a:moveTo>
                  <a:pt x="0" y="0"/>
                </a:moveTo>
                <a:lnTo>
                  <a:pt x="3524840" y="0"/>
                </a:lnTo>
                <a:lnTo>
                  <a:pt x="3524840" y="5115204"/>
                </a:lnTo>
                <a:lnTo>
                  <a:pt x="0" y="511520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b-NO"/>
          </a:p>
        </p:txBody>
      </p:sp>
      <p:sp>
        <p:nvSpPr>
          <p:cNvPr id="6" name="Freeform 6"/>
          <p:cNvSpPr/>
          <p:nvPr/>
        </p:nvSpPr>
        <p:spPr>
          <a:xfrm>
            <a:off x="13421020" y="4143096"/>
            <a:ext cx="3524841" cy="5115204"/>
          </a:xfrm>
          <a:custGeom>
            <a:avLst/>
            <a:gdLst/>
            <a:ahLst/>
            <a:cxnLst/>
            <a:rect l="l" t="t" r="r" b="b"/>
            <a:pathLst>
              <a:path w="3524841" h="5115204">
                <a:moveTo>
                  <a:pt x="0" y="0"/>
                </a:moveTo>
                <a:lnTo>
                  <a:pt x="3524841" y="0"/>
                </a:lnTo>
                <a:lnTo>
                  <a:pt x="3524841" y="5115204"/>
                </a:lnTo>
                <a:lnTo>
                  <a:pt x="0" y="511520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b-NO"/>
          </a:p>
        </p:txBody>
      </p:sp>
      <p:sp>
        <p:nvSpPr>
          <p:cNvPr id="7" name="Freeform 7"/>
          <p:cNvSpPr/>
          <p:nvPr/>
        </p:nvSpPr>
        <p:spPr>
          <a:xfrm>
            <a:off x="14003228" y="3787134"/>
            <a:ext cx="2360426" cy="5366885"/>
          </a:xfrm>
          <a:custGeom>
            <a:avLst/>
            <a:gdLst/>
            <a:ahLst/>
            <a:cxnLst/>
            <a:rect l="l" t="t" r="r" b="b"/>
            <a:pathLst>
              <a:path w="2360426" h="5366885">
                <a:moveTo>
                  <a:pt x="0" y="0"/>
                </a:moveTo>
                <a:lnTo>
                  <a:pt x="2360425" y="0"/>
                </a:lnTo>
                <a:lnTo>
                  <a:pt x="2360425" y="5366886"/>
                </a:lnTo>
                <a:lnTo>
                  <a:pt x="0" y="5366886"/>
                </a:lnTo>
                <a:lnTo>
                  <a:pt x="0" y="0"/>
                </a:lnTo>
                <a:close/>
              </a:path>
            </a:pathLst>
          </a:custGeom>
          <a:blipFill>
            <a:blip r:embed="rId4">
              <a:extLst>
                <a:ext uri="{96DAC541-7B7A-43D3-8B79-37D633B846F1}">
                  <asvg:svgBlip xmlns:asvg="http://schemas.microsoft.com/office/drawing/2016/SVG/main" r:embed="rId5"/>
                </a:ext>
              </a:extLst>
            </a:blip>
            <a:stretch>
              <a:fillRect l="-96106"/>
            </a:stretch>
          </a:blipFill>
        </p:spPr>
        <p:txBody>
          <a:bodyPr/>
          <a:lstStyle/>
          <a:p>
            <a:endParaRPr lang="nb-NO"/>
          </a:p>
        </p:txBody>
      </p:sp>
      <p:sp>
        <p:nvSpPr>
          <p:cNvPr id="8" name="Freeform 8"/>
          <p:cNvSpPr/>
          <p:nvPr/>
        </p:nvSpPr>
        <p:spPr>
          <a:xfrm>
            <a:off x="7981569" y="4413177"/>
            <a:ext cx="2324862" cy="4114800"/>
          </a:xfrm>
          <a:custGeom>
            <a:avLst/>
            <a:gdLst/>
            <a:ahLst/>
            <a:cxnLst/>
            <a:rect l="l" t="t" r="r" b="b"/>
            <a:pathLst>
              <a:path w="2324862" h="4114800">
                <a:moveTo>
                  <a:pt x="0" y="0"/>
                </a:moveTo>
                <a:lnTo>
                  <a:pt x="2324862" y="0"/>
                </a:lnTo>
                <a:lnTo>
                  <a:pt x="2324862"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nb-NO"/>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ECD7D"/>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extLst>
              <p:ext uri="{D42A27DB-BD31-4B8C-83A1-F6EECF244321}">
                <p14:modId xmlns:p14="http://schemas.microsoft.com/office/powerpoint/2010/main" val="4010068524"/>
              </p:ext>
            </p:extLst>
          </p:nvPr>
        </p:nvGraphicFramePr>
        <p:xfrm>
          <a:off x="527326" y="3707056"/>
          <a:ext cx="17233347" cy="5806860"/>
        </p:xfrm>
        <a:graphic>
          <a:graphicData uri="http://schemas.openxmlformats.org/drawingml/2006/table">
            <a:tbl>
              <a:tblPr/>
              <a:tblGrid>
                <a:gridCol w="5325880">
                  <a:extLst>
                    <a:ext uri="{9D8B030D-6E8A-4147-A177-3AD203B41FA5}">
                      <a16:colId xmlns:a16="http://schemas.microsoft.com/office/drawing/2014/main" val="20000"/>
                    </a:ext>
                  </a:extLst>
                </a:gridCol>
                <a:gridCol w="2051996">
                  <a:extLst>
                    <a:ext uri="{9D8B030D-6E8A-4147-A177-3AD203B41FA5}">
                      <a16:colId xmlns:a16="http://schemas.microsoft.com/office/drawing/2014/main" val="20001"/>
                    </a:ext>
                  </a:extLst>
                </a:gridCol>
                <a:gridCol w="9855471">
                  <a:extLst>
                    <a:ext uri="{9D8B030D-6E8A-4147-A177-3AD203B41FA5}">
                      <a16:colId xmlns:a16="http://schemas.microsoft.com/office/drawing/2014/main" val="20002"/>
                    </a:ext>
                  </a:extLst>
                </a:gridCol>
              </a:tblGrid>
              <a:tr h="2885486">
                <a:tc>
                  <a:txBody>
                    <a:bodyPr/>
                    <a:lstStyle/>
                    <a:p>
                      <a:pPr algn="ctr">
                        <a:lnSpc>
                          <a:spcPts val="2100"/>
                        </a:lnSpc>
                        <a:defRPr/>
                      </a:pPr>
                      <a:endParaRPr lang="en-US" sz="1100" dirty="0"/>
                    </a:p>
                  </a:txBody>
                  <a:tcPr marL="190500" marR="190500" marT="190500" marB="190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algn="ctr">
                        <a:lnSpc>
                          <a:spcPts val="4619"/>
                        </a:lnSpc>
                        <a:defRPr/>
                      </a:pPr>
                      <a:endParaRPr lang="en-US" sz="1100" dirty="0"/>
                    </a:p>
                  </a:txBody>
                  <a:tcPr marL="190500" marR="190500" marT="190500" marB="190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algn="l">
                        <a:lnSpc>
                          <a:spcPts val="6019"/>
                        </a:lnSpc>
                        <a:defRPr/>
                      </a:pPr>
                      <a:endParaRPr lang="en-US" sz="1100" dirty="0"/>
                    </a:p>
                  </a:txBody>
                  <a:tcPr marL="190500" marR="190500" marT="190500" marB="190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extLst>
                  <a:ext uri="{0D108BD9-81ED-4DB2-BD59-A6C34878D82A}">
                    <a16:rowId xmlns:a16="http://schemas.microsoft.com/office/drawing/2014/main" val="10000"/>
                  </a:ext>
                </a:extLst>
              </a:tr>
              <a:tr h="2921374">
                <a:tc>
                  <a:txBody>
                    <a:bodyPr/>
                    <a:lstStyle/>
                    <a:p>
                      <a:pPr algn="ctr">
                        <a:lnSpc>
                          <a:spcPts val="2100"/>
                        </a:lnSpc>
                        <a:defRPr/>
                      </a:pPr>
                      <a:endParaRPr lang="en-US" sz="1100"/>
                    </a:p>
                  </a:txBody>
                  <a:tcPr marL="190500" marR="190500" marT="190500" marB="190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algn="ctr">
                        <a:lnSpc>
                          <a:spcPts val="4619"/>
                        </a:lnSpc>
                        <a:defRPr/>
                      </a:pPr>
                      <a:endParaRPr lang="en-US" sz="1100" dirty="0"/>
                    </a:p>
                  </a:txBody>
                  <a:tcPr marL="190500" marR="190500" marT="190500" marB="190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algn="l">
                        <a:lnSpc>
                          <a:spcPts val="6019"/>
                        </a:lnSpc>
                        <a:defRPr/>
                      </a:pPr>
                      <a:endParaRPr lang="en-US" sz="1100" dirty="0"/>
                    </a:p>
                  </a:txBody>
                  <a:tcPr marL="190500" marR="190500" marT="190500" marB="190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extLst>
                  <a:ext uri="{0D108BD9-81ED-4DB2-BD59-A6C34878D82A}">
                    <a16:rowId xmlns:a16="http://schemas.microsoft.com/office/drawing/2014/main" val="10001"/>
                  </a:ext>
                </a:extLst>
              </a:tr>
            </a:tbl>
          </a:graphicData>
        </a:graphic>
      </p:graphicFrame>
      <p:sp>
        <p:nvSpPr>
          <p:cNvPr id="3" name="Freeform 3"/>
          <p:cNvSpPr/>
          <p:nvPr/>
        </p:nvSpPr>
        <p:spPr>
          <a:xfrm>
            <a:off x="1699923" y="4925301"/>
            <a:ext cx="428044" cy="1259595"/>
          </a:xfrm>
          <a:custGeom>
            <a:avLst/>
            <a:gdLst/>
            <a:ahLst/>
            <a:cxnLst/>
            <a:rect l="l" t="t" r="r" b="b"/>
            <a:pathLst>
              <a:path w="428044" h="1259595">
                <a:moveTo>
                  <a:pt x="0" y="0"/>
                </a:moveTo>
                <a:lnTo>
                  <a:pt x="428045" y="0"/>
                </a:lnTo>
                <a:lnTo>
                  <a:pt x="428045" y="1259594"/>
                </a:lnTo>
                <a:lnTo>
                  <a:pt x="0" y="1259594"/>
                </a:lnTo>
                <a:lnTo>
                  <a:pt x="0" y="0"/>
                </a:lnTo>
                <a:close/>
              </a:path>
            </a:pathLst>
          </a:custGeom>
          <a:blipFill>
            <a:blip r:embed="rId3">
              <a:extLst>
                <a:ext uri="{96DAC541-7B7A-43D3-8B79-37D633B846F1}">
                  <asvg:svgBlip xmlns:asvg="http://schemas.microsoft.com/office/drawing/2016/SVG/main" r:embed="rId4"/>
                </a:ext>
              </a:extLst>
            </a:blip>
            <a:stretch>
              <a:fillRect r="-153805"/>
            </a:stretch>
          </a:blipFill>
        </p:spPr>
        <p:txBody>
          <a:bodyPr/>
          <a:lstStyle/>
          <a:p>
            <a:endParaRPr lang="nb-NO"/>
          </a:p>
        </p:txBody>
      </p:sp>
      <p:sp>
        <p:nvSpPr>
          <p:cNvPr id="4" name="Freeform 4"/>
          <p:cNvSpPr/>
          <p:nvPr/>
        </p:nvSpPr>
        <p:spPr>
          <a:xfrm>
            <a:off x="2651418" y="4837898"/>
            <a:ext cx="810436" cy="1434400"/>
          </a:xfrm>
          <a:custGeom>
            <a:avLst/>
            <a:gdLst/>
            <a:ahLst/>
            <a:cxnLst/>
            <a:rect l="l" t="t" r="r" b="b"/>
            <a:pathLst>
              <a:path w="810436" h="1434400">
                <a:moveTo>
                  <a:pt x="0" y="0"/>
                </a:moveTo>
                <a:lnTo>
                  <a:pt x="810436" y="0"/>
                </a:lnTo>
                <a:lnTo>
                  <a:pt x="810436" y="1434400"/>
                </a:lnTo>
                <a:lnTo>
                  <a:pt x="0" y="14344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nb-NO"/>
          </a:p>
        </p:txBody>
      </p:sp>
      <p:sp>
        <p:nvSpPr>
          <p:cNvPr id="5" name="Freeform 5"/>
          <p:cNvSpPr/>
          <p:nvPr/>
        </p:nvSpPr>
        <p:spPr>
          <a:xfrm>
            <a:off x="3844759" y="4891693"/>
            <a:ext cx="583548" cy="1326810"/>
          </a:xfrm>
          <a:custGeom>
            <a:avLst/>
            <a:gdLst/>
            <a:ahLst/>
            <a:cxnLst/>
            <a:rect l="l" t="t" r="r" b="b"/>
            <a:pathLst>
              <a:path w="583548" h="1326810">
                <a:moveTo>
                  <a:pt x="0" y="0"/>
                </a:moveTo>
                <a:lnTo>
                  <a:pt x="583549" y="0"/>
                </a:lnTo>
                <a:lnTo>
                  <a:pt x="583549" y="1326810"/>
                </a:lnTo>
                <a:lnTo>
                  <a:pt x="0" y="1326810"/>
                </a:lnTo>
                <a:lnTo>
                  <a:pt x="0" y="0"/>
                </a:lnTo>
                <a:close/>
              </a:path>
            </a:pathLst>
          </a:custGeom>
          <a:blipFill>
            <a:blip r:embed="rId7">
              <a:extLst>
                <a:ext uri="{96DAC541-7B7A-43D3-8B79-37D633B846F1}">
                  <asvg:svgBlip xmlns:asvg="http://schemas.microsoft.com/office/drawing/2016/SVG/main" r:embed="rId8"/>
                </a:ext>
              </a:extLst>
            </a:blip>
            <a:stretch>
              <a:fillRect l="-96106"/>
            </a:stretch>
          </a:blipFill>
        </p:spPr>
        <p:txBody>
          <a:bodyPr/>
          <a:lstStyle/>
          <a:p>
            <a:endParaRPr lang="nb-NO"/>
          </a:p>
        </p:txBody>
      </p:sp>
      <p:sp>
        <p:nvSpPr>
          <p:cNvPr id="6" name="Freeform 6"/>
          <p:cNvSpPr/>
          <p:nvPr/>
        </p:nvSpPr>
        <p:spPr>
          <a:xfrm>
            <a:off x="3844759" y="7797365"/>
            <a:ext cx="1241262" cy="1241262"/>
          </a:xfrm>
          <a:custGeom>
            <a:avLst/>
            <a:gdLst/>
            <a:ahLst/>
            <a:cxnLst/>
            <a:rect l="l" t="t" r="r" b="b"/>
            <a:pathLst>
              <a:path w="1241262" h="1241262">
                <a:moveTo>
                  <a:pt x="0" y="0"/>
                </a:moveTo>
                <a:lnTo>
                  <a:pt x="1241262" y="0"/>
                </a:lnTo>
                <a:lnTo>
                  <a:pt x="1241262" y="1241261"/>
                </a:lnTo>
                <a:lnTo>
                  <a:pt x="0" y="124126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nb-NO"/>
          </a:p>
        </p:txBody>
      </p:sp>
      <p:sp>
        <p:nvSpPr>
          <p:cNvPr id="7" name="Freeform 7"/>
          <p:cNvSpPr/>
          <p:nvPr/>
        </p:nvSpPr>
        <p:spPr>
          <a:xfrm rot="-1256187">
            <a:off x="1061063" y="8011790"/>
            <a:ext cx="849848" cy="849848"/>
          </a:xfrm>
          <a:custGeom>
            <a:avLst/>
            <a:gdLst/>
            <a:ahLst/>
            <a:cxnLst/>
            <a:rect l="l" t="t" r="r" b="b"/>
            <a:pathLst>
              <a:path w="849848" h="849848">
                <a:moveTo>
                  <a:pt x="0" y="0"/>
                </a:moveTo>
                <a:lnTo>
                  <a:pt x="849848" y="0"/>
                </a:lnTo>
                <a:lnTo>
                  <a:pt x="849848" y="849848"/>
                </a:lnTo>
                <a:lnTo>
                  <a:pt x="0" y="84984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nb-NO"/>
          </a:p>
        </p:txBody>
      </p:sp>
      <p:sp>
        <p:nvSpPr>
          <p:cNvPr id="8" name="Freeform 8"/>
          <p:cNvSpPr/>
          <p:nvPr/>
        </p:nvSpPr>
        <p:spPr>
          <a:xfrm>
            <a:off x="1756187" y="8089139"/>
            <a:ext cx="743561" cy="862099"/>
          </a:xfrm>
          <a:custGeom>
            <a:avLst/>
            <a:gdLst/>
            <a:ahLst/>
            <a:cxnLst/>
            <a:rect l="l" t="t" r="r" b="b"/>
            <a:pathLst>
              <a:path w="743561" h="862099">
                <a:moveTo>
                  <a:pt x="0" y="0"/>
                </a:moveTo>
                <a:lnTo>
                  <a:pt x="743561" y="0"/>
                </a:lnTo>
                <a:lnTo>
                  <a:pt x="743561" y="862099"/>
                </a:lnTo>
                <a:lnTo>
                  <a:pt x="0" y="862099"/>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nb-NO"/>
          </a:p>
        </p:txBody>
      </p:sp>
      <p:grpSp>
        <p:nvGrpSpPr>
          <p:cNvPr id="9" name="Group 9"/>
          <p:cNvGrpSpPr/>
          <p:nvPr/>
        </p:nvGrpSpPr>
        <p:grpSpPr>
          <a:xfrm>
            <a:off x="857510" y="7843698"/>
            <a:ext cx="2112872" cy="1352982"/>
            <a:chOff x="0" y="0"/>
            <a:chExt cx="812800" cy="520478"/>
          </a:xfrm>
        </p:grpSpPr>
        <p:sp>
          <p:nvSpPr>
            <p:cNvPr id="10" name="Freeform 10"/>
            <p:cNvSpPr/>
            <p:nvPr/>
          </p:nvSpPr>
          <p:spPr>
            <a:xfrm>
              <a:off x="0" y="0"/>
              <a:ext cx="812800" cy="520478"/>
            </a:xfrm>
            <a:custGeom>
              <a:avLst/>
              <a:gdLst/>
              <a:ahLst/>
              <a:cxnLst/>
              <a:rect l="l" t="t" r="r" b="b"/>
              <a:pathLst>
                <a:path w="812800" h="520478">
                  <a:moveTo>
                    <a:pt x="406400" y="0"/>
                  </a:moveTo>
                  <a:cubicBezTo>
                    <a:pt x="181951" y="0"/>
                    <a:pt x="0" y="116513"/>
                    <a:pt x="0" y="260239"/>
                  </a:cubicBezTo>
                  <a:cubicBezTo>
                    <a:pt x="0" y="403965"/>
                    <a:pt x="181951" y="520478"/>
                    <a:pt x="406400" y="520478"/>
                  </a:cubicBezTo>
                  <a:cubicBezTo>
                    <a:pt x="630849" y="520478"/>
                    <a:pt x="812800" y="403965"/>
                    <a:pt x="812800" y="260239"/>
                  </a:cubicBezTo>
                  <a:cubicBezTo>
                    <a:pt x="812800" y="116513"/>
                    <a:pt x="630849" y="0"/>
                    <a:pt x="406400" y="0"/>
                  </a:cubicBezTo>
                  <a:close/>
                </a:path>
              </a:pathLst>
            </a:custGeom>
            <a:solidFill>
              <a:srgbClr val="000000">
                <a:alpha val="7843"/>
              </a:srgbClr>
            </a:solidFill>
          </p:spPr>
          <p:txBody>
            <a:bodyPr/>
            <a:lstStyle/>
            <a:p>
              <a:endParaRPr lang="nb-NO"/>
            </a:p>
          </p:txBody>
        </p:sp>
        <p:sp>
          <p:nvSpPr>
            <p:cNvPr id="11" name="TextBox 11"/>
            <p:cNvSpPr txBox="1"/>
            <p:nvPr/>
          </p:nvSpPr>
          <p:spPr>
            <a:xfrm>
              <a:off x="76200" y="1170"/>
              <a:ext cx="660400" cy="470513"/>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3283719" y="7795690"/>
            <a:ext cx="2123163" cy="1359572"/>
            <a:chOff x="0" y="0"/>
            <a:chExt cx="812800" cy="520478"/>
          </a:xfrm>
        </p:grpSpPr>
        <p:sp>
          <p:nvSpPr>
            <p:cNvPr id="13" name="Freeform 13"/>
            <p:cNvSpPr/>
            <p:nvPr/>
          </p:nvSpPr>
          <p:spPr>
            <a:xfrm>
              <a:off x="0" y="0"/>
              <a:ext cx="812800" cy="520478"/>
            </a:xfrm>
            <a:custGeom>
              <a:avLst/>
              <a:gdLst/>
              <a:ahLst/>
              <a:cxnLst/>
              <a:rect l="l" t="t" r="r" b="b"/>
              <a:pathLst>
                <a:path w="812800" h="520478">
                  <a:moveTo>
                    <a:pt x="406400" y="0"/>
                  </a:moveTo>
                  <a:cubicBezTo>
                    <a:pt x="181951" y="0"/>
                    <a:pt x="0" y="116513"/>
                    <a:pt x="0" y="260239"/>
                  </a:cubicBezTo>
                  <a:cubicBezTo>
                    <a:pt x="0" y="403965"/>
                    <a:pt x="181951" y="520478"/>
                    <a:pt x="406400" y="520478"/>
                  </a:cubicBezTo>
                  <a:cubicBezTo>
                    <a:pt x="630849" y="520478"/>
                    <a:pt x="812800" y="403965"/>
                    <a:pt x="812800" y="260239"/>
                  </a:cubicBezTo>
                  <a:cubicBezTo>
                    <a:pt x="812800" y="116513"/>
                    <a:pt x="630849" y="0"/>
                    <a:pt x="406400" y="0"/>
                  </a:cubicBezTo>
                  <a:close/>
                </a:path>
              </a:pathLst>
            </a:custGeom>
            <a:solidFill>
              <a:srgbClr val="000000">
                <a:alpha val="7843"/>
              </a:srgbClr>
            </a:solidFill>
          </p:spPr>
          <p:txBody>
            <a:bodyPr/>
            <a:lstStyle/>
            <a:p>
              <a:endParaRPr lang="nb-NO"/>
            </a:p>
          </p:txBody>
        </p:sp>
        <p:sp>
          <p:nvSpPr>
            <p:cNvPr id="14" name="TextBox 14"/>
            <p:cNvSpPr txBox="1"/>
            <p:nvPr/>
          </p:nvSpPr>
          <p:spPr>
            <a:xfrm>
              <a:off x="76200" y="1170"/>
              <a:ext cx="660400" cy="470513"/>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rot="-616064">
            <a:off x="85575" y="2678088"/>
            <a:ext cx="3086100" cy="1237448"/>
            <a:chOff x="0" y="0"/>
            <a:chExt cx="812800" cy="325912"/>
          </a:xfrm>
        </p:grpSpPr>
        <p:sp>
          <p:nvSpPr>
            <p:cNvPr id="16" name="Freeform 16"/>
            <p:cNvSpPr/>
            <p:nvPr/>
          </p:nvSpPr>
          <p:spPr>
            <a:xfrm>
              <a:off x="0" y="0"/>
              <a:ext cx="812800" cy="325912"/>
            </a:xfrm>
            <a:custGeom>
              <a:avLst/>
              <a:gdLst/>
              <a:ahLst/>
              <a:cxnLst/>
              <a:rect l="l" t="t" r="r" b="b"/>
              <a:pathLst>
                <a:path w="812800" h="325912">
                  <a:moveTo>
                    <a:pt x="406400" y="0"/>
                  </a:moveTo>
                  <a:cubicBezTo>
                    <a:pt x="181951" y="0"/>
                    <a:pt x="0" y="72958"/>
                    <a:pt x="0" y="162956"/>
                  </a:cubicBezTo>
                  <a:cubicBezTo>
                    <a:pt x="0" y="252954"/>
                    <a:pt x="181951" y="325912"/>
                    <a:pt x="406400" y="325912"/>
                  </a:cubicBezTo>
                  <a:cubicBezTo>
                    <a:pt x="630849" y="325912"/>
                    <a:pt x="812800" y="252954"/>
                    <a:pt x="812800" y="162956"/>
                  </a:cubicBezTo>
                  <a:cubicBezTo>
                    <a:pt x="812800" y="72958"/>
                    <a:pt x="630849" y="0"/>
                    <a:pt x="406400" y="0"/>
                  </a:cubicBezTo>
                  <a:close/>
                </a:path>
              </a:pathLst>
            </a:custGeom>
            <a:solidFill>
              <a:srgbClr val="2D8BBA"/>
            </a:solidFill>
          </p:spPr>
          <p:txBody>
            <a:bodyPr/>
            <a:lstStyle/>
            <a:p>
              <a:endParaRPr lang="nb-NO"/>
            </a:p>
          </p:txBody>
        </p:sp>
        <p:sp>
          <p:nvSpPr>
            <p:cNvPr id="17" name="TextBox 17"/>
            <p:cNvSpPr txBox="1"/>
            <p:nvPr/>
          </p:nvSpPr>
          <p:spPr>
            <a:xfrm>
              <a:off x="76200" y="-26596"/>
              <a:ext cx="660400" cy="321954"/>
            </a:xfrm>
            <a:prstGeom prst="rect">
              <a:avLst/>
            </a:prstGeom>
          </p:spPr>
          <p:txBody>
            <a:bodyPr lIns="50800" tIns="50800" rIns="50800" bIns="50800" rtlCol="0" anchor="ctr"/>
            <a:lstStyle/>
            <a:p>
              <a:pPr algn="ctr">
                <a:lnSpc>
                  <a:spcPts val="3079"/>
                </a:lnSpc>
              </a:pPr>
              <a:r>
                <a:rPr lang="en-US" sz="2199" b="1" dirty="0" err="1">
                  <a:solidFill>
                    <a:srgbClr val="FFFFFF"/>
                  </a:solidFill>
                  <a:latin typeface="Arimo Bold"/>
                  <a:ea typeface="Arimo Bold"/>
                  <a:cs typeface="Arimo Bold"/>
                  <a:sym typeface="Arimo Bold"/>
                </a:rPr>
                <a:t>Interkjønn</a:t>
              </a:r>
              <a:r>
                <a:rPr lang="en-US" sz="2199" b="1" dirty="0">
                  <a:solidFill>
                    <a:srgbClr val="FFFFFF"/>
                  </a:solidFill>
                  <a:latin typeface="Arimo Bold"/>
                  <a:ea typeface="Arimo Bold"/>
                  <a:cs typeface="Arimo Bold"/>
                  <a:sym typeface="Arimo Bold"/>
                </a:rPr>
                <a:t> er </a:t>
              </a:r>
              <a:r>
                <a:rPr lang="en-US" sz="2199" b="1" dirty="0" err="1">
                  <a:solidFill>
                    <a:srgbClr val="FFFFFF"/>
                  </a:solidFill>
                  <a:latin typeface="Arimo Bold"/>
                  <a:ea typeface="Arimo Bold"/>
                  <a:cs typeface="Arimo Bold"/>
                  <a:sym typeface="Arimo Bold"/>
                </a:rPr>
                <a:t>en</a:t>
              </a:r>
              <a:r>
                <a:rPr lang="en-US" sz="2199" b="1" dirty="0">
                  <a:solidFill>
                    <a:srgbClr val="FFFFFF"/>
                  </a:solidFill>
                  <a:latin typeface="Arimo Bold"/>
                  <a:ea typeface="Arimo Bold"/>
                  <a:cs typeface="Arimo Bold"/>
                  <a:sym typeface="Arimo Bold"/>
                </a:rPr>
                <a:t> </a:t>
              </a:r>
              <a:r>
                <a:rPr lang="en-US" sz="2199" b="1" dirty="0" err="1">
                  <a:solidFill>
                    <a:srgbClr val="FFFFFF"/>
                  </a:solidFill>
                  <a:latin typeface="Arimo Bold"/>
                  <a:ea typeface="Arimo Bold"/>
                  <a:cs typeface="Arimo Bold"/>
                  <a:sym typeface="Arimo Bold"/>
                </a:rPr>
                <a:t>biologisk</a:t>
              </a:r>
              <a:r>
                <a:rPr lang="en-US" sz="2199" b="1" dirty="0">
                  <a:solidFill>
                    <a:srgbClr val="FFFFFF"/>
                  </a:solidFill>
                  <a:latin typeface="Arimo Bold"/>
                  <a:ea typeface="Arimo Bold"/>
                  <a:cs typeface="Arimo Bold"/>
                  <a:sym typeface="Arimo Bold"/>
                </a:rPr>
                <a:t> </a:t>
              </a:r>
              <a:r>
                <a:rPr lang="en-US" sz="2199" b="1" dirty="0" err="1">
                  <a:solidFill>
                    <a:srgbClr val="FFFFFF"/>
                  </a:solidFill>
                  <a:latin typeface="Arimo Bold"/>
                  <a:ea typeface="Arimo Bold"/>
                  <a:cs typeface="Arimo Bold"/>
                  <a:sym typeface="Arimo Bold"/>
                </a:rPr>
                <a:t>tilstand</a:t>
              </a:r>
              <a:endParaRPr lang="en-US" sz="2199" b="1" dirty="0">
                <a:solidFill>
                  <a:srgbClr val="FFFFFF"/>
                </a:solidFill>
                <a:latin typeface="Arimo Bold"/>
                <a:ea typeface="Arimo Bold"/>
                <a:cs typeface="Arimo Bold"/>
                <a:sym typeface="Arimo Bold"/>
              </a:endParaRPr>
            </a:p>
          </p:txBody>
        </p:sp>
      </p:grpSp>
      <p:sp>
        <p:nvSpPr>
          <p:cNvPr id="18" name="TextBox 18"/>
          <p:cNvSpPr txBox="1"/>
          <p:nvPr/>
        </p:nvSpPr>
        <p:spPr>
          <a:xfrm>
            <a:off x="1107816" y="3742164"/>
            <a:ext cx="3897641" cy="974724"/>
          </a:xfrm>
          <a:prstGeom prst="rect">
            <a:avLst/>
          </a:prstGeom>
        </p:spPr>
        <p:txBody>
          <a:bodyPr lIns="0" tIns="0" rIns="0" bIns="0" rtlCol="0" anchor="t">
            <a:spAutoFit/>
          </a:bodyPr>
          <a:lstStyle/>
          <a:p>
            <a:pPr algn="ctr">
              <a:lnSpc>
                <a:spcPts val="7700"/>
              </a:lnSpc>
              <a:spcBef>
                <a:spcPct val="0"/>
              </a:spcBef>
            </a:pPr>
            <a:r>
              <a:rPr lang="en-US" sz="5500" b="1" dirty="0" err="1">
                <a:solidFill>
                  <a:srgbClr val="000000"/>
                </a:solidFill>
                <a:latin typeface="Arimo Bold"/>
                <a:ea typeface="Arimo Bold"/>
                <a:cs typeface="Arimo Bold"/>
                <a:sym typeface="Arimo Bold"/>
              </a:rPr>
              <a:t>Interkjønn</a:t>
            </a:r>
            <a:endParaRPr lang="en-US" sz="5500" b="1" dirty="0">
              <a:solidFill>
                <a:srgbClr val="000000"/>
              </a:solidFill>
              <a:latin typeface="Arimo Bold"/>
              <a:ea typeface="Arimo Bold"/>
              <a:cs typeface="Arimo Bold"/>
              <a:sym typeface="Arimo Bold"/>
            </a:endParaRPr>
          </a:p>
        </p:txBody>
      </p:sp>
      <p:sp>
        <p:nvSpPr>
          <p:cNvPr id="19" name="TextBox 19"/>
          <p:cNvSpPr txBox="1"/>
          <p:nvPr/>
        </p:nvSpPr>
        <p:spPr>
          <a:xfrm>
            <a:off x="706390" y="6703731"/>
            <a:ext cx="4700492" cy="974724"/>
          </a:xfrm>
          <a:prstGeom prst="rect">
            <a:avLst/>
          </a:prstGeom>
        </p:spPr>
        <p:txBody>
          <a:bodyPr lIns="0" tIns="0" rIns="0" bIns="0" rtlCol="0" anchor="t">
            <a:spAutoFit/>
          </a:bodyPr>
          <a:lstStyle/>
          <a:p>
            <a:pPr algn="ctr">
              <a:lnSpc>
                <a:spcPts val="7700"/>
              </a:lnSpc>
              <a:spcBef>
                <a:spcPct val="0"/>
              </a:spcBef>
            </a:pPr>
            <a:r>
              <a:rPr lang="en-US" sz="5500" b="1" dirty="0" err="1">
                <a:solidFill>
                  <a:srgbClr val="000000"/>
                </a:solidFill>
                <a:latin typeface="Arimo Bold"/>
                <a:ea typeface="Arimo Bold"/>
                <a:cs typeface="Arimo Bold"/>
                <a:sym typeface="Arimo Bold"/>
              </a:rPr>
              <a:t>Kjønnsdysfori</a:t>
            </a:r>
            <a:endParaRPr lang="en-US" sz="5500" b="1" dirty="0">
              <a:solidFill>
                <a:srgbClr val="000000"/>
              </a:solidFill>
              <a:latin typeface="Arimo Bold"/>
              <a:ea typeface="Arimo Bold"/>
              <a:cs typeface="Arimo Bold"/>
              <a:sym typeface="Arimo Bold"/>
            </a:endParaRPr>
          </a:p>
        </p:txBody>
      </p:sp>
      <p:sp>
        <p:nvSpPr>
          <p:cNvPr id="20" name="TextBox 20"/>
          <p:cNvSpPr txBox="1"/>
          <p:nvPr/>
        </p:nvSpPr>
        <p:spPr>
          <a:xfrm>
            <a:off x="0" y="277905"/>
            <a:ext cx="18288000" cy="2825742"/>
          </a:xfrm>
          <a:prstGeom prst="rect">
            <a:avLst/>
          </a:prstGeom>
        </p:spPr>
        <p:txBody>
          <a:bodyPr lIns="0" tIns="0" rIns="0" bIns="0" rtlCol="0" anchor="t">
            <a:spAutoFit/>
          </a:bodyPr>
          <a:lstStyle/>
          <a:p>
            <a:pPr algn="ctr">
              <a:lnSpc>
                <a:spcPts val="11200"/>
              </a:lnSpc>
            </a:pPr>
            <a:r>
              <a:rPr lang="en-US" sz="8000" b="1">
                <a:solidFill>
                  <a:srgbClr val="000000"/>
                </a:solidFill>
                <a:latin typeface="Arimo Bold"/>
                <a:ea typeface="Arimo Bold"/>
                <a:cs typeface="Arimo Bold"/>
                <a:sym typeface="Arimo Bold"/>
              </a:rPr>
              <a:t>Hva er forskjellen på interkjønn og kjønnsdysfori? </a:t>
            </a:r>
          </a:p>
        </p:txBody>
      </p:sp>
      <p:sp>
        <p:nvSpPr>
          <p:cNvPr id="21" name="TekstSylinder 20">
            <a:extLst>
              <a:ext uri="{FF2B5EF4-FFF2-40B4-BE49-F238E27FC236}">
                <a16:creationId xmlns:a16="http://schemas.microsoft.com/office/drawing/2014/main" id="{C3A9C8DD-C1BE-EE28-6891-333290EA2C69}"/>
              </a:ext>
            </a:extLst>
          </p:cNvPr>
          <p:cNvSpPr txBox="1"/>
          <p:nvPr/>
        </p:nvSpPr>
        <p:spPr>
          <a:xfrm>
            <a:off x="8256263" y="4071097"/>
            <a:ext cx="9504410" cy="2800767"/>
          </a:xfrm>
          <a:prstGeom prst="rect">
            <a:avLst/>
          </a:prstGeom>
          <a:noFill/>
        </p:spPr>
        <p:txBody>
          <a:bodyPr wrap="square" rtlCol="0">
            <a:spAutoFit/>
          </a:bodyPr>
          <a:lstStyle/>
          <a:p>
            <a:r>
              <a:rPr lang="en-US" sz="4400" dirty="0">
                <a:solidFill>
                  <a:srgbClr val="000000"/>
                </a:solidFill>
                <a:latin typeface="Arimo"/>
                <a:ea typeface="Arimo"/>
                <a:cs typeface="Arimo"/>
                <a:sym typeface="Arimo"/>
              </a:rPr>
              <a:t>Person </a:t>
            </a:r>
            <a:r>
              <a:rPr lang="en-US" sz="4400" dirty="0" err="1">
                <a:solidFill>
                  <a:srgbClr val="000000"/>
                </a:solidFill>
                <a:latin typeface="Arimo"/>
                <a:ea typeface="Arimo"/>
                <a:cs typeface="Arimo"/>
                <a:sym typeface="Arimo"/>
              </a:rPr>
              <a:t>som</a:t>
            </a:r>
            <a:r>
              <a:rPr lang="en-US" sz="4400" dirty="0">
                <a:solidFill>
                  <a:srgbClr val="000000"/>
                </a:solidFill>
                <a:latin typeface="Arimo"/>
                <a:ea typeface="Arimo"/>
                <a:cs typeface="Arimo"/>
                <a:sym typeface="Arimo"/>
              </a:rPr>
              <a:t> </a:t>
            </a:r>
            <a:r>
              <a:rPr lang="en-US" sz="4400" dirty="0" err="1">
                <a:solidFill>
                  <a:srgbClr val="000000"/>
                </a:solidFill>
                <a:latin typeface="Arimo"/>
                <a:ea typeface="Arimo"/>
                <a:cs typeface="Arimo"/>
                <a:sym typeface="Arimo"/>
              </a:rPr>
              <a:t>ved</a:t>
            </a:r>
            <a:r>
              <a:rPr lang="en-US" sz="4400" dirty="0">
                <a:solidFill>
                  <a:srgbClr val="000000"/>
                </a:solidFill>
                <a:latin typeface="Arimo"/>
                <a:ea typeface="Arimo"/>
                <a:cs typeface="Arimo"/>
                <a:sym typeface="Arimo"/>
              </a:rPr>
              <a:t> </a:t>
            </a:r>
            <a:r>
              <a:rPr lang="en-US" sz="4400" dirty="0" err="1">
                <a:solidFill>
                  <a:srgbClr val="000000"/>
                </a:solidFill>
                <a:latin typeface="Arimo"/>
                <a:ea typeface="Arimo"/>
                <a:cs typeface="Arimo"/>
                <a:sym typeface="Arimo"/>
              </a:rPr>
              <a:t>fødselen</a:t>
            </a:r>
            <a:r>
              <a:rPr lang="en-US" sz="4400" dirty="0">
                <a:solidFill>
                  <a:srgbClr val="000000"/>
                </a:solidFill>
                <a:latin typeface="Arimo"/>
                <a:ea typeface="Arimo"/>
                <a:cs typeface="Arimo"/>
                <a:sym typeface="Arimo"/>
              </a:rPr>
              <a:t> </a:t>
            </a:r>
            <a:r>
              <a:rPr lang="en-US" sz="4400" dirty="0" err="1">
                <a:solidFill>
                  <a:srgbClr val="000000"/>
                </a:solidFill>
                <a:latin typeface="Arimo"/>
                <a:ea typeface="Arimo"/>
                <a:cs typeface="Arimo"/>
                <a:sym typeface="Arimo"/>
              </a:rPr>
              <a:t>ikke</a:t>
            </a:r>
            <a:r>
              <a:rPr lang="en-US" sz="4400" dirty="0">
                <a:solidFill>
                  <a:srgbClr val="000000"/>
                </a:solidFill>
                <a:latin typeface="Arimo"/>
                <a:ea typeface="Arimo"/>
                <a:cs typeface="Arimo"/>
                <a:sym typeface="Arimo"/>
              </a:rPr>
              <a:t> </a:t>
            </a:r>
            <a:r>
              <a:rPr lang="en-US" sz="4400" dirty="0" err="1">
                <a:solidFill>
                  <a:srgbClr val="000000"/>
                </a:solidFill>
                <a:latin typeface="Arimo"/>
                <a:ea typeface="Arimo"/>
                <a:cs typeface="Arimo"/>
                <a:sym typeface="Arimo"/>
              </a:rPr>
              <a:t>har</a:t>
            </a:r>
            <a:r>
              <a:rPr lang="en-US" sz="4400" dirty="0">
                <a:solidFill>
                  <a:srgbClr val="000000"/>
                </a:solidFill>
                <a:latin typeface="Arimo"/>
                <a:ea typeface="Arimo"/>
                <a:cs typeface="Arimo"/>
                <a:sym typeface="Arimo"/>
              </a:rPr>
              <a:t> </a:t>
            </a:r>
            <a:r>
              <a:rPr lang="en-US" sz="4400" dirty="0" err="1">
                <a:solidFill>
                  <a:srgbClr val="000000"/>
                </a:solidFill>
                <a:latin typeface="Arimo"/>
                <a:ea typeface="Arimo"/>
                <a:cs typeface="Arimo"/>
                <a:sym typeface="Arimo"/>
              </a:rPr>
              <a:t>tydelige</a:t>
            </a:r>
            <a:r>
              <a:rPr lang="en-US" sz="4400" dirty="0">
                <a:solidFill>
                  <a:srgbClr val="000000"/>
                </a:solidFill>
                <a:latin typeface="Arimo"/>
                <a:ea typeface="Arimo"/>
                <a:cs typeface="Arimo"/>
                <a:sym typeface="Arimo"/>
              </a:rPr>
              <a:t> </a:t>
            </a:r>
            <a:r>
              <a:rPr lang="en-US" sz="4400" dirty="0" err="1">
                <a:solidFill>
                  <a:srgbClr val="000000"/>
                </a:solidFill>
                <a:latin typeface="Arimo"/>
                <a:ea typeface="Arimo"/>
                <a:cs typeface="Arimo"/>
                <a:sym typeface="Arimo"/>
              </a:rPr>
              <a:t>kvinnelige</a:t>
            </a:r>
            <a:r>
              <a:rPr lang="en-US" sz="4400" dirty="0">
                <a:solidFill>
                  <a:srgbClr val="000000"/>
                </a:solidFill>
                <a:latin typeface="Arimo"/>
                <a:ea typeface="Arimo"/>
                <a:cs typeface="Arimo"/>
                <a:sym typeface="Arimo"/>
              </a:rPr>
              <a:t> </a:t>
            </a:r>
            <a:r>
              <a:rPr lang="en-US" sz="4400" dirty="0" err="1">
                <a:solidFill>
                  <a:srgbClr val="000000"/>
                </a:solidFill>
                <a:latin typeface="Arimo"/>
                <a:ea typeface="Arimo"/>
                <a:cs typeface="Arimo"/>
                <a:sym typeface="Arimo"/>
              </a:rPr>
              <a:t>eller</a:t>
            </a:r>
            <a:r>
              <a:rPr lang="en-US" sz="4400" dirty="0">
                <a:solidFill>
                  <a:srgbClr val="000000"/>
                </a:solidFill>
                <a:latin typeface="Arimo"/>
                <a:ea typeface="Arimo"/>
                <a:cs typeface="Arimo"/>
                <a:sym typeface="Arimo"/>
              </a:rPr>
              <a:t> </a:t>
            </a:r>
            <a:r>
              <a:rPr lang="en-US" sz="4400" dirty="0" err="1">
                <a:solidFill>
                  <a:srgbClr val="000000"/>
                </a:solidFill>
                <a:latin typeface="Arimo"/>
                <a:ea typeface="Arimo"/>
                <a:cs typeface="Arimo"/>
                <a:sym typeface="Arimo"/>
              </a:rPr>
              <a:t>mannlige</a:t>
            </a:r>
            <a:r>
              <a:rPr lang="en-US" sz="4400" dirty="0">
                <a:solidFill>
                  <a:srgbClr val="000000"/>
                </a:solidFill>
                <a:latin typeface="Arimo"/>
                <a:ea typeface="Arimo"/>
                <a:cs typeface="Arimo"/>
                <a:sym typeface="Arimo"/>
              </a:rPr>
              <a:t> </a:t>
            </a:r>
            <a:r>
              <a:rPr lang="en-US" sz="4400" dirty="0" err="1">
                <a:solidFill>
                  <a:srgbClr val="000000"/>
                </a:solidFill>
                <a:latin typeface="Arimo"/>
                <a:ea typeface="Arimo"/>
                <a:cs typeface="Arimo"/>
                <a:sym typeface="Arimo"/>
              </a:rPr>
              <a:t>kjønnsorganer</a:t>
            </a:r>
            <a:r>
              <a:rPr lang="en-US" sz="4400" dirty="0">
                <a:solidFill>
                  <a:srgbClr val="000000"/>
                </a:solidFill>
                <a:latin typeface="Arimo"/>
                <a:ea typeface="Arimo"/>
                <a:cs typeface="Arimo"/>
                <a:sym typeface="Arimo"/>
              </a:rPr>
              <a:t>.</a:t>
            </a:r>
            <a:endParaRPr lang="en-US" sz="4400" dirty="0"/>
          </a:p>
          <a:p>
            <a:endParaRPr lang="nb-NO" sz="4400" dirty="0"/>
          </a:p>
        </p:txBody>
      </p:sp>
      <p:sp>
        <p:nvSpPr>
          <p:cNvPr id="22" name="TekstSylinder 21">
            <a:extLst>
              <a:ext uri="{FF2B5EF4-FFF2-40B4-BE49-F238E27FC236}">
                <a16:creationId xmlns:a16="http://schemas.microsoft.com/office/drawing/2014/main" id="{2EC36239-B229-8C13-A84F-F4FD5834CBAF}"/>
              </a:ext>
            </a:extLst>
          </p:cNvPr>
          <p:cNvSpPr txBox="1"/>
          <p:nvPr/>
        </p:nvSpPr>
        <p:spPr>
          <a:xfrm>
            <a:off x="5955923" y="4716888"/>
            <a:ext cx="1999679" cy="1138773"/>
          </a:xfrm>
          <a:prstGeom prst="rect">
            <a:avLst/>
          </a:prstGeom>
          <a:noFill/>
        </p:spPr>
        <p:txBody>
          <a:bodyPr wrap="square" rtlCol="0">
            <a:spAutoFit/>
          </a:bodyPr>
          <a:lstStyle/>
          <a:p>
            <a:r>
              <a:rPr lang="en-US" sz="3600" dirty="0">
                <a:solidFill>
                  <a:srgbClr val="000000"/>
                </a:solidFill>
                <a:latin typeface="Arimo"/>
                <a:ea typeface="Arimo"/>
                <a:cs typeface="Arimo"/>
                <a:sym typeface="Arimo"/>
              </a:rPr>
              <a:t>0,018 %</a:t>
            </a:r>
            <a:endParaRPr lang="en-US" sz="3600" dirty="0"/>
          </a:p>
          <a:p>
            <a:endParaRPr lang="nb-NO" sz="3200" dirty="0"/>
          </a:p>
        </p:txBody>
      </p:sp>
      <p:sp>
        <p:nvSpPr>
          <p:cNvPr id="23" name="TekstSylinder 22">
            <a:extLst>
              <a:ext uri="{FF2B5EF4-FFF2-40B4-BE49-F238E27FC236}">
                <a16:creationId xmlns:a16="http://schemas.microsoft.com/office/drawing/2014/main" id="{CC38129C-E9DE-CB0C-C565-BF2861698AC2}"/>
              </a:ext>
            </a:extLst>
          </p:cNvPr>
          <p:cNvSpPr txBox="1"/>
          <p:nvPr/>
        </p:nvSpPr>
        <p:spPr>
          <a:xfrm>
            <a:off x="8256263" y="6946179"/>
            <a:ext cx="8275550" cy="2123658"/>
          </a:xfrm>
          <a:prstGeom prst="rect">
            <a:avLst/>
          </a:prstGeom>
          <a:noFill/>
        </p:spPr>
        <p:txBody>
          <a:bodyPr wrap="square" rtlCol="0">
            <a:spAutoFit/>
          </a:bodyPr>
          <a:lstStyle/>
          <a:p>
            <a:r>
              <a:rPr lang="en-US" sz="4400" dirty="0" err="1">
                <a:solidFill>
                  <a:srgbClr val="000000"/>
                </a:solidFill>
                <a:latin typeface="Arimo"/>
                <a:ea typeface="Arimo"/>
                <a:cs typeface="Arimo"/>
                <a:sym typeface="Arimo"/>
              </a:rPr>
              <a:t>Ubehag</a:t>
            </a:r>
            <a:r>
              <a:rPr lang="en-US" sz="4400" dirty="0">
                <a:solidFill>
                  <a:srgbClr val="000000"/>
                </a:solidFill>
                <a:latin typeface="Arimo"/>
                <a:ea typeface="Arimo"/>
                <a:cs typeface="Arimo"/>
                <a:sym typeface="Arimo"/>
              </a:rPr>
              <a:t> </a:t>
            </a:r>
            <a:r>
              <a:rPr lang="en-US" sz="4400" dirty="0" err="1">
                <a:solidFill>
                  <a:srgbClr val="000000"/>
                </a:solidFill>
                <a:latin typeface="Arimo"/>
                <a:ea typeface="Arimo"/>
                <a:cs typeface="Arimo"/>
                <a:sym typeface="Arimo"/>
              </a:rPr>
              <a:t>ved</a:t>
            </a:r>
            <a:r>
              <a:rPr lang="en-US" sz="4400" dirty="0">
                <a:solidFill>
                  <a:srgbClr val="000000"/>
                </a:solidFill>
                <a:latin typeface="Arimo"/>
                <a:ea typeface="Arimo"/>
                <a:cs typeface="Arimo"/>
                <a:sym typeface="Arimo"/>
              </a:rPr>
              <a:t> </a:t>
            </a:r>
            <a:r>
              <a:rPr lang="en-US" sz="4400" dirty="0" err="1">
                <a:solidFill>
                  <a:srgbClr val="000000"/>
                </a:solidFill>
                <a:latin typeface="Arimo"/>
                <a:ea typeface="Arimo"/>
                <a:cs typeface="Arimo"/>
                <a:sym typeface="Arimo"/>
              </a:rPr>
              <a:t>manglende</a:t>
            </a:r>
            <a:r>
              <a:rPr lang="en-US" sz="4400" dirty="0">
                <a:solidFill>
                  <a:srgbClr val="000000"/>
                </a:solidFill>
                <a:latin typeface="Arimo"/>
                <a:ea typeface="Arimo"/>
                <a:cs typeface="Arimo"/>
                <a:sym typeface="Arimo"/>
              </a:rPr>
              <a:t> </a:t>
            </a:r>
            <a:r>
              <a:rPr lang="en-US" sz="4400" dirty="0" err="1">
                <a:solidFill>
                  <a:srgbClr val="000000"/>
                </a:solidFill>
                <a:latin typeface="Arimo"/>
                <a:ea typeface="Arimo"/>
                <a:cs typeface="Arimo"/>
                <a:sym typeface="Arimo"/>
              </a:rPr>
              <a:t>samsvar</a:t>
            </a:r>
            <a:r>
              <a:rPr lang="en-US" sz="4400" dirty="0">
                <a:solidFill>
                  <a:srgbClr val="000000"/>
                </a:solidFill>
                <a:latin typeface="Arimo"/>
                <a:ea typeface="Arimo"/>
                <a:cs typeface="Arimo"/>
                <a:sym typeface="Arimo"/>
              </a:rPr>
              <a:t> </a:t>
            </a:r>
            <a:r>
              <a:rPr lang="en-US" sz="4400" dirty="0" err="1">
                <a:solidFill>
                  <a:srgbClr val="000000"/>
                </a:solidFill>
                <a:latin typeface="Arimo"/>
                <a:ea typeface="Arimo"/>
                <a:cs typeface="Arimo"/>
                <a:sym typeface="Arimo"/>
              </a:rPr>
              <a:t>mellom</a:t>
            </a:r>
            <a:r>
              <a:rPr lang="en-US" sz="4400" dirty="0">
                <a:solidFill>
                  <a:srgbClr val="000000"/>
                </a:solidFill>
                <a:latin typeface="Arimo"/>
                <a:ea typeface="Arimo"/>
                <a:cs typeface="Arimo"/>
                <a:sym typeface="Arimo"/>
              </a:rPr>
              <a:t> </a:t>
            </a:r>
            <a:r>
              <a:rPr lang="en-US" sz="4400" dirty="0" err="1">
                <a:solidFill>
                  <a:srgbClr val="000000"/>
                </a:solidFill>
                <a:latin typeface="Arimo"/>
                <a:ea typeface="Arimo"/>
                <a:cs typeface="Arimo"/>
                <a:sym typeface="Arimo"/>
              </a:rPr>
              <a:t>biologisk</a:t>
            </a:r>
            <a:r>
              <a:rPr lang="en-US" sz="4400" dirty="0">
                <a:solidFill>
                  <a:srgbClr val="000000"/>
                </a:solidFill>
                <a:latin typeface="Arimo"/>
                <a:ea typeface="Arimo"/>
                <a:cs typeface="Arimo"/>
                <a:sym typeface="Arimo"/>
              </a:rPr>
              <a:t> </a:t>
            </a:r>
            <a:r>
              <a:rPr lang="en-US" sz="4400" dirty="0" err="1">
                <a:solidFill>
                  <a:srgbClr val="000000"/>
                </a:solidFill>
                <a:latin typeface="Arimo"/>
                <a:ea typeface="Arimo"/>
                <a:cs typeface="Arimo"/>
                <a:sym typeface="Arimo"/>
              </a:rPr>
              <a:t>kjønn</a:t>
            </a:r>
            <a:r>
              <a:rPr lang="en-US" sz="4400" dirty="0">
                <a:solidFill>
                  <a:srgbClr val="000000"/>
                </a:solidFill>
                <a:latin typeface="Arimo"/>
                <a:ea typeface="Arimo"/>
                <a:cs typeface="Arimo"/>
                <a:sym typeface="Arimo"/>
              </a:rPr>
              <a:t> og </a:t>
            </a:r>
            <a:r>
              <a:rPr lang="en-US" sz="4400" dirty="0" err="1">
                <a:solidFill>
                  <a:srgbClr val="000000"/>
                </a:solidFill>
                <a:latin typeface="Arimo"/>
                <a:ea typeface="Arimo"/>
                <a:cs typeface="Arimo"/>
                <a:sym typeface="Arimo"/>
              </a:rPr>
              <a:t>psykologisk</a:t>
            </a:r>
            <a:r>
              <a:rPr lang="en-US" sz="4400" dirty="0">
                <a:solidFill>
                  <a:srgbClr val="000000"/>
                </a:solidFill>
                <a:latin typeface="Arimo"/>
                <a:ea typeface="Arimo"/>
                <a:cs typeface="Arimo"/>
                <a:sym typeface="Arimo"/>
              </a:rPr>
              <a:t> </a:t>
            </a:r>
            <a:r>
              <a:rPr lang="en-US" sz="4400" dirty="0" err="1">
                <a:solidFill>
                  <a:srgbClr val="000000"/>
                </a:solidFill>
                <a:latin typeface="Arimo"/>
                <a:ea typeface="Arimo"/>
                <a:cs typeface="Arimo"/>
                <a:sym typeface="Arimo"/>
              </a:rPr>
              <a:t>kjønn</a:t>
            </a:r>
            <a:r>
              <a:rPr lang="en-US" sz="4400" dirty="0">
                <a:solidFill>
                  <a:srgbClr val="000000"/>
                </a:solidFill>
                <a:latin typeface="Arimo"/>
                <a:ea typeface="Arimo"/>
                <a:cs typeface="Arimo"/>
                <a:sym typeface="Arimo"/>
              </a:rPr>
              <a:t>.</a:t>
            </a:r>
            <a:endParaRPr lang="en-US" sz="4400" dirty="0"/>
          </a:p>
        </p:txBody>
      </p:sp>
      <p:sp>
        <p:nvSpPr>
          <p:cNvPr id="24" name="TekstSylinder 23">
            <a:extLst>
              <a:ext uri="{FF2B5EF4-FFF2-40B4-BE49-F238E27FC236}">
                <a16:creationId xmlns:a16="http://schemas.microsoft.com/office/drawing/2014/main" id="{2424F9DF-C982-BC2F-1052-2EA385DD0FB9}"/>
              </a:ext>
            </a:extLst>
          </p:cNvPr>
          <p:cNvSpPr txBox="1"/>
          <p:nvPr/>
        </p:nvSpPr>
        <p:spPr>
          <a:xfrm>
            <a:off x="6172200" y="7191093"/>
            <a:ext cx="1524000" cy="1200329"/>
          </a:xfrm>
          <a:prstGeom prst="rect">
            <a:avLst/>
          </a:prstGeom>
          <a:noFill/>
        </p:spPr>
        <p:txBody>
          <a:bodyPr wrap="square" rtlCol="0">
            <a:spAutoFit/>
          </a:bodyPr>
          <a:lstStyle/>
          <a:p>
            <a:r>
              <a:rPr lang="en-US" sz="3600" dirty="0">
                <a:solidFill>
                  <a:srgbClr val="000000"/>
                </a:solidFill>
                <a:latin typeface="Arimo"/>
                <a:ea typeface="Arimo"/>
                <a:cs typeface="Arimo"/>
                <a:sym typeface="Arimo"/>
              </a:rPr>
              <a:t>0,4 %</a:t>
            </a:r>
            <a:endParaRPr lang="en-US" sz="3600" dirty="0"/>
          </a:p>
          <a:p>
            <a:endParaRPr lang="nb-NO"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450</TotalTime>
  <Words>1777</Words>
  <Application>Microsoft Office PowerPoint</Application>
  <PresentationFormat>Egendefinert</PresentationFormat>
  <Paragraphs>170</Paragraphs>
  <Slides>19</Slides>
  <Notes>13</Notes>
  <HiddenSlides>2</HiddenSlides>
  <MMClips>1</MMClips>
  <ScaleCrop>false</ScaleCrop>
  <HeadingPairs>
    <vt:vector size="6" baseType="variant">
      <vt:variant>
        <vt:lpstr>Brukte skrifter</vt:lpstr>
      </vt:variant>
      <vt:variant>
        <vt:i4>7</vt:i4>
      </vt:variant>
      <vt:variant>
        <vt:lpstr>Tema</vt:lpstr>
      </vt:variant>
      <vt:variant>
        <vt:i4>1</vt:i4>
      </vt:variant>
      <vt:variant>
        <vt:lpstr>Lysbildetitler</vt:lpstr>
      </vt:variant>
      <vt:variant>
        <vt:i4>19</vt:i4>
      </vt:variant>
    </vt:vector>
  </HeadingPairs>
  <TitlesOfParts>
    <vt:vector size="27" baseType="lpstr">
      <vt:lpstr>Arimo</vt:lpstr>
      <vt:lpstr>Calibri</vt:lpstr>
      <vt:lpstr>Big Shoulders Display Bold</vt:lpstr>
      <vt:lpstr>Arimo Bold</vt:lpstr>
      <vt:lpstr>Arimo Bold Italics</vt:lpstr>
      <vt:lpstr>Rustic Printed</vt:lpstr>
      <vt:lpstr>Arial</vt:lpstr>
      <vt:lpstr>Office Theme</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Skapt og elsket av Gud -  Identitet, kropp og kjønn</dc:title>
  <dc:creator>Eier</dc:creator>
  <cp:lastModifiedBy>Britt-Ellen Skregelid Birkeland</cp:lastModifiedBy>
  <cp:revision>3</cp:revision>
  <dcterms:created xsi:type="dcterms:W3CDTF">2006-08-16T00:00:00Z</dcterms:created>
  <dcterms:modified xsi:type="dcterms:W3CDTF">2025-01-28T14:14:17Z</dcterms:modified>
  <dc:identifier>DAFzqlvuO5o</dc:identifier>
</cp:coreProperties>
</file>